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Predictive analytic solutions using AI</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638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conceptual paper exclusively focused on how artificial intelligence (AI) serves as a means to identify a target audience. Focusing on the marketing context, a structured discussion of how AI can identify the target customers precisely despite their different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was presented in this paper. The applications of AI in customer targeting and the projected effectiveness throughout the different phases of customer lifecycle were also discussed. Through the historical analysis,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insights of individual customers can be retrieved in a more reliable and efficient way. The review of the literature confirmed the use of technology-driven AI in revolutionizing marketing, where data can be processed at scale via supervised or unsupervised (machine) learning.</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the existing approaches to topic extraction, modelling and classification rely on statistical bag-of-words techniques such as Latent </a:t>
            </a:r>
            <a:r>
              <a:rPr lang="en-IN" sz="2000" dirty="0" err="1" smtClean="0">
                <a:latin typeface="Times New Roman" pitchFamily="18" charset="0"/>
                <a:cs typeface="Times New Roman" pitchFamily="18" charset="0"/>
              </a:rPr>
              <a:t>Dirichlet</a:t>
            </a:r>
            <a:r>
              <a:rPr lang="en-IN" sz="2000" dirty="0" smtClean="0">
                <a:latin typeface="Times New Roman" pitchFamily="18" charset="0"/>
                <a:cs typeface="Times New Roman" pitchFamily="18" charset="0"/>
              </a:rPr>
              <a:t> Allocation(LDA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Predictive </a:t>
            </a:r>
            <a:r>
              <a:rPr lang="en-IN" sz="2000" dirty="0" smtClean="0">
                <a:latin typeface="Times New Roman" pitchFamily="18" charset="0"/>
                <a:cs typeface="Times New Roman" pitchFamily="18" charset="0"/>
              </a:rPr>
              <a:t>models examine existing data on the target population, a limitation for actuary risk assessment tools as well, given that actuary risk assessment tools are rarely validated with the population of interest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data islands include data exists as mainly in an unstructured format (such as social media streams, web blogs, news agencies, reviews etc</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AI mostly uses algorithms to learn a process and involves logical reasoning, learning, and problem solving whereas automation and robotics use sensors and manual </a:t>
            </a:r>
            <a:r>
              <a:rPr lang="en-IN" sz="2000" dirty="0" smtClean="0">
                <a:latin typeface="Times New Roman" pitchFamily="18" charset="0"/>
                <a:cs typeface="Times New Roman" pitchFamily="18" charset="0"/>
              </a:rPr>
              <a:t>programming.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purpose of AI is to develop software to imitate a human mind just like how humans handle general problem solving, learning, and decision making in specific ways through an expert system and computer vision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AI has made segmentation easier and cheaper, as it is designed like the human brain to recognize and solve problems.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equal opportunity by design, proposed based on the inadvertent biased outcomes based on the structure of big data techniques, is considered a guiding principle to avoid discrimination against protected </a:t>
            </a:r>
            <a:r>
              <a:rPr lang="en-IN" sz="2000" dirty="0" smtClean="0">
                <a:latin typeface="Times New Roman" pitchFamily="18" charset="0"/>
                <a:cs typeface="Times New Roman" pitchFamily="18" charset="0"/>
              </a:rPr>
              <a:t>attributes.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developed proposed system framework, each entity is linked with a specific class in the ontology</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top entities annotated using the developed proposed system framework indicate politics entities, although some of the most frequently occurring terms extracted using LDA and SLA are political entities.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a:bodyPr>
          <a:lstStyle/>
          <a:p>
            <a:pPr algn="just">
              <a:lnSpc>
                <a:spcPct val="150000"/>
              </a:lnSpc>
            </a:pPr>
            <a:r>
              <a:rPr lang="en-IN" sz="2000" dirty="0" smtClean="0">
                <a:latin typeface="Times New Roman" pitchFamily="18" charset="0"/>
                <a:cs typeface="Times New Roman" pitchFamily="18" charset="0"/>
              </a:rPr>
              <a:t>Segmenting customers is very vital to develop effective and efficient marketing programs.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AI retrieves, analyses, and presents data in a reliable and efficient way for marketers to acquire a specific marketing plan.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Machine </a:t>
            </a:r>
            <a:r>
              <a:rPr lang="en-IN" sz="2000" dirty="0" smtClean="0">
                <a:latin typeface="Times New Roman" pitchFamily="18" charset="0"/>
                <a:cs typeface="Times New Roman" pitchFamily="18" charset="0"/>
              </a:rPr>
              <a:t>learning improves the efficiency of marketing functions in every step taken by the customers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segmentation, companies can gain competitive advantage as they can optimize their resources on the target customers.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15 Applications of Artificial Intelligence in Marketing</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Allen, R (2017).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Artificial intelligence is the simulation of human intelligence processes by machines, which covers a huge range of capabilities such as voice/image recognition, decision making, machine learning techniques and semantic search.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Education with artificial intelligence based determination of learning styles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Bajaja, R and V Sharmab (2018).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 These aid’s in the minimizing disorientation and cognitive overload problems; thus maximizing learning efficiency.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26480"/>
        </p:xfrm>
        <a:graphic>
          <a:graphicData uri="http://schemas.openxmlformats.org/drawingml/2006/table">
            <a:tbl>
              <a:tblPr firstRow="1" bandRow="1">
                <a:tableStyleId>{5C22544A-7EE6-4342-B048-85BDC9FD1C3A}</a:tableStyleId>
              </a:tblPr>
              <a:tblGrid>
                <a:gridCol w="2819400"/>
                <a:gridCol w="11430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Blending Internet-of-Things (</a:t>
                      </a:r>
                      <a:r>
                        <a:rPr lang="en-US" sz="2000" dirty="0" err="1">
                          <a:latin typeface="Times New Roman"/>
                          <a:ea typeface="Calibri"/>
                          <a:cs typeface="Latha"/>
                        </a:rPr>
                        <a:t>IoT</a:t>
                      </a:r>
                      <a:r>
                        <a:rPr lang="en-US" sz="2000" dirty="0">
                          <a:latin typeface="Times New Roman"/>
                          <a:ea typeface="Calibri"/>
                          <a:cs typeface="Latha"/>
                        </a:rPr>
                        <a:t>) solutions into relationship marketing strategies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Lo, FY and N Campos (2018).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IoT enables physical devices to connect and exchange data through the Internet by collecting strategic information, thus creating opportunities for companies to become more efficient and responsive to market changes.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Trends and priority shifts in artificial intelligence technology invention: A global patent analysis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Fujii, H and S Managi (2018).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Artificial intelligence (AI) technology can play a critical role in economic development, resource conservation, and environmental protection by increasing efficiency.</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524000"/>
            <a:ext cx="66294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791200"/>
          </a:xfrm>
        </p:spPr>
        <p:txBody>
          <a:bodyPr>
            <a:noAutofit/>
          </a:bodyPr>
          <a:lstStyle/>
          <a:p>
            <a:pPr algn="just">
              <a:buNone/>
            </a:pPr>
            <a:r>
              <a:rPr lang="en-IN" sz="1900" dirty="0" smtClean="0">
                <a:latin typeface="Times New Roman" pitchFamily="18" charset="0"/>
                <a:cs typeface="Times New Roman" pitchFamily="18" charset="0"/>
              </a:rPr>
              <a:t>     AI </a:t>
            </a:r>
            <a:r>
              <a:rPr lang="en-IN" sz="1900" dirty="0" smtClean="0">
                <a:latin typeface="Times New Roman" pitchFamily="18" charset="0"/>
                <a:cs typeface="Times New Roman" pitchFamily="18" charset="0"/>
              </a:rPr>
              <a:t>will continue to develop and expand and a company must make use of this technology to get ahead of its competitors and succeed in the competitive market. Clearly, the applications of AI are very appealing for the marketing industry given its simplicity and robustness in analyzing the engagement patterns and masses of users’ complex interactions and actions to create human-like interactions without any human intervention. Moreover, AI can process specific types of content according to the customers’ preferences for enhanced user experience. Consequently, this benefits marketers in their decision making and the implementation of marketing strategies. With the help of AI, companies can save time and resources and can allocate more time to create and personalize their marketing campaigns for the target customers. As AI can assess specific movements of customers on a deeper level (e.g., the preferred brand of product) and predict accurately using micro-segmentation, marketers are also able to distinguish their customers in a more personal way and understand what contributes or motivates the long-lasting relationship between their company and customers. With that, the companies can build a direct communication with their customers, resulting in enhanced brand loyalty and lifetime relationship.</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60000"/>
              </a:lnSpc>
            </a:pPr>
            <a:r>
              <a:rPr lang="en-IN" sz="1900" dirty="0" smtClean="0">
                <a:latin typeface="Times New Roman" pitchFamily="18" charset="0"/>
                <a:cs typeface="Times New Roman" pitchFamily="18" charset="0"/>
              </a:rPr>
              <a:t>Allen, R (2017). 15 Applications of Artificial Intelligence in Marketing. June 29, 2017.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Bajaja</a:t>
            </a:r>
            <a:r>
              <a:rPr lang="en-IN" sz="1900" dirty="0" smtClean="0">
                <a:latin typeface="Times New Roman" pitchFamily="18" charset="0"/>
                <a:cs typeface="Times New Roman" pitchFamily="18" charset="0"/>
              </a:rPr>
              <a:t>, R and V </a:t>
            </a:r>
            <a:r>
              <a:rPr lang="en-IN" sz="1900" dirty="0" err="1" smtClean="0">
                <a:latin typeface="Times New Roman" pitchFamily="18" charset="0"/>
                <a:cs typeface="Times New Roman" pitchFamily="18" charset="0"/>
              </a:rPr>
              <a:t>Sharmab</a:t>
            </a:r>
            <a:r>
              <a:rPr lang="en-IN" sz="1900" dirty="0" smtClean="0">
                <a:latin typeface="Times New Roman" pitchFamily="18" charset="0"/>
                <a:cs typeface="Times New Roman" pitchFamily="18" charset="0"/>
              </a:rPr>
              <a:t> (2018). Smart Education with artificial intelligence based determination of learning styles. </a:t>
            </a:r>
            <a:r>
              <a:rPr lang="en-IN" sz="1900" dirty="0" err="1" smtClean="0">
                <a:latin typeface="Times New Roman" pitchFamily="18" charset="0"/>
                <a:cs typeface="Times New Roman" pitchFamily="18" charset="0"/>
              </a:rPr>
              <a:t>Procedia</a:t>
            </a:r>
            <a:r>
              <a:rPr lang="en-IN" sz="1900" dirty="0" smtClean="0">
                <a:latin typeface="Times New Roman" pitchFamily="18" charset="0"/>
                <a:cs typeface="Times New Roman" pitchFamily="18" charset="0"/>
              </a:rPr>
              <a:t> Computer Science, 132, 834–842.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Boisena</a:t>
            </a:r>
            <a:r>
              <a:rPr lang="en-IN" sz="1900" dirty="0" smtClean="0">
                <a:latin typeface="Times New Roman" pitchFamily="18" charset="0"/>
                <a:cs typeface="Times New Roman" pitchFamily="18" charset="0"/>
              </a:rPr>
              <a:t>, M, K </a:t>
            </a:r>
            <a:r>
              <a:rPr lang="en-IN" sz="1900" dirty="0" err="1" smtClean="0">
                <a:latin typeface="Times New Roman" pitchFamily="18" charset="0"/>
                <a:cs typeface="Times New Roman" pitchFamily="18" charset="0"/>
              </a:rPr>
              <a:t>Terlouwb</a:t>
            </a:r>
            <a:r>
              <a:rPr lang="en-IN" sz="1900" dirty="0" smtClean="0">
                <a:latin typeface="Times New Roman" pitchFamily="18" charset="0"/>
                <a:cs typeface="Times New Roman" pitchFamily="18" charset="0"/>
              </a:rPr>
              <a:t>, P </a:t>
            </a:r>
            <a:r>
              <a:rPr lang="en-IN" sz="1900" dirty="0" err="1" smtClean="0">
                <a:latin typeface="Times New Roman" pitchFamily="18" charset="0"/>
                <a:cs typeface="Times New Roman" pitchFamily="18" charset="0"/>
              </a:rPr>
              <a:t>Grootea</a:t>
            </a:r>
            <a:r>
              <a:rPr lang="en-IN" sz="1900" dirty="0" smtClean="0">
                <a:latin typeface="Times New Roman" pitchFamily="18" charset="0"/>
                <a:cs typeface="Times New Roman" pitchFamily="18" charset="0"/>
              </a:rPr>
              <a:t> and O </a:t>
            </a:r>
            <a:r>
              <a:rPr lang="en-IN" sz="1900" dirty="0" err="1" smtClean="0">
                <a:latin typeface="Times New Roman" pitchFamily="18" charset="0"/>
                <a:cs typeface="Times New Roman" pitchFamily="18" charset="0"/>
              </a:rPr>
              <a:t>Couwenberga</a:t>
            </a:r>
            <a:r>
              <a:rPr lang="en-IN" sz="1900" dirty="0" smtClean="0">
                <a:latin typeface="Times New Roman" pitchFamily="18" charset="0"/>
                <a:cs typeface="Times New Roman" pitchFamily="18" charset="0"/>
              </a:rPr>
              <a:t> (2018). Reframing place promotion, place marketing, and place branding — moving beyond conceptual confusion. Cities, 80, 4–11.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Cahill</a:t>
            </a:r>
            <a:r>
              <a:rPr lang="en-IN" sz="1900" dirty="0" smtClean="0">
                <a:latin typeface="Times New Roman" pitchFamily="18" charset="0"/>
                <a:cs typeface="Times New Roman" pitchFamily="18" charset="0"/>
              </a:rPr>
              <a:t>, DJ (1997). Target marketing and segmentation: Valid and useful tools for Marketing. Management Decision, 35(1), </a:t>
            </a:r>
            <a:r>
              <a:rPr lang="en-IN" sz="1900" dirty="0" smtClean="0">
                <a:latin typeface="Times New Roman" pitchFamily="18" charset="0"/>
                <a:cs typeface="Times New Roman" pitchFamily="18" charset="0"/>
              </a:rPr>
              <a:t>10–13.</a:t>
            </a:r>
          </a:p>
          <a:p>
            <a:pPr algn="just">
              <a:lnSpc>
                <a:spcPct val="160000"/>
              </a:lnSpc>
            </a:pPr>
            <a:r>
              <a:rPr lang="en-IN" sz="1900" dirty="0" err="1" smtClean="0">
                <a:latin typeface="Times New Roman" pitchFamily="18" charset="0"/>
                <a:cs typeface="Times New Roman" pitchFamily="18" charset="0"/>
              </a:rPr>
              <a:t>Fazala</a:t>
            </a:r>
            <a:r>
              <a:rPr lang="en-IN" sz="1900" dirty="0" smtClean="0">
                <a:latin typeface="Times New Roman" pitchFamily="18" charset="0"/>
                <a:cs typeface="Times New Roman" pitchFamily="18" charset="0"/>
              </a:rPr>
              <a:t>, MI, ME </a:t>
            </a:r>
            <a:r>
              <a:rPr lang="en-IN" sz="1900" dirty="0" err="1" smtClean="0">
                <a:latin typeface="Times New Roman" pitchFamily="18" charset="0"/>
                <a:cs typeface="Times New Roman" pitchFamily="18" charset="0"/>
              </a:rPr>
              <a:t>Patela</a:t>
            </a:r>
            <a:r>
              <a:rPr lang="en-IN" sz="1900" dirty="0" smtClean="0">
                <a:latin typeface="Times New Roman" pitchFamily="18" charset="0"/>
                <a:cs typeface="Times New Roman" pitchFamily="18" charset="0"/>
              </a:rPr>
              <a:t>, J </a:t>
            </a:r>
            <a:r>
              <a:rPr lang="en-IN" sz="1900" dirty="0" err="1" smtClean="0">
                <a:latin typeface="Times New Roman" pitchFamily="18" charset="0"/>
                <a:cs typeface="Times New Roman" pitchFamily="18" charset="0"/>
              </a:rPr>
              <a:t>Tyea</a:t>
            </a:r>
            <a:r>
              <a:rPr lang="en-IN" sz="1900" dirty="0" smtClean="0">
                <a:latin typeface="Times New Roman" pitchFamily="18" charset="0"/>
                <a:cs typeface="Times New Roman" pitchFamily="18" charset="0"/>
              </a:rPr>
              <a:t> and Y </a:t>
            </a:r>
            <a:r>
              <a:rPr lang="en-IN" sz="1900" dirty="0" err="1" smtClean="0">
                <a:latin typeface="Times New Roman" pitchFamily="18" charset="0"/>
                <a:cs typeface="Times New Roman" pitchFamily="18" charset="0"/>
              </a:rPr>
              <a:t>Guptab</a:t>
            </a:r>
            <a:r>
              <a:rPr lang="en-IN" sz="1900" dirty="0" smtClean="0">
                <a:latin typeface="Times New Roman" pitchFamily="18" charset="0"/>
                <a:cs typeface="Times New Roman" pitchFamily="18" charset="0"/>
              </a:rPr>
              <a:t> (2018). The past, present and future role of artificial intelligence in imaging. European Journal of Radiology, 105, 246–250.</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err="1" smtClean="0">
                <a:latin typeface="Times New Roman" pitchFamily="18" charset="0"/>
                <a:cs typeface="Times New Roman" pitchFamily="18" charset="0"/>
              </a:rPr>
              <a:t>Fujii</a:t>
            </a:r>
            <a:r>
              <a:rPr lang="en-IN" sz="1900" dirty="0" smtClean="0">
                <a:latin typeface="Times New Roman" pitchFamily="18" charset="0"/>
                <a:cs typeface="Times New Roman" pitchFamily="18" charset="0"/>
              </a:rPr>
              <a:t>, H and S </a:t>
            </a:r>
            <a:r>
              <a:rPr lang="en-IN" sz="1900" dirty="0" err="1" smtClean="0">
                <a:latin typeface="Times New Roman" pitchFamily="18" charset="0"/>
                <a:cs typeface="Times New Roman" pitchFamily="18" charset="0"/>
              </a:rPr>
              <a:t>Managi</a:t>
            </a:r>
            <a:r>
              <a:rPr lang="en-IN" sz="1900" dirty="0" smtClean="0">
                <a:latin typeface="Times New Roman" pitchFamily="18" charset="0"/>
                <a:cs typeface="Times New Roman" pitchFamily="18" charset="0"/>
              </a:rPr>
              <a:t> (2018). Trends and priority shifts in artificial intelligence technology invention: A global patent analysis. Economic Analysis and Policy, 58, 60–69. </a:t>
            </a:r>
            <a:endParaRPr lang="en-IN" sz="1900" dirty="0" smtClean="0">
              <a:latin typeface="Times New Roman" pitchFamily="18" charset="0"/>
              <a:cs typeface="Times New Roman" pitchFamily="18" charset="0"/>
            </a:endParaRPr>
          </a:p>
          <a:p>
            <a:pPr algn="just">
              <a:lnSpc>
                <a:spcPct val="170000"/>
              </a:lnSpc>
            </a:pPr>
            <a:r>
              <a:rPr lang="en-IN" sz="1900" dirty="0" err="1" smtClean="0">
                <a:latin typeface="Times New Roman" pitchFamily="18" charset="0"/>
                <a:cs typeface="Times New Roman" pitchFamily="18" charset="0"/>
              </a:rPr>
              <a:t>Kotu</a:t>
            </a:r>
            <a:r>
              <a:rPr lang="en-IN" sz="1900" dirty="0" smtClean="0">
                <a:latin typeface="Times New Roman" pitchFamily="18" charset="0"/>
                <a:cs typeface="Times New Roman" pitchFamily="18" charset="0"/>
              </a:rPr>
              <a:t>, V and B </a:t>
            </a:r>
            <a:r>
              <a:rPr lang="en-IN" sz="1900" dirty="0" err="1" smtClean="0">
                <a:latin typeface="Times New Roman" pitchFamily="18" charset="0"/>
                <a:cs typeface="Times New Roman" pitchFamily="18" charset="0"/>
              </a:rPr>
              <a:t>Deshpande</a:t>
            </a:r>
            <a:r>
              <a:rPr lang="en-IN" sz="1900" dirty="0" smtClean="0">
                <a:latin typeface="Times New Roman" pitchFamily="18" charset="0"/>
                <a:cs typeface="Times New Roman" pitchFamily="18" charset="0"/>
              </a:rPr>
              <a:t> (2019). Data Science: Concept and Practice, 2nd </a:t>
            </a:r>
            <a:r>
              <a:rPr lang="en-IN" sz="1900" dirty="0" err="1" smtClean="0">
                <a:latin typeface="Times New Roman" pitchFamily="18" charset="0"/>
                <a:cs typeface="Times New Roman" pitchFamily="18" charset="0"/>
              </a:rPr>
              <a:t>edn</a:t>
            </a:r>
            <a:r>
              <a:rPr lang="en-IN" sz="1900" dirty="0" smtClean="0">
                <a:latin typeface="Times New Roman" pitchFamily="18" charset="0"/>
                <a:cs typeface="Times New Roman" pitchFamily="18" charset="0"/>
              </a:rPr>
              <a:t>. Morgan Kaufmann.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Lo</a:t>
            </a:r>
            <a:r>
              <a:rPr lang="en-IN" sz="1900" dirty="0" smtClean="0">
                <a:latin typeface="Times New Roman" pitchFamily="18" charset="0"/>
                <a:cs typeface="Times New Roman" pitchFamily="18" charset="0"/>
              </a:rPr>
              <a:t>, FY and N Campos (2018). Blending Internet-of-Things (</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solutions into relationship marketing strategies. Technological Forecasting &amp; Social Change, 137, </a:t>
            </a:r>
            <a:r>
              <a:rPr lang="en-IN" sz="1900" dirty="0" smtClean="0">
                <a:latin typeface="Times New Roman" pitchFamily="18" charset="0"/>
                <a:cs typeface="Times New Roman" pitchFamily="18" charset="0"/>
              </a:rPr>
              <a:t>10–18</a:t>
            </a:r>
          </a:p>
          <a:p>
            <a:pPr algn="just">
              <a:lnSpc>
                <a:spcPct val="170000"/>
              </a:lnSpc>
            </a:pPr>
            <a:r>
              <a:rPr lang="en-IN" sz="1900" dirty="0" err="1" smtClean="0">
                <a:latin typeface="Times New Roman" pitchFamily="18" charset="0"/>
                <a:cs typeface="Times New Roman" pitchFamily="18" charset="0"/>
              </a:rPr>
              <a:t>Manthei</a:t>
            </a:r>
            <a:r>
              <a:rPr lang="en-IN" sz="1900" dirty="0" smtClean="0">
                <a:latin typeface="Times New Roman" pitchFamily="18" charset="0"/>
                <a:cs typeface="Times New Roman" pitchFamily="18" charset="0"/>
              </a:rPr>
              <a:t>, L (2018). Four Examples of Artificial Intelligence in Marketing. </a:t>
            </a:r>
            <a:endParaRPr lang="en-IN" sz="1900" dirty="0" smtClean="0">
              <a:latin typeface="Times New Roman" pitchFamily="18" charset="0"/>
              <a:cs typeface="Times New Roman" pitchFamily="18" charset="0"/>
            </a:endParaRPr>
          </a:p>
          <a:p>
            <a:pPr algn="just">
              <a:lnSpc>
                <a:spcPct val="170000"/>
              </a:lnSpc>
            </a:pPr>
            <a:r>
              <a:rPr lang="en-IN" sz="1900" dirty="0" err="1" smtClean="0">
                <a:latin typeface="Times New Roman" pitchFamily="18" charset="0"/>
                <a:cs typeface="Times New Roman" pitchFamily="18" charset="0"/>
              </a:rPr>
              <a:t>Vanneschi</a:t>
            </a:r>
            <a:r>
              <a:rPr lang="en-IN" sz="1900" dirty="0" smtClean="0">
                <a:latin typeface="Times New Roman" pitchFamily="18" charset="0"/>
                <a:cs typeface="Times New Roman" pitchFamily="18" charset="0"/>
              </a:rPr>
              <a:t>, L, DM Horn, M </a:t>
            </a:r>
            <a:r>
              <a:rPr lang="en-IN" sz="1900" dirty="0" err="1" smtClean="0">
                <a:latin typeface="Times New Roman" pitchFamily="18" charset="0"/>
                <a:cs typeface="Times New Roman" pitchFamily="18" charset="0"/>
              </a:rPr>
              <a:t>Castelli</a:t>
            </a:r>
            <a:r>
              <a:rPr lang="en-IN" sz="1900" dirty="0" smtClean="0">
                <a:latin typeface="Times New Roman" pitchFamily="18" charset="0"/>
                <a:cs typeface="Times New Roman" pitchFamily="18" charset="0"/>
              </a:rPr>
              <a:t> and A </a:t>
            </a:r>
            <a:r>
              <a:rPr lang="en-IN" sz="1900" dirty="0" err="1" smtClean="0">
                <a:latin typeface="Times New Roman" pitchFamily="18" charset="0"/>
                <a:cs typeface="Times New Roman" pitchFamily="18" charset="0"/>
              </a:rPr>
              <a:t>Popovi</a:t>
            </a:r>
            <a:r>
              <a:rPr lang="en-IN" sz="1900" dirty="0" smtClean="0">
                <a:latin typeface="Times New Roman" pitchFamily="18" charset="0"/>
                <a:cs typeface="Times New Roman" pitchFamily="18" charset="0"/>
              </a:rPr>
              <a:t> (2018). An artificial intelligence system for predicting customer default in e-commerce. Expert Systems With Applications, 104, 1–2.</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1165</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Predictive analytic solutions using AI</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2022-03-29T07:54:24Z</dcterms:modified>
</cp:coreProperties>
</file>