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Tracing IP Address behind VPN/Proxy Servers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6019800"/>
          </a:xfrm>
        </p:spPr>
        <p:txBody>
          <a:bodyPr>
            <a:noAutofit/>
          </a:bodyPr>
          <a:lstStyle/>
          <a:p>
            <a:pPr algn="just">
              <a:lnSpc>
                <a:spcPct val="150000"/>
              </a:lnSpc>
              <a:buNone/>
            </a:pPr>
            <a:r>
              <a:rPr lang="en-IN" sz="2000" dirty="0" smtClean="0">
                <a:latin typeface="Times New Roman" pitchFamily="18" charset="0"/>
                <a:cs typeface="Times New Roman" pitchFamily="18" charset="0"/>
              </a:rPr>
              <a:t>    Under </a:t>
            </a:r>
            <a:r>
              <a:rPr lang="en-IN" sz="2000" dirty="0" smtClean="0">
                <a:latin typeface="Times New Roman" pitchFamily="18" charset="0"/>
                <a:cs typeface="Times New Roman" pitchFamily="18" charset="0"/>
              </a:rPr>
              <a:t>most circumstances, cyber criminals will commit fraudulent transactions using proxy services which hide their real IP address and physical location. This is done in an effort to avoid being tracked and prosecuted by law enforcement agencies. This paper presents the investigation of a proxy detection methodology and efforts to implement such technology into a business solution with the sole purpose of eliminating the majority of fraudulent transaction attempts. The approach, described in identifies multiple proxy connectivity methods, and implements a multi-tiered detection technique. The result of the experiments demonstrates that the proxy methodology improves business security by identifying users who are utilizing proxies and to collect data that prevents potentially fraudulent activities.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proxy connection can be configured as a new network device, and bridged to the existing network adapter to send packets through a designated server.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business operations that are conducted through existing solutions need to be modularized in such a way that the ordering process is clearly visible and can be altered to include the proxy detection module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of the features we would like to develop in future is the ability to encompass various data analysis techniques, which should improve the existing proxy detection methods.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be developed is seamless integration to any existing systems, where the module can be attached or removed from the system without impacting the overall quality and functionality of business operations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all these devices try to access video resources, chances are high that the same video file will be downloaded multiple times over the Internet, resulting in wasted bandwidth, which could impact both origin server and the local network</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develop these features the cache services layer of the CMS requires a module that implements this part of the UPnP specification</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proposed proxy detection methodology checks for cyber criminals who access the website and/or web application for the possibility of proxy usage and perform necessary action before cyber criminals carry out fraudulent activities.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also propose a novel technique of capturing a search request sent to a search engine through the proxy and modifying the search engine result by inserting local search results that came from tag based search.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to implement a UPnP module to make the cached audio and video content available for UPnP devices.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Many methods exist to identify these traits and we intend to devise a detection logic that utilizes these tests with efficiency and accuracy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proxy detection module performed its function with efficiency and effectiveness. The detection process time per client is approximately one millisecond (1 ms) plus the latency between the client and the server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the overall detection rate of 97% and low integration cost, our proxy detection module is an effective and efficient solution for businesses to prevent fraudulent transactions from </a:t>
            </a:r>
            <a:r>
              <a:rPr lang="en-IN" sz="2000" dirty="0" err="1" smtClean="0">
                <a:latin typeface="Times New Roman" pitchFamily="18" charset="0"/>
                <a:cs typeface="Times New Roman" pitchFamily="18" charset="0"/>
              </a:rPr>
              <a:t>nonVPN</a:t>
            </a:r>
            <a:r>
              <a:rPr lang="en-IN" sz="2000" dirty="0" smtClean="0">
                <a:latin typeface="Times New Roman" pitchFamily="18" charset="0"/>
                <a:cs typeface="Times New Roman" pitchFamily="18" charset="0"/>
              </a:rPr>
              <a:t> proxy </a:t>
            </a:r>
            <a:r>
              <a:rPr lang="en-IN" sz="2000" dirty="0" smtClean="0">
                <a:latin typeface="Times New Roman" pitchFamily="18" charset="0"/>
                <a:cs typeface="Times New Roman" pitchFamily="18" charset="0"/>
              </a:rPr>
              <a:t>connections.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Stepping Stone Detection at The Server Side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R.-M. Lin, Y.-C. Chou and K.-T. Chen,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based on Nagle's algorithm, we propose a server-based scheme to detect whether a host that establishes a TCP connection to the server is a stepping stone or not. </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Web Application Hacker's Handbook: Finding and Exploiting Security Flaws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Stuttard and M. Pinto,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Web applications are the front door to most organizations, exposing them to attacks that may disclose personal information, execute fraudulent transactions, or compromise ordinary users.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Point-to-point tunneling protocol (PPTP)</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Hamzeh, G. Pall, W. Verthein, J. Taarud, W. Little and G. Zorn,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client-server architecture is defined in order to decouple functions which exist in current Network Access Servers (NAS) and support Virtual Private Networks (VPNs).</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Malware Analyst's Cookbook and DVD : Tools and Techniques for Fighting Malicious Code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Ligh, S. Adair, B. Hartstein and M. Richard,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Security professionals will find plenty of solutions in this book to the problems posed by viruses, Trojan horses, worms, spyware, </a:t>
                      </a:r>
                      <a:r>
                        <a:rPr lang="en-US" sz="2000" dirty="0" err="1">
                          <a:latin typeface="Times New Roman"/>
                          <a:ea typeface="Calibri"/>
                          <a:cs typeface="Latha"/>
                        </a:rPr>
                        <a:t>rootkits</a:t>
                      </a:r>
                      <a:r>
                        <a:rPr lang="en-US" sz="2000" dirty="0">
                          <a:latin typeface="Times New Roman"/>
                          <a:ea typeface="Calibri"/>
                          <a:cs typeface="Latha"/>
                        </a:rPr>
                        <a:t>, adware, and other invasive software.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676400"/>
            <a:ext cx="6781799" cy="4038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Proxy </a:t>
            </a:r>
            <a:r>
              <a:rPr lang="en-IN" sz="2000" dirty="0" smtClean="0">
                <a:latin typeface="Times New Roman" pitchFamily="18" charset="0"/>
                <a:cs typeface="Times New Roman" pitchFamily="18" charset="0"/>
              </a:rPr>
              <a:t>connections have many types and protocols, and with different software and technique configurations, it can be difficult to uncover a proxy connection. Although there are many existing methods to detect a proxy connection, all methods have their limitations. It is our goal to create a module that is capable of identifying as many proxy types as possible. In this paper, we have investigated and tested different detection techniques, used the knowledge attained to design a multi-tiered proxy detection module, and explained how to implement the module in a business environment. With the overall detection rate of 97% and low integration cost, our proxy detection module is an effective and efficient solution for businesses to prevent fraudulent transactions from </a:t>
            </a:r>
            <a:r>
              <a:rPr lang="en-IN" sz="2000" dirty="0" smtClean="0">
                <a:latin typeface="Times New Roman" pitchFamily="18" charset="0"/>
                <a:cs typeface="Times New Roman" pitchFamily="18" charset="0"/>
              </a:rPr>
              <a:t>non VPN </a:t>
            </a:r>
            <a:r>
              <a:rPr lang="en-IN" sz="2000" dirty="0" smtClean="0">
                <a:latin typeface="Times New Roman" pitchFamily="18" charset="0"/>
                <a:cs typeface="Times New Roman" pitchFamily="18" charset="0"/>
              </a:rPr>
              <a:t>proxy connections.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2000" dirty="0" smtClean="0">
                <a:latin typeface="Times New Roman" pitchFamily="18" charset="0"/>
                <a:cs typeface="Times New Roman" pitchFamily="18" charset="0"/>
              </a:rPr>
              <a:t>[1] R.-M. Lin, Y.-C. Chou and K.-T. Chen, "Stepping Stone Detection at The Server Side," in 2011 IEEE Conference, </a:t>
            </a:r>
            <a:r>
              <a:rPr lang="en-IN" sz="2000" dirty="0" err="1" smtClean="0">
                <a:latin typeface="Times New Roman" pitchFamily="18" charset="0"/>
                <a:cs typeface="Times New Roman" pitchFamily="18" charset="0"/>
              </a:rPr>
              <a:t>Shangai</a:t>
            </a:r>
            <a:r>
              <a:rPr lang="en-IN" sz="2000" dirty="0" smtClean="0">
                <a:latin typeface="Times New Roman" pitchFamily="18" charset="0"/>
                <a:cs typeface="Times New Roman" pitchFamily="18" charset="0"/>
              </a:rPr>
              <a:t>, 2011, pp. 964-969.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D. </a:t>
            </a:r>
            <a:r>
              <a:rPr lang="en-IN" sz="2000" dirty="0" err="1" smtClean="0">
                <a:latin typeface="Times New Roman" pitchFamily="18" charset="0"/>
                <a:cs typeface="Times New Roman" pitchFamily="18" charset="0"/>
              </a:rPr>
              <a:t>Stuttard</a:t>
            </a:r>
            <a:r>
              <a:rPr lang="en-IN" sz="2000" dirty="0" smtClean="0">
                <a:latin typeface="Times New Roman" pitchFamily="18" charset="0"/>
                <a:cs typeface="Times New Roman" pitchFamily="18" charset="0"/>
              </a:rPr>
              <a:t> and M. Pinto, "The Web Application Hacker's Handbook: Finding and Exploiting Security Flaws," John Wiley &amp; Sons, 2011, pp. 50.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D. </a:t>
            </a:r>
            <a:r>
              <a:rPr lang="en-IN" sz="2000" dirty="0" err="1" smtClean="0">
                <a:latin typeface="Times New Roman" pitchFamily="18" charset="0"/>
                <a:cs typeface="Times New Roman" pitchFamily="18" charset="0"/>
              </a:rPr>
              <a:t>Gourley</a:t>
            </a:r>
            <a:r>
              <a:rPr lang="en-IN" sz="2000" dirty="0" smtClean="0">
                <a:latin typeface="Times New Roman" pitchFamily="18" charset="0"/>
                <a:cs typeface="Times New Roman" pitchFamily="18" charset="0"/>
              </a:rPr>
              <a:t> and B. </a:t>
            </a:r>
            <a:r>
              <a:rPr lang="en-IN" sz="2000" dirty="0" err="1" smtClean="0">
                <a:latin typeface="Times New Roman" pitchFamily="18" charset="0"/>
                <a:cs typeface="Times New Roman" pitchFamily="18" charset="0"/>
              </a:rPr>
              <a:t>Totty</a:t>
            </a:r>
            <a:r>
              <a:rPr lang="en-IN" sz="2000" dirty="0" smtClean="0">
                <a:latin typeface="Times New Roman" pitchFamily="18" charset="0"/>
                <a:cs typeface="Times New Roman" pitchFamily="18" charset="0"/>
              </a:rPr>
              <a:t>, "Http: The Definitive Guide," O'Reilly Media, 2002, pp. 131-137.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 </a:t>
            </a:r>
            <a:r>
              <a:rPr lang="en-IN" sz="2000" dirty="0" smtClean="0">
                <a:latin typeface="Times New Roman" pitchFamily="18" charset="0"/>
                <a:cs typeface="Times New Roman" pitchFamily="18" charset="0"/>
              </a:rPr>
              <a:t>G. </a:t>
            </a:r>
            <a:r>
              <a:rPr lang="en-IN" sz="2000" dirty="0" err="1" smtClean="0">
                <a:latin typeface="Times New Roman" pitchFamily="18" charset="0"/>
                <a:cs typeface="Times New Roman" pitchFamily="18" charset="0"/>
              </a:rPr>
              <a:t>Trinder</a:t>
            </a:r>
            <a:r>
              <a:rPr lang="en-IN" sz="2000" dirty="0" smtClean="0">
                <a:latin typeface="Times New Roman" pitchFamily="18" charset="0"/>
                <a:cs typeface="Times New Roman" pitchFamily="18" charset="0"/>
              </a:rPr>
              <a:t>, "How SSTP based VPN connection works," Microsoft, January 2007. </a:t>
            </a: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V. </a:t>
            </a:r>
            <a:r>
              <a:rPr lang="en-IN" sz="2000" dirty="0" err="1" smtClean="0">
                <a:latin typeface="Times New Roman" pitchFamily="18" charset="0"/>
                <a:cs typeface="Times New Roman" pitchFamily="18" charset="0"/>
              </a:rPr>
              <a:t>Rawat</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Tio</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Nanji</a:t>
            </a:r>
            <a:r>
              <a:rPr lang="en-IN" sz="2000" dirty="0" smtClean="0">
                <a:latin typeface="Times New Roman" pitchFamily="18" charset="0"/>
                <a:cs typeface="Times New Roman" pitchFamily="18" charset="0"/>
              </a:rPr>
              <a:t> and R. </a:t>
            </a:r>
            <a:r>
              <a:rPr lang="en-IN" sz="2000" dirty="0" err="1" smtClean="0">
                <a:latin typeface="Times New Roman" pitchFamily="18" charset="0"/>
                <a:cs typeface="Times New Roman" pitchFamily="18" charset="0"/>
              </a:rPr>
              <a:t>Verma</a:t>
            </a:r>
            <a:r>
              <a:rPr lang="en-IN" sz="2000" dirty="0" smtClean="0">
                <a:latin typeface="Times New Roman" pitchFamily="18" charset="0"/>
                <a:cs typeface="Times New Roman" pitchFamily="18" charset="0"/>
              </a:rPr>
              <a:t>, "Layer Two </a:t>
            </a:r>
            <a:r>
              <a:rPr lang="en-IN" sz="2000" dirty="0" err="1" smtClean="0">
                <a:latin typeface="Times New Roman" pitchFamily="18" charset="0"/>
                <a:cs typeface="Times New Roman" pitchFamily="18" charset="0"/>
              </a:rPr>
              <a:t>Tunneling</a:t>
            </a:r>
            <a:r>
              <a:rPr lang="en-IN" sz="2000" dirty="0" smtClean="0">
                <a:latin typeface="Times New Roman" pitchFamily="18" charset="0"/>
                <a:cs typeface="Times New Roman" pitchFamily="18" charset="0"/>
              </a:rPr>
              <a:t> Protocol (L2TP) over Frame Relay," February 2001, pp. 1-3.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Z. </a:t>
            </a:r>
            <a:r>
              <a:rPr lang="en-IN" sz="2000" dirty="0" err="1" smtClean="0">
                <a:latin typeface="Times New Roman" pitchFamily="18" charset="0"/>
                <a:cs typeface="Times New Roman" pitchFamily="18" charset="0"/>
              </a:rPr>
              <a:t>Hou</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Xu</a:t>
            </a:r>
            <a:r>
              <a:rPr lang="en-IN" sz="2000" dirty="0" smtClean="0">
                <a:latin typeface="Times New Roman" pitchFamily="18" charset="0"/>
                <a:cs typeface="Times New Roman" pitchFamily="18" charset="0"/>
              </a:rPr>
              <a:t>, L. Zhu, L. </a:t>
            </a:r>
            <a:r>
              <a:rPr lang="en-IN" sz="2000" dirty="0" err="1" smtClean="0">
                <a:latin typeface="Times New Roman" pitchFamily="18" charset="0"/>
                <a:cs typeface="Times New Roman" pitchFamily="18" charset="0"/>
              </a:rPr>
              <a:t>Peng</a:t>
            </a:r>
            <a:r>
              <a:rPr lang="en-IN" sz="2000" dirty="0" smtClean="0">
                <a:latin typeface="Times New Roman" pitchFamily="18" charset="0"/>
                <a:cs typeface="Times New Roman" pitchFamily="18" charset="0"/>
              </a:rPr>
              <a:t> and B. </a:t>
            </a:r>
            <a:r>
              <a:rPr lang="en-IN" sz="2000" dirty="0" err="1" smtClean="0">
                <a:latin typeface="Times New Roman" pitchFamily="18" charset="0"/>
                <a:cs typeface="Times New Roman" pitchFamily="18" charset="0"/>
              </a:rPr>
              <a:t>Hu</a:t>
            </a:r>
            <a:r>
              <a:rPr lang="en-IN" sz="2000" dirty="0" smtClean="0">
                <a:latin typeface="Times New Roman" pitchFamily="18" charset="0"/>
                <a:cs typeface="Times New Roman" pitchFamily="18" charset="0"/>
              </a:rPr>
              <a:t>, "The Design and Realization of the Test Scheme </a:t>
            </a:r>
            <a:r>
              <a:rPr lang="en-IN" sz="2000" dirty="0" err="1" smtClean="0">
                <a:latin typeface="Times New Roman" pitchFamily="18" charset="0"/>
                <a:cs typeface="Times New Roman" pitchFamily="18" charset="0"/>
              </a:rPr>
              <a:t>OpenVPN</a:t>
            </a:r>
            <a:r>
              <a:rPr lang="en-IN" sz="2000" dirty="0" smtClean="0">
                <a:latin typeface="Times New Roman" pitchFamily="18" charset="0"/>
                <a:cs typeface="Times New Roman" pitchFamily="18" charset="0"/>
              </a:rPr>
              <a:t>, Based on Message Simulation," November 2013</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Hamzeh</a:t>
            </a:r>
            <a:r>
              <a:rPr lang="en-IN" sz="2000" dirty="0" smtClean="0">
                <a:latin typeface="Times New Roman" pitchFamily="18" charset="0"/>
                <a:cs typeface="Times New Roman" pitchFamily="18" charset="0"/>
              </a:rPr>
              <a:t>, G. Pall, W. </a:t>
            </a:r>
            <a:r>
              <a:rPr lang="en-IN" sz="2000" dirty="0" err="1" smtClean="0">
                <a:latin typeface="Times New Roman" pitchFamily="18" charset="0"/>
                <a:cs typeface="Times New Roman" pitchFamily="18" charset="0"/>
              </a:rPr>
              <a:t>Verthein</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Taarud</a:t>
            </a:r>
            <a:r>
              <a:rPr lang="en-IN" sz="2000" dirty="0" smtClean="0">
                <a:latin typeface="Times New Roman" pitchFamily="18" charset="0"/>
                <a:cs typeface="Times New Roman" pitchFamily="18" charset="0"/>
              </a:rPr>
              <a:t>, W. Little and G. Zorn, "Point-to-point </a:t>
            </a:r>
            <a:r>
              <a:rPr lang="en-IN" sz="2000" dirty="0" err="1" smtClean="0">
                <a:latin typeface="Times New Roman" pitchFamily="18" charset="0"/>
                <a:cs typeface="Times New Roman" pitchFamily="18" charset="0"/>
              </a:rPr>
              <a:t>tunneling</a:t>
            </a:r>
            <a:r>
              <a:rPr lang="en-IN" sz="2000" dirty="0" smtClean="0">
                <a:latin typeface="Times New Roman" pitchFamily="18" charset="0"/>
                <a:cs typeface="Times New Roman" pitchFamily="18" charset="0"/>
              </a:rPr>
              <a:t> protocol (PPTP</a:t>
            </a:r>
            <a:r>
              <a:rPr lang="en-IN" sz="2000" dirty="0" smtClean="0">
                <a:latin typeface="Times New Roman" pitchFamily="18" charset="0"/>
                <a:cs typeface="Times New Roman" pitchFamily="18" charset="0"/>
              </a:rPr>
              <a:t>) ," </a:t>
            </a:r>
            <a:r>
              <a:rPr lang="en-IN" sz="2000" dirty="0" smtClean="0">
                <a:latin typeface="Times New Roman" pitchFamily="18" charset="0"/>
                <a:cs typeface="Times New Roman" pitchFamily="18" charset="0"/>
              </a:rPr>
              <a:t>December 1998.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 M. </a:t>
            </a:r>
            <a:r>
              <a:rPr lang="en-IN" sz="2000" dirty="0" err="1" smtClean="0">
                <a:latin typeface="Times New Roman" pitchFamily="18" charset="0"/>
                <a:cs typeface="Times New Roman" pitchFamily="18" charset="0"/>
              </a:rPr>
              <a:t>Ligh</a:t>
            </a:r>
            <a:r>
              <a:rPr lang="en-IN" sz="2000" dirty="0" smtClean="0">
                <a:latin typeface="Times New Roman" pitchFamily="18" charset="0"/>
                <a:cs typeface="Times New Roman" pitchFamily="18" charset="0"/>
              </a:rPr>
              <a:t>, S. Adair, B. </a:t>
            </a:r>
            <a:r>
              <a:rPr lang="en-IN" sz="2000" dirty="0" err="1" smtClean="0">
                <a:latin typeface="Times New Roman" pitchFamily="18" charset="0"/>
                <a:cs typeface="Times New Roman" pitchFamily="18" charset="0"/>
              </a:rPr>
              <a:t>Hartstein</a:t>
            </a:r>
            <a:r>
              <a:rPr lang="en-IN" sz="2000" dirty="0" smtClean="0">
                <a:latin typeface="Times New Roman" pitchFamily="18" charset="0"/>
                <a:cs typeface="Times New Roman" pitchFamily="18" charset="0"/>
              </a:rPr>
              <a:t> and M. Richard, "Malware Analyst's Cookbook and DVD : Tools and Techniques for Fighting Malicious Code," John Wiley &amp; Sons, 2010, pp. 11-15. </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TorGuard.net, "Anonymous VPN, Proxy &amp; Anonymous Proxy </a:t>
            </a:r>
            <a:r>
              <a:rPr lang="en-IN" sz="2000" dirty="0" smtClean="0">
                <a:latin typeface="Times New Roman" pitchFamily="18" charset="0"/>
                <a:cs typeface="Times New Roman" pitchFamily="18" charset="0"/>
              </a:rPr>
              <a:t>Services</a:t>
            </a:r>
            <a:r>
              <a:rPr lang="en-IN" sz="2000" dirty="0" smtClean="0">
                <a:latin typeface="Times New Roman" pitchFamily="18" charset="0"/>
                <a:cs typeface="Times New Roman" pitchFamily="18" charset="0"/>
              </a:rPr>
              <a:t>," 2016. [Online]. Available: https://torguard.net</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Ružicka</a:t>
            </a:r>
            <a:r>
              <a:rPr lang="en-IN" sz="2000" dirty="0" smtClean="0">
                <a:latin typeface="Times New Roman" pitchFamily="18" charset="0"/>
                <a:cs typeface="Times New Roman" pitchFamily="18" charset="0"/>
              </a:rPr>
              <a:t>, "Deployment of Cisco </a:t>
            </a:r>
            <a:r>
              <a:rPr lang="en-IN" sz="2000" dirty="0" err="1" smtClean="0">
                <a:latin typeface="Times New Roman" pitchFamily="18" charset="0"/>
                <a:cs typeface="Times New Roman" pitchFamily="18" charset="0"/>
              </a:rPr>
              <a:t>IronPort</a:t>
            </a:r>
            <a:r>
              <a:rPr lang="en-IN" sz="2000" dirty="0" smtClean="0">
                <a:latin typeface="Times New Roman" pitchFamily="18" charset="0"/>
                <a:cs typeface="Times New Roman" pitchFamily="18" charset="0"/>
              </a:rPr>
              <a:t> Web Security Appliance," </a:t>
            </a:r>
            <a:r>
              <a:rPr lang="en-IN" sz="2000" dirty="0" smtClean="0">
                <a:latin typeface="Times New Roman" pitchFamily="18" charset="0"/>
                <a:cs typeface="Times New Roman" pitchFamily="18" charset="0"/>
              </a:rPr>
              <a:t>Cisco Expo, 2009, pp. 27-31.</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1246</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Tracing IP Address behind VPN/Proxy Servers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573</cp:revision>
  <dcterms:created xsi:type="dcterms:W3CDTF">2006-08-16T00:00:00Z</dcterms:created>
  <dcterms:modified xsi:type="dcterms:W3CDTF">2022-03-28T07:23:06Z</dcterms:modified>
</cp:coreProperties>
</file>