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3/28/2022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3/28/2022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953000"/>
          </a:xfrm>
        </p:spPr>
        <p:txBody>
          <a:bodyPr>
            <a:normAutofit/>
          </a:bodyPr>
          <a:lstStyle/>
          <a:p>
            <a:pPr algn="ctr"/>
            <a:r>
              <a:rPr lang="en-IN" b="1" dirty="0" smtClean="0">
                <a:latin typeface="Times New Roman" pitchFamily="18" charset="0"/>
                <a:cs typeface="Times New Roman" pitchFamily="18" charset="0"/>
              </a:rPr>
              <a:t> Drone Neutralisation Technique in </a:t>
            </a:r>
            <a:r>
              <a:rPr lang="en-IN" b="1" dirty="0" smtClean="0">
                <a:latin typeface="Times New Roman" pitchFamily="18" charset="0"/>
                <a:cs typeface="Times New Roman" pitchFamily="18" charset="0"/>
              </a:rPr>
              <a:t>city crowded </a:t>
            </a:r>
            <a:r>
              <a:rPr lang="en-IN" b="1" dirty="0" smtClean="0">
                <a:latin typeface="Times New Roman" pitchFamily="18" charset="0"/>
                <a:cs typeface="Times New Roman" pitchFamily="18" charset="0"/>
              </a:rPr>
              <a:t>areas to neutralise drones without hampering other radio signals or other equipment in a certain range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3048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533400"/>
            <a:ext cx="7498080" cy="6096000"/>
          </a:xfrm>
        </p:spPr>
        <p:txBody>
          <a:bodyPr>
            <a:noAutofit/>
          </a:bodyPr>
          <a:lstStyle/>
          <a:p>
            <a:pPr algn="just">
              <a:lnSpc>
                <a:spcPct val="150000"/>
              </a:lnSpc>
              <a:buNone/>
            </a:pPr>
            <a:r>
              <a:rPr lang="en-IN" sz="1900" dirty="0" smtClean="0">
                <a:latin typeface="Times New Roman" pitchFamily="18" charset="0"/>
                <a:cs typeface="Times New Roman" pitchFamily="18" charset="0"/>
              </a:rPr>
              <a:t>    Recently</a:t>
            </a:r>
            <a:r>
              <a:rPr lang="en-IN" sz="1900" dirty="0" smtClean="0">
                <a:latin typeface="Times New Roman" pitchFamily="18" charset="0"/>
                <a:cs typeface="Times New Roman" pitchFamily="18" charset="0"/>
              </a:rPr>
              <a:t>, the world witnessed a significant increase in the number of used drones, with a global and continuous rise in the demand for their multi-purpose applications. The pervasive aspect of these drones is due to their ability to answer people’s needs. Drones are providing users with a bird’s eye that can be activated and used almost anywhere and at any time. However, recently, the malicious use of drones began to emerge among criminals and cyber-criminals alike. The probability and frequency of these attacks are both high and their impact can be very dangerous with devastating effects. Therefore, the need for detective, protective and preventive counter-measures is highly required. The aim of this survey is to investigate the emerging threats of using drones in cyber-attacks, along the countermeasures to thwart these attacks</a:t>
            </a: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 The different uses of drones for malicious purposes are also reviewed, along the possible detection methods. </a:t>
            </a:r>
            <a:r>
              <a:rPr lang="en-IN" sz="1900" dirty="0" smtClean="0">
                <a:latin typeface="Times New Roman" pitchFamily="18" charset="0"/>
                <a:cs typeface="Times New Roman" pitchFamily="18" charset="0"/>
              </a:rPr>
              <a:t> </a:t>
            </a:r>
            <a:endParaRPr lang="en-US" sz="19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52400"/>
            <a:ext cx="7714488" cy="5562600"/>
          </a:xfrm>
        </p:spPr>
        <p:txBody>
          <a:bodyPr>
            <a:noAutofit/>
          </a:bodyPr>
          <a:lstStyle/>
          <a:p>
            <a:pPr algn="just">
              <a:lnSpc>
                <a:spcPct val="150000"/>
              </a:lnSpc>
              <a:buNone/>
            </a:pPr>
            <a:r>
              <a:rPr lang="en-IN" sz="2000" dirty="0" smtClean="0">
                <a:latin typeface="Times New Roman" pitchFamily="18" charset="0"/>
                <a:cs typeface="Times New Roman" pitchFamily="18" charset="0"/>
              </a:rPr>
              <a:t>     As </a:t>
            </a:r>
            <a:r>
              <a:rPr lang="en-IN" sz="2000" dirty="0" smtClean="0">
                <a:latin typeface="Times New Roman" pitchFamily="18" charset="0"/>
                <a:cs typeface="Times New Roman" pitchFamily="18" charset="0"/>
              </a:rPr>
              <a:t>such, this paper analyzes the exploitation of drones vulnerabilities within communication links, as well as smart devices and hardware, including smart-phones and tablets. Moreover, this paper presents a detailed review on the drone/Unmanned Aerial Vehicle (UAV) usage in multiple domains (</a:t>
            </a:r>
            <a:r>
              <a:rPr lang="en-IN" sz="2000" dirty="0" err="1" smtClean="0">
                <a:latin typeface="Times New Roman" pitchFamily="18" charset="0"/>
                <a:cs typeface="Times New Roman" pitchFamily="18" charset="0"/>
              </a:rPr>
              <a:t>i.e</a:t>
            </a:r>
            <a:r>
              <a:rPr lang="en-IN" sz="2000" dirty="0" smtClean="0">
                <a:latin typeface="Times New Roman" pitchFamily="18" charset="0"/>
                <a:cs typeface="Times New Roman" pitchFamily="18" charset="0"/>
              </a:rPr>
              <a:t> civilian, military, terrorism, etc.) and for different purposes. A realistic attack scenario is also presented, which details how the authors performed a simulated attack on a given drone following the hacking cycle. This review would greatly help ethical hackers to understand the existing vulnerabilities of UAVs in both military and civilian domains. Moreover, it allows them to adopt and come up with new techniques and technologies for enhanced UAV attack detection and protection. As a result, various civilian and military anti-drones/UAVs (detective and preventive) countermeasures will be reviewed.</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existing countermeasures need to be analyzed, and new techniques need to be proposed to overcome the limitations of the existing security solutions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Existing countermeasures of drones security vulnerabilities and threats are reviewed, in addition to countermeasures in case of compromised (malicious) drones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Moreover, there should exist a very strict approach to limit the drones’ ability to gather images and record videos of people and properties without authorized permission.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86400"/>
          </a:xfrm>
        </p:spPr>
        <p:txBody>
          <a:bodyPr>
            <a:noAutofit/>
          </a:bodyPr>
          <a:lstStyle/>
          <a:p>
            <a:pPr algn="just">
              <a:lnSpc>
                <a:spcPct val="150000"/>
              </a:lnSpc>
            </a:pPr>
            <a:r>
              <a:rPr lang="en-IN" sz="2000" dirty="0" smtClean="0">
                <a:latin typeface="Times New Roman" pitchFamily="18" charset="0"/>
                <a:cs typeface="Times New Roman" pitchFamily="18" charset="0"/>
              </a:rPr>
              <a:t>This imposes a serious problem, especially with bird-related incidents, which can cause serious problems to airplanes engines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the main problem is its inability to distinguish between birds and </a:t>
            </a:r>
            <a:r>
              <a:rPr lang="en-IN" sz="2000" dirty="0" smtClean="0">
                <a:latin typeface="Times New Roman" pitchFamily="18" charset="0"/>
                <a:cs typeface="Times New Roman" pitchFamily="18" charset="0"/>
              </a:rPr>
              <a:t>drones, </a:t>
            </a:r>
            <a:r>
              <a:rPr lang="en-IN" sz="2000" dirty="0" smtClean="0">
                <a:latin typeface="Times New Roman" pitchFamily="18" charset="0"/>
                <a:cs typeface="Times New Roman" pitchFamily="18" charset="0"/>
              </a:rPr>
              <a:t>which results into a high level of detection failure, despite the use of computer algorithms such as flight patterns.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main threat is related to the issue of private property surveillance, where drones can be easily used to breach the physical privacy of people. This is a very serious issue whereby drones are able to break through the </a:t>
            </a:r>
            <a:r>
              <a:rPr lang="en-IN" sz="2000" dirty="0" smtClean="0">
                <a:latin typeface="Times New Roman" pitchFamily="18" charset="0"/>
                <a:cs typeface="Times New Roman" pitchFamily="18" charset="0"/>
              </a:rPr>
              <a:t>geo-boundaries.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954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jammer was only tested in a closed lab environment with coaxial-wires connecting the drone and controller directly to the jammer on a lab bench, the jammer was thus not tested in a real scenario</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Drones used primarily for photography/video purposes normally use a OFDM type of signal for the video-link, as OFDM offers high throughput and stability which is necessary to stream high quality video</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purpose of the thesis was to evaluate drone neutralization methods combining jamming and spoofing techniques.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990600"/>
            <a:ext cx="7866888" cy="5410200"/>
          </a:xfrm>
        </p:spPr>
        <p:txBody>
          <a:bodyPr>
            <a:normAutofit/>
          </a:bodyPr>
          <a:lstStyle/>
          <a:p>
            <a:pPr algn="just">
              <a:lnSpc>
                <a:spcPct val="150000"/>
              </a:lnSpc>
            </a:pPr>
            <a:r>
              <a:rPr lang="en-IN" sz="2000" dirty="0" smtClean="0">
                <a:latin typeface="Times New Roman" pitchFamily="18" charset="0"/>
                <a:cs typeface="Times New Roman" pitchFamily="18" charset="0"/>
              </a:rPr>
              <a:t>This allowed the minimization of detection errors including false positive and false negative rates, with a critical trade-off between UAVs’ security and performance</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scheme ensures real-time detection and isolation of faults in the actuators without the need to reconfigure the controller or affecting its performance</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 the dynamic cryptographic approach strikes the right balance between security and performance levels.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Security, privacy, and safety aspects of civilian drones: a survey</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Altawy R., Youssef A.M.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 particular, we identify both the physical and cyber threats of such systems and discuss the security properties required by their critical operation environment.</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Drone-assisted public safety networks: the security aspect</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He D., Chan S., Guizani M.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Public safety networks are based on wireless communication technologies, and are particularly important in field operations to support the mobility of first responders.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695450"/>
                <a:gridCol w="3448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Cyber security methods for aerial vehicle networks: taxonomy, challenges and solution</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Sedjelmaci H., Senouci S.M.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Aerial vehicle networks (AVNs) compose a large number of heterogeneous aerial nodes, such as unmanned aerial vehicles, aircrafts and helicopters.</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Statement on the vulnerability of civil unmanned aerial vehicles and other systems to civil gps spoofing</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Humphreys T.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These virtues have made civil GPS enormously popular, but the transparency and predictability of its signals give rise to a dangerous weakness: they can be easily counterfeited, or spoofed.</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676400" y="1600200"/>
            <a:ext cx="6934200" cy="4876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6858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447800" y="914400"/>
            <a:ext cx="7498080" cy="55626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tremendous increase in the use of drones and UAVs led to a new aviation era of autonomous aerial vehicles in both the civilian and military domains, offering numerous benefits including economical, commercial, industrial, mainly due to their autonomous, flexible and easy-to-use nature, with low cost and energy consumption. However, their use led to the rise of many security, safety and privacy issues, which were manifested through various cyber attacks, threats and challenges, listed and explained in this paper. Also, we presented a holistic view of the drones/UAVs domains and provided detailed explanation and classification of their use in various domains and for different purposes, in addition to the different lethal/non-lethal security solutions as part of drones/UAVs countermeasures. Moreover, successful experiments to detect, intercept and hijack a drone through either de-authentication or jamming were highlighted, based on realistic scenarios that follow the traditional hacking cycle and hence, confirming the ease with which drones could be intercepted, especially in terms of UAV communication channels.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4111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6172200"/>
          </a:xfrm>
        </p:spPr>
        <p:txBody>
          <a:bodyPr>
            <a:noAutofit/>
          </a:bodyPr>
          <a:lstStyle/>
          <a:p>
            <a:pPr algn="just">
              <a:lnSpc>
                <a:spcPct val="150000"/>
              </a:lnSpc>
            </a:pPr>
            <a:r>
              <a:rPr lang="en-IN" sz="1800" dirty="0" smtClean="0">
                <a:latin typeface="Times New Roman" pitchFamily="18" charset="0"/>
                <a:cs typeface="Times New Roman" pitchFamily="18" charset="0"/>
              </a:rPr>
              <a:t>1. Chan K., </a:t>
            </a:r>
            <a:r>
              <a:rPr lang="en-IN" sz="1800" dirty="0" err="1" smtClean="0">
                <a:latin typeface="Times New Roman" pitchFamily="18" charset="0"/>
                <a:cs typeface="Times New Roman" pitchFamily="18" charset="0"/>
              </a:rPr>
              <a:t>Nirmal</a:t>
            </a:r>
            <a:r>
              <a:rPr lang="en-IN" sz="1800" dirty="0" smtClean="0">
                <a:latin typeface="Times New Roman" pitchFamily="18" charset="0"/>
                <a:cs typeface="Times New Roman" pitchFamily="18" charset="0"/>
              </a:rPr>
              <a:t> U., </a:t>
            </a:r>
            <a:r>
              <a:rPr lang="en-IN" sz="1800" dirty="0" err="1" smtClean="0">
                <a:latin typeface="Times New Roman" pitchFamily="18" charset="0"/>
                <a:cs typeface="Times New Roman" pitchFamily="18" charset="0"/>
              </a:rPr>
              <a:t>Cheaw</a:t>
            </a:r>
            <a:r>
              <a:rPr lang="en-IN" sz="1800" dirty="0" smtClean="0">
                <a:latin typeface="Times New Roman" pitchFamily="18" charset="0"/>
                <a:cs typeface="Times New Roman" pitchFamily="18" charset="0"/>
              </a:rPr>
              <a:t> W. AIP Conference Proceedings. Vol. 2030. AIP Publishing; 2018. Progress on drone technology and their applications: a comprehensive review; p. 020308. </a:t>
            </a:r>
          </a:p>
          <a:p>
            <a:pPr algn="just">
              <a:lnSpc>
                <a:spcPct val="150000"/>
              </a:lnSpc>
            </a:pPr>
            <a:r>
              <a:rPr lang="en-IN" sz="1800" dirty="0" smtClean="0">
                <a:latin typeface="Times New Roman" pitchFamily="18" charset="0"/>
                <a:cs typeface="Times New Roman" pitchFamily="18" charset="0"/>
              </a:rPr>
              <a:t>2. Liu Z., Li Z., Liu B., Fu X., </a:t>
            </a:r>
            <a:r>
              <a:rPr lang="en-IN" sz="1800" dirty="0" err="1" smtClean="0">
                <a:latin typeface="Times New Roman" pitchFamily="18" charset="0"/>
                <a:cs typeface="Times New Roman" pitchFamily="18" charset="0"/>
              </a:rPr>
              <a:t>Raptis</a:t>
            </a:r>
            <a:r>
              <a:rPr lang="en-IN" sz="1800" dirty="0" smtClean="0">
                <a:latin typeface="Times New Roman" pitchFamily="18" charset="0"/>
                <a:cs typeface="Times New Roman" pitchFamily="18" charset="0"/>
              </a:rPr>
              <a:t> I., </a:t>
            </a:r>
            <a:r>
              <a:rPr lang="en-IN" sz="1800" dirty="0" err="1" smtClean="0">
                <a:latin typeface="Times New Roman" pitchFamily="18" charset="0"/>
                <a:cs typeface="Times New Roman" pitchFamily="18" charset="0"/>
              </a:rPr>
              <a:t>Ren</a:t>
            </a:r>
            <a:r>
              <a:rPr lang="en-IN" sz="1800" dirty="0" smtClean="0">
                <a:latin typeface="Times New Roman" pitchFamily="18" charset="0"/>
                <a:cs typeface="Times New Roman" pitchFamily="18" charset="0"/>
              </a:rPr>
              <a:t> K. Proceedings of the 2015 Workshop on Privacy-Aware Mobile Computing. ACM; 2015. Rise of mini-drones: applications and issues; pp. 7–12. </a:t>
            </a:r>
          </a:p>
          <a:p>
            <a:pPr algn="just">
              <a:lnSpc>
                <a:spcPct val="150000"/>
              </a:lnSpc>
            </a:pPr>
            <a:r>
              <a:rPr lang="en-IN" sz="1800" dirty="0" smtClean="0">
                <a:latin typeface="Times New Roman" pitchFamily="18" charset="0"/>
                <a:cs typeface="Times New Roman" pitchFamily="18" charset="0"/>
              </a:rPr>
              <a:t>3. </a:t>
            </a:r>
            <a:r>
              <a:rPr lang="en-IN" sz="1800" dirty="0" err="1" smtClean="0">
                <a:latin typeface="Times New Roman" pitchFamily="18" charset="0"/>
                <a:cs typeface="Times New Roman" pitchFamily="18" charset="0"/>
              </a:rPr>
              <a:t>Altawy</a:t>
            </a:r>
            <a:r>
              <a:rPr lang="en-IN" sz="1800" dirty="0" smtClean="0">
                <a:latin typeface="Times New Roman" pitchFamily="18" charset="0"/>
                <a:cs typeface="Times New Roman" pitchFamily="18" charset="0"/>
              </a:rPr>
              <a:t> R., </a:t>
            </a:r>
            <a:r>
              <a:rPr lang="en-IN" sz="1800" dirty="0" err="1" smtClean="0">
                <a:latin typeface="Times New Roman" pitchFamily="18" charset="0"/>
                <a:cs typeface="Times New Roman" pitchFamily="18" charset="0"/>
              </a:rPr>
              <a:t>Youssef</a:t>
            </a:r>
            <a:r>
              <a:rPr lang="en-IN" sz="1800" dirty="0" smtClean="0">
                <a:latin typeface="Times New Roman" pitchFamily="18" charset="0"/>
                <a:cs typeface="Times New Roman" pitchFamily="18" charset="0"/>
              </a:rPr>
              <a:t> A.M. Security, privacy, and safety aspects of civilian drones: a survey. ACM Trans. Cyber-Phys. Syst. 2017;1(2):7. </a:t>
            </a:r>
          </a:p>
          <a:p>
            <a:pPr algn="just">
              <a:lnSpc>
                <a:spcPct val="150000"/>
              </a:lnSpc>
            </a:pPr>
            <a:r>
              <a:rPr lang="en-IN" sz="1800" dirty="0" smtClean="0">
                <a:latin typeface="Times New Roman" pitchFamily="18" charset="0"/>
                <a:cs typeface="Times New Roman" pitchFamily="18" charset="0"/>
              </a:rPr>
              <a:t>4. He D., Chan S., </a:t>
            </a:r>
            <a:r>
              <a:rPr lang="en-IN" sz="1800" dirty="0" err="1" smtClean="0">
                <a:latin typeface="Times New Roman" pitchFamily="18" charset="0"/>
                <a:cs typeface="Times New Roman" pitchFamily="18" charset="0"/>
              </a:rPr>
              <a:t>Guizani</a:t>
            </a:r>
            <a:r>
              <a:rPr lang="en-IN" sz="1800" dirty="0" smtClean="0">
                <a:latin typeface="Times New Roman" pitchFamily="18" charset="0"/>
                <a:cs typeface="Times New Roman" pitchFamily="18" charset="0"/>
              </a:rPr>
              <a:t> M. Drone-assisted public safety networks: the security aspect. IEEE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Mag. 2017;55(8):218–223. </a:t>
            </a:r>
          </a:p>
          <a:p>
            <a:pPr algn="just">
              <a:lnSpc>
                <a:spcPct val="150000"/>
              </a:lnSpc>
            </a:pPr>
            <a:r>
              <a:rPr lang="en-IN" sz="1800" dirty="0" smtClean="0">
                <a:latin typeface="Times New Roman" pitchFamily="18" charset="0"/>
                <a:cs typeface="Times New Roman" pitchFamily="18" charset="0"/>
              </a:rPr>
              <a:t>5. </a:t>
            </a:r>
            <a:r>
              <a:rPr lang="en-IN" sz="1800" dirty="0" err="1" smtClean="0">
                <a:latin typeface="Times New Roman" pitchFamily="18" charset="0"/>
                <a:cs typeface="Times New Roman" pitchFamily="18" charset="0"/>
              </a:rPr>
              <a:t>Yampolskiy</a:t>
            </a:r>
            <a:r>
              <a:rPr lang="en-IN" sz="1800" dirty="0" smtClean="0">
                <a:latin typeface="Times New Roman" pitchFamily="18" charset="0"/>
                <a:cs typeface="Times New Roman" pitchFamily="18" charset="0"/>
              </a:rPr>
              <a:t> M., Horvath P., </a:t>
            </a:r>
            <a:r>
              <a:rPr lang="en-IN" sz="1800" dirty="0" err="1" smtClean="0">
                <a:latin typeface="Times New Roman" pitchFamily="18" charset="0"/>
                <a:cs typeface="Times New Roman" pitchFamily="18" charset="0"/>
              </a:rPr>
              <a:t>Koutsoukos</a:t>
            </a:r>
            <a:r>
              <a:rPr lang="en-IN" sz="1800" dirty="0" smtClean="0">
                <a:latin typeface="Times New Roman" pitchFamily="18" charset="0"/>
                <a:cs typeface="Times New Roman" pitchFamily="18" charset="0"/>
              </a:rPr>
              <a:t> X.D., </a:t>
            </a:r>
            <a:r>
              <a:rPr lang="en-IN" sz="1800" dirty="0" err="1" smtClean="0">
                <a:latin typeface="Times New Roman" pitchFamily="18" charset="0"/>
                <a:cs typeface="Times New Roman" pitchFamily="18" charset="0"/>
              </a:rPr>
              <a:t>Xue</a:t>
            </a:r>
            <a:r>
              <a:rPr lang="en-IN" sz="1800" dirty="0" smtClean="0">
                <a:latin typeface="Times New Roman" pitchFamily="18" charset="0"/>
                <a:cs typeface="Times New Roman" pitchFamily="18" charset="0"/>
              </a:rPr>
              <a:t> Y., </a:t>
            </a:r>
            <a:r>
              <a:rPr lang="en-IN" sz="1800" dirty="0" err="1" smtClean="0">
                <a:latin typeface="Times New Roman" pitchFamily="18" charset="0"/>
                <a:cs typeface="Times New Roman" pitchFamily="18" charset="0"/>
              </a:rPr>
              <a:t>Sztipanovits</a:t>
            </a:r>
            <a:r>
              <a:rPr lang="en-IN" sz="1800" dirty="0" smtClean="0">
                <a:latin typeface="Times New Roman" pitchFamily="18" charset="0"/>
                <a:cs typeface="Times New Roman" pitchFamily="18" charset="0"/>
              </a:rPr>
              <a:t> J. Proceedings of the 2nd ACM international conference on High confidence networked systems. ACM; 2013. Taxonomy for description of cross-domain attacks on cps; pp. 135–142.</a:t>
            </a:r>
          </a:p>
          <a:p>
            <a:pPr algn="just">
              <a:lnSpc>
                <a:spcPct val="150000"/>
              </a:lnSpc>
              <a:buNone/>
            </a:pP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IN" sz="1800" dirty="0" smtClean="0">
                <a:latin typeface="Times New Roman" pitchFamily="18" charset="0"/>
                <a:cs typeface="Times New Roman" pitchFamily="18" charset="0"/>
              </a:rPr>
              <a:t>6. </a:t>
            </a:r>
            <a:r>
              <a:rPr lang="en-IN" sz="1800" dirty="0" err="1" smtClean="0">
                <a:latin typeface="Times New Roman" pitchFamily="18" charset="0"/>
                <a:cs typeface="Times New Roman" pitchFamily="18" charset="0"/>
              </a:rPr>
              <a:t>Sedjelmaci</a:t>
            </a:r>
            <a:r>
              <a:rPr lang="en-IN" sz="1800" dirty="0" smtClean="0">
                <a:latin typeface="Times New Roman" pitchFamily="18" charset="0"/>
                <a:cs typeface="Times New Roman" pitchFamily="18" charset="0"/>
              </a:rPr>
              <a:t> H., </a:t>
            </a:r>
            <a:r>
              <a:rPr lang="en-IN" sz="1800" dirty="0" err="1" smtClean="0">
                <a:latin typeface="Times New Roman" pitchFamily="18" charset="0"/>
                <a:cs typeface="Times New Roman" pitchFamily="18" charset="0"/>
              </a:rPr>
              <a:t>Senouci</a:t>
            </a:r>
            <a:r>
              <a:rPr lang="en-IN" sz="1800" dirty="0" smtClean="0">
                <a:latin typeface="Times New Roman" pitchFamily="18" charset="0"/>
                <a:cs typeface="Times New Roman" pitchFamily="18" charset="0"/>
              </a:rPr>
              <a:t> S.M. Cyber security methods for aerial vehicle networks: taxonomy, challenges and solution. J. </a:t>
            </a:r>
            <a:r>
              <a:rPr lang="en-IN" sz="1800" dirty="0" err="1" smtClean="0">
                <a:latin typeface="Times New Roman" pitchFamily="18" charset="0"/>
                <a:cs typeface="Times New Roman" pitchFamily="18" charset="0"/>
              </a:rPr>
              <a:t>Supercomput</a:t>
            </a:r>
            <a:r>
              <a:rPr lang="en-IN" sz="1800" dirty="0" smtClean="0">
                <a:latin typeface="Times New Roman" pitchFamily="18" charset="0"/>
                <a:cs typeface="Times New Roman" pitchFamily="18" charset="0"/>
              </a:rPr>
              <a:t>. 2018:1–17. </a:t>
            </a:r>
          </a:p>
          <a:p>
            <a:pPr algn="just">
              <a:lnSpc>
                <a:spcPct val="150000"/>
              </a:lnSpc>
            </a:pPr>
            <a:r>
              <a:rPr lang="en-IN" sz="1800" dirty="0" smtClean="0">
                <a:latin typeface="Times New Roman" pitchFamily="18" charset="0"/>
                <a:cs typeface="Times New Roman" pitchFamily="18" charset="0"/>
              </a:rPr>
              <a:t>7. Humphreys T. Statement on the vulnerability of civil unmanned aerial vehicles and other systems to civil </a:t>
            </a:r>
            <a:r>
              <a:rPr lang="en-IN" sz="1800" dirty="0" err="1" smtClean="0">
                <a:latin typeface="Times New Roman" pitchFamily="18" charset="0"/>
                <a:cs typeface="Times New Roman" pitchFamily="18" charset="0"/>
              </a:rPr>
              <a:t>gps</a:t>
            </a:r>
            <a:r>
              <a:rPr lang="en-IN" sz="1800" dirty="0" smtClean="0">
                <a:latin typeface="Times New Roman" pitchFamily="18" charset="0"/>
                <a:cs typeface="Times New Roman" pitchFamily="18" charset="0"/>
              </a:rPr>
              <a:t> spoofing. </a:t>
            </a:r>
            <a:r>
              <a:rPr lang="en-IN" sz="1800" dirty="0" err="1" smtClean="0">
                <a:latin typeface="Times New Roman" pitchFamily="18" charset="0"/>
                <a:cs typeface="Times New Roman" pitchFamily="18" charset="0"/>
              </a:rPr>
              <a:t>Univer</a:t>
            </a:r>
            <a:r>
              <a:rPr lang="en-IN" sz="1800" dirty="0" smtClean="0">
                <a:latin typeface="Times New Roman" pitchFamily="18" charset="0"/>
                <a:cs typeface="Times New Roman" pitchFamily="18" charset="0"/>
              </a:rPr>
              <a:t>. Texas Austin (July 18, 2012) 2012 </a:t>
            </a:r>
          </a:p>
          <a:p>
            <a:pPr algn="just">
              <a:lnSpc>
                <a:spcPct val="150000"/>
              </a:lnSpc>
            </a:pPr>
            <a:r>
              <a:rPr lang="en-IN" sz="1800" dirty="0" smtClean="0">
                <a:latin typeface="Times New Roman" pitchFamily="18" charset="0"/>
                <a:cs typeface="Times New Roman" pitchFamily="18" charset="0"/>
              </a:rPr>
              <a:t>8. </a:t>
            </a:r>
            <a:r>
              <a:rPr lang="en-IN" sz="1800" dirty="0" err="1" smtClean="0">
                <a:latin typeface="Times New Roman" pitchFamily="18" charset="0"/>
                <a:cs typeface="Times New Roman" pitchFamily="18" charset="0"/>
              </a:rPr>
              <a:t>Shepard</a:t>
            </a:r>
            <a:r>
              <a:rPr lang="en-IN" sz="1800" dirty="0" smtClean="0">
                <a:latin typeface="Times New Roman" pitchFamily="18" charset="0"/>
                <a:cs typeface="Times New Roman" pitchFamily="18" charset="0"/>
              </a:rPr>
              <a:t> D.P., </a:t>
            </a:r>
            <a:r>
              <a:rPr lang="en-IN" sz="1800" dirty="0" err="1" smtClean="0">
                <a:latin typeface="Times New Roman" pitchFamily="18" charset="0"/>
                <a:cs typeface="Times New Roman" pitchFamily="18" charset="0"/>
              </a:rPr>
              <a:t>Bhatti</a:t>
            </a:r>
            <a:r>
              <a:rPr lang="en-IN" sz="1800" dirty="0" smtClean="0">
                <a:latin typeface="Times New Roman" pitchFamily="18" charset="0"/>
                <a:cs typeface="Times New Roman" pitchFamily="18" charset="0"/>
              </a:rPr>
              <a:t> J.A., Humphreys T.E., </a:t>
            </a:r>
            <a:r>
              <a:rPr lang="en-IN" sz="1800" dirty="0" err="1" smtClean="0">
                <a:latin typeface="Times New Roman" pitchFamily="18" charset="0"/>
                <a:cs typeface="Times New Roman" pitchFamily="18" charset="0"/>
              </a:rPr>
              <a:t>Fansler</a:t>
            </a:r>
            <a:r>
              <a:rPr lang="en-IN" sz="1800" dirty="0" smtClean="0">
                <a:latin typeface="Times New Roman" pitchFamily="18" charset="0"/>
                <a:cs typeface="Times New Roman" pitchFamily="18" charset="0"/>
              </a:rPr>
              <a:t> A.A. Proceedings of the ION GNSS Meeting. Vol. 3. 2012. Evaluation of smart grid and civilian </a:t>
            </a:r>
            <a:r>
              <a:rPr lang="en-IN" sz="1800" dirty="0" err="1" smtClean="0">
                <a:latin typeface="Times New Roman" pitchFamily="18" charset="0"/>
                <a:cs typeface="Times New Roman" pitchFamily="18" charset="0"/>
              </a:rPr>
              <a:t>uav</a:t>
            </a:r>
            <a:r>
              <a:rPr lang="en-IN" sz="1800" dirty="0" smtClean="0">
                <a:latin typeface="Times New Roman" pitchFamily="18" charset="0"/>
                <a:cs typeface="Times New Roman" pitchFamily="18" charset="0"/>
              </a:rPr>
              <a:t> vulnerability to </a:t>
            </a:r>
            <a:r>
              <a:rPr lang="en-IN" sz="1800" dirty="0" err="1" smtClean="0">
                <a:latin typeface="Times New Roman" pitchFamily="18" charset="0"/>
                <a:cs typeface="Times New Roman" pitchFamily="18" charset="0"/>
              </a:rPr>
              <a:t>gps</a:t>
            </a:r>
            <a:r>
              <a:rPr lang="en-IN" sz="1800" dirty="0" smtClean="0">
                <a:latin typeface="Times New Roman" pitchFamily="18" charset="0"/>
                <a:cs typeface="Times New Roman" pitchFamily="18" charset="0"/>
              </a:rPr>
              <a:t> spoofing attacks; pp. 3591–3605. </a:t>
            </a:r>
          </a:p>
          <a:p>
            <a:pPr algn="just">
              <a:lnSpc>
                <a:spcPct val="150000"/>
              </a:lnSpc>
            </a:pPr>
            <a:r>
              <a:rPr lang="en-IN" sz="1800" dirty="0" smtClean="0">
                <a:latin typeface="Times New Roman" pitchFamily="18" charset="0"/>
                <a:cs typeface="Times New Roman" pitchFamily="18" charset="0"/>
              </a:rPr>
              <a:t>9. </a:t>
            </a:r>
            <a:r>
              <a:rPr lang="en-IN" sz="1800" dirty="0" err="1" smtClean="0">
                <a:latin typeface="Times New Roman" pitchFamily="18" charset="0"/>
                <a:cs typeface="Times New Roman" pitchFamily="18" charset="0"/>
              </a:rPr>
              <a:t>Güvenç</a:t>
            </a:r>
            <a:r>
              <a:rPr lang="en-IN" sz="1800" dirty="0" smtClean="0">
                <a:latin typeface="Times New Roman" pitchFamily="18" charset="0"/>
                <a:cs typeface="Times New Roman" pitchFamily="18" charset="0"/>
              </a:rPr>
              <a:t> İ., </a:t>
            </a:r>
            <a:r>
              <a:rPr lang="en-IN" sz="1800" dirty="0" err="1" smtClean="0">
                <a:latin typeface="Times New Roman" pitchFamily="18" charset="0"/>
                <a:cs typeface="Times New Roman" pitchFamily="18" charset="0"/>
              </a:rPr>
              <a:t>Ozdemir</a:t>
            </a:r>
            <a:r>
              <a:rPr lang="en-IN" sz="1800" dirty="0" smtClean="0">
                <a:latin typeface="Times New Roman" pitchFamily="18" charset="0"/>
                <a:cs typeface="Times New Roman" pitchFamily="18" charset="0"/>
              </a:rPr>
              <a:t> O., </a:t>
            </a:r>
            <a:r>
              <a:rPr lang="en-IN" sz="1800" dirty="0" err="1" smtClean="0">
                <a:latin typeface="Times New Roman" pitchFamily="18" charset="0"/>
                <a:cs typeface="Times New Roman" pitchFamily="18" charset="0"/>
              </a:rPr>
              <a:t>Yapici</a:t>
            </a:r>
            <a:r>
              <a:rPr lang="en-IN" sz="1800" dirty="0" smtClean="0">
                <a:latin typeface="Times New Roman" pitchFamily="18" charset="0"/>
                <a:cs typeface="Times New Roman" pitchFamily="18" charset="0"/>
              </a:rPr>
              <a:t> Y., </a:t>
            </a:r>
            <a:r>
              <a:rPr lang="en-IN" sz="1800" dirty="0" err="1" smtClean="0">
                <a:latin typeface="Times New Roman" pitchFamily="18" charset="0"/>
                <a:cs typeface="Times New Roman" pitchFamily="18" charset="0"/>
              </a:rPr>
              <a:t>Mehrpouyan</a:t>
            </a:r>
            <a:r>
              <a:rPr lang="en-IN" sz="1800" dirty="0" smtClean="0">
                <a:latin typeface="Times New Roman" pitchFamily="18" charset="0"/>
                <a:cs typeface="Times New Roman" pitchFamily="18" charset="0"/>
              </a:rPr>
              <a:t> H., </a:t>
            </a:r>
            <a:r>
              <a:rPr lang="en-IN" sz="1800" dirty="0" err="1" smtClean="0">
                <a:latin typeface="Times New Roman" pitchFamily="18" charset="0"/>
                <a:cs typeface="Times New Roman" pitchFamily="18" charset="0"/>
              </a:rPr>
              <a:t>Matolak</a:t>
            </a:r>
            <a:r>
              <a:rPr lang="en-IN" sz="1800" dirty="0" smtClean="0">
                <a:latin typeface="Times New Roman" pitchFamily="18" charset="0"/>
                <a:cs typeface="Times New Roman" pitchFamily="18" charset="0"/>
              </a:rPr>
              <a:t> D. 2017 IEEE/AIAA 36th Digital Avionics Systems Conference (DASC) IEEE; 2017. Detection, localization, and tracking of unauthorized </a:t>
            </a:r>
            <a:r>
              <a:rPr lang="en-IN" sz="1800" dirty="0" err="1" smtClean="0">
                <a:latin typeface="Times New Roman" pitchFamily="18" charset="0"/>
                <a:cs typeface="Times New Roman" pitchFamily="18" charset="0"/>
              </a:rPr>
              <a:t>uas</a:t>
            </a:r>
            <a:r>
              <a:rPr lang="en-IN" sz="1800" dirty="0" smtClean="0">
                <a:latin typeface="Times New Roman" pitchFamily="18" charset="0"/>
                <a:cs typeface="Times New Roman" pitchFamily="18" charset="0"/>
              </a:rPr>
              <a:t> and jammers; pp. 1–10. </a:t>
            </a:r>
          </a:p>
          <a:p>
            <a:pPr algn="just">
              <a:lnSpc>
                <a:spcPct val="150000"/>
              </a:lnSpc>
            </a:pPr>
            <a:r>
              <a:rPr lang="en-IN" sz="1800" dirty="0" smtClean="0">
                <a:latin typeface="Times New Roman" pitchFamily="18" charset="0"/>
                <a:cs typeface="Times New Roman" pitchFamily="18" charset="0"/>
              </a:rPr>
              <a:t>10. </a:t>
            </a:r>
            <a:r>
              <a:rPr lang="en-IN" sz="1800" dirty="0" err="1" smtClean="0">
                <a:latin typeface="Times New Roman" pitchFamily="18" charset="0"/>
                <a:cs typeface="Times New Roman" pitchFamily="18" charset="0"/>
              </a:rPr>
              <a:t>Sturdivant</a:t>
            </a:r>
            <a:r>
              <a:rPr lang="en-IN" sz="1800" dirty="0" smtClean="0">
                <a:latin typeface="Times New Roman" pitchFamily="18" charset="0"/>
                <a:cs typeface="Times New Roman" pitchFamily="18" charset="0"/>
              </a:rPr>
              <a:t> R.L., Chong E.K. Systems engineering baseline concept of a multispectral drone detection solution for airports. IEEE Access. 2017;5:7123–7138</a:t>
            </a:r>
            <a:r>
              <a:rPr lang="en-IN" sz="1800" dirty="0" smtClean="0">
                <a:latin typeface="Times New Roman" pitchFamily="18" charset="0"/>
                <a:cs typeface="Times New Roman" pitchFamily="18" charset="0"/>
              </a:rPr>
              <a:t>.</a:t>
            </a:r>
            <a:endParaRPr lang="en-IN" sz="18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1266</TotalTime>
  <Words>1040</Words>
  <Application>Microsoft Office PowerPoint</Application>
  <PresentationFormat>On-screen Show (4:3)</PresentationFormat>
  <Paragraphs>73</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 Drone Neutralisation Technique in city crowded areas to neutralise drones without hampering other radio signals or other equipment in a certain range</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2022-03-28T11:14:03Z</dcterms:modified>
</cp:coreProperties>
</file>