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Big Data Searching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Increase in the amount of data in the field of genomics, meteorology, biology, environmental research and many others, it has become difficult to find, analyse patterns, associations within such large data. Interesting association is to be found in the large data sets to draw the pattern and for knowledge </a:t>
            </a:r>
            <a:r>
              <a:rPr lang="en-IN" sz="2000" dirty="0" smtClean="0">
                <a:latin typeface="Times New Roman" pitchFamily="18" charset="0"/>
                <a:cs typeface="Times New Roman" pitchFamily="18" charset="0"/>
              </a:rPr>
              <a:t>purpose. The </a:t>
            </a:r>
            <a:r>
              <a:rPr lang="en-IN" sz="2000" dirty="0" smtClean="0">
                <a:latin typeface="Times New Roman" pitchFamily="18" charset="0"/>
                <a:cs typeface="Times New Roman" pitchFamily="18" charset="0"/>
              </a:rPr>
              <a:t>benefit of analysing the pattern and association in the data is to set the trend in the market, to understand customers, analyse demands, predict future possibilities in every aspect. It helped organization to increase innovation, retain customers, and increase in operational efficiency. Hence, we look at a few of the searching techniques for Big Data which can be employed for the above stated areas.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Big Data includes every single space; in this manner irregularity exists either in information level, data level, or learning level.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traditional tools, machine learning algorithms and techniques are not capable of handling, managing and analyzing big data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systems and technology need to have immense parallel processing architectures and distributed storage systems to cope up with the big data</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This change from perpendicular to parallel predicates some different problems in some dissimilar areas such as information deliverance, information orchestrating, and inactivity in the consistency across schematics, stack stabilizing, and process deficiencies and their interdependencies on single hand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“Big Data” is a gathering of information with unique excellence (e.g. capacity, momentum, array, range, precision, etc.) that for a problem realm at any given moment can't be expertly handled using current/accessible/apperceived/routine advancements and strategies with a specific end goal to concentrate esteem.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This data generated through large customer transactions, social networking sites is varied, voluminous and rapidly generating.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data being generated by massive web logs, healthcare data sources, point of sale data, satellite imagery needs to be stored and handled well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major insights from analysis of this data are numerous business intelligence applications, fraud detection, weather forecast, personalized advertising etc.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The primary commitment of this exploration is to display an effective and free solution for big data application in a distributed environment, with its advantages and indicating its easy use.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Big data is a field which can be used in any area whatsoever given that this big quantity of data can be harnessed to one’s advantage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incorporation of versatile processing advancements and </a:t>
            </a:r>
            <a:r>
              <a:rPr lang="en-IN" sz="2000" dirty="0" err="1" smtClean="0">
                <a:latin typeface="Times New Roman" pitchFamily="18" charset="0"/>
                <a:cs typeface="Times New Roman" pitchFamily="18" charset="0"/>
              </a:rPr>
              <a:t>endeavor</a:t>
            </a:r>
            <a:r>
              <a:rPr lang="en-IN" sz="2000" dirty="0" smtClean="0">
                <a:latin typeface="Times New Roman" pitchFamily="18" charset="0"/>
                <a:cs typeface="Times New Roman" pitchFamily="18" charset="0"/>
              </a:rPr>
              <a:t> advancement in technology has an awesome potential to swell efficiency in business settings.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Fast Search Algorithm for a Large Fuzzy Database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Feng Hao, John Daugman, and Piotr Zielin´ski,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propose a fast search algorithm for a large fuzzy database that stores iris codes or data with a similar binary structure.</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Algorithm and approaches to handle large Data- A Survey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Chanchal Yadav,Shuliang Wang ,Manoj Kumar,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Data mining environment produces a large amount of data, that need to be analyzed, patterns have to be extracted from that to gain knowledge.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Local Search Based on Genetic Algorithms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Carlos García-Martínez, Manuel Lozano,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Genetic Algorithms have been seen as search procedures that can quickly locate high performance regions of vast and complex search spaces, but they are not well suited for fine-tuning solutions, which are very close to optimal ones.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Genetic algorithms : A Search Technique Applied to Behavior Analysis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Dobransky, M.K. and Wierman, M.J. 1996.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shows that genetic algorithms can solve a difficult class of problems in general systems theory quickly and efficiently.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705599"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buNone/>
            </a:pPr>
            <a:r>
              <a:rPr lang="en-IN" sz="2000" dirty="0" smtClean="0">
                <a:latin typeface="Times New Roman" pitchFamily="18" charset="0"/>
                <a:cs typeface="Times New Roman" pitchFamily="18" charset="0"/>
              </a:rPr>
              <a:t>    From </a:t>
            </a:r>
            <a:r>
              <a:rPr lang="en-IN" sz="2000" dirty="0" smtClean="0">
                <a:latin typeface="Times New Roman" pitchFamily="18" charset="0"/>
                <a:cs typeface="Times New Roman" pitchFamily="18" charset="0"/>
              </a:rPr>
              <a:t>the different selection methods implemented, proportional, linear ranking, and tournament, the last one seems to be the one that offers the best compromise between computational efficiency and quality of the best mask found. GAs are comparable with the intermediate classical search techniques, such as Exhaustive searching, from a performance point of </a:t>
            </a:r>
            <a:r>
              <a:rPr lang="en-IN" sz="2000" dirty="0" err="1" smtClean="0">
                <a:latin typeface="Times New Roman" pitchFamily="18" charset="0"/>
                <a:cs typeface="Times New Roman" pitchFamily="18" charset="0"/>
              </a:rPr>
              <a:t>view.On</a:t>
            </a:r>
            <a:r>
              <a:rPr lang="en-IN" sz="2000" dirty="0" smtClean="0">
                <a:latin typeface="Times New Roman" pitchFamily="18" charset="0"/>
                <a:cs typeface="Times New Roman" pitchFamily="18" charset="0"/>
              </a:rPr>
              <a:t> comparing various search techniques used in AI with GA, it can be concluded that </a:t>
            </a:r>
            <a:r>
              <a:rPr lang="en-IN" sz="2000" dirty="0" smtClean="0">
                <a:latin typeface="Times New Roman" pitchFamily="18" charset="0"/>
                <a:cs typeface="Times New Roman" pitchFamily="18" charset="0"/>
              </a:rPr>
              <a:t>Gas are </a:t>
            </a:r>
            <a:r>
              <a:rPr lang="en-IN" sz="2000" dirty="0" smtClean="0">
                <a:latin typeface="Times New Roman" pitchFamily="18" charset="0"/>
                <a:cs typeface="Times New Roman" pitchFamily="18" charset="0"/>
              </a:rPr>
              <a:t>flexible and robust as a global search method. They are good at taking potentially </a:t>
            </a:r>
            <a:r>
              <a:rPr lang="en-IN" sz="2000" dirty="0" smtClean="0">
                <a:latin typeface="Times New Roman" pitchFamily="18" charset="0"/>
                <a:cs typeface="Times New Roman" pitchFamily="18" charset="0"/>
              </a:rPr>
              <a:t>huge search </a:t>
            </a:r>
            <a:r>
              <a:rPr lang="en-IN" sz="2000" dirty="0" smtClean="0">
                <a:latin typeface="Times New Roman" pitchFamily="18" charset="0"/>
                <a:cs typeface="Times New Roman" pitchFamily="18" charset="0"/>
              </a:rPr>
              <a:t>spaces and navigating them, looking for optimal solution.  </a:t>
            </a: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can deal with highly </a:t>
            </a:r>
            <a:r>
              <a:rPr lang="en-IN" sz="2000" dirty="0" smtClean="0">
                <a:latin typeface="Times New Roman" pitchFamily="18" charset="0"/>
                <a:cs typeface="Times New Roman" pitchFamily="18" charset="0"/>
              </a:rPr>
              <a:t>nonlinear problems </a:t>
            </a:r>
            <a:r>
              <a:rPr lang="en-IN" sz="2000" dirty="0" smtClean="0">
                <a:latin typeface="Times New Roman" pitchFamily="18" charset="0"/>
                <a:cs typeface="Times New Roman" pitchFamily="18" charset="0"/>
              </a:rPr>
              <a:t>and non-differentiable functions as well as functions with multiple local optima</a:t>
            </a:r>
            <a:r>
              <a:rPr lang="en-IN" sz="2000" dirty="0" smtClean="0">
                <a:latin typeface="Times New Roman" pitchFamily="18" charset="0"/>
                <a:cs typeface="Times New Roman" pitchFamily="18" charset="0"/>
              </a:rPr>
              <a:t>. They </a:t>
            </a:r>
            <a:r>
              <a:rPr lang="en-IN" sz="2000" dirty="0" smtClean="0">
                <a:latin typeface="Times New Roman" pitchFamily="18" charset="0"/>
                <a:cs typeface="Times New Roman" pitchFamily="18" charset="0"/>
              </a:rPr>
              <a:t>are also readily amenable to parallel implementation, which renders them usable in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They </a:t>
            </a:r>
            <a:r>
              <a:rPr lang="en-IN" sz="2000" dirty="0" smtClean="0">
                <a:latin typeface="Times New Roman" pitchFamily="18" charset="0"/>
                <a:cs typeface="Times New Roman" pitchFamily="18" charset="0"/>
              </a:rPr>
              <a:t>can be used in both unconstrained and constrained optimisation problems and </a:t>
            </a:r>
            <a:r>
              <a:rPr lang="en-IN" sz="2000" dirty="0" smtClean="0">
                <a:latin typeface="Times New Roman" pitchFamily="18" charset="0"/>
                <a:cs typeface="Times New Roman" pitchFamily="18" charset="0"/>
              </a:rPr>
              <a:t>can be </a:t>
            </a:r>
            <a:r>
              <a:rPr lang="en-IN" sz="2000" dirty="0" smtClean="0">
                <a:latin typeface="Times New Roman" pitchFamily="18" charset="0"/>
                <a:cs typeface="Times New Roman" pitchFamily="18" charset="0"/>
              </a:rPr>
              <a:t>applied to non-linear programming, stochastic programming, and </a:t>
            </a:r>
            <a:r>
              <a:rPr lang="en-IN" sz="2000" dirty="0" smtClean="0">
                <a:latin typeface="Times New Roman" pitchFamily="18" charset="0"/>
                <a:cs typeface="Times New Roman" pitchFamily="18" charset="0"/>
              </a:rPr>
              <a:t>combinatorial optimisation </a:t>
            </a:r>
            <a:r>
              <a:rPr lang="en-IN" sz="2000" dirty="0" smtClean="0">
                <a:latin typeface="Times New Roman" pitchFamily="18" charset="0"/>
                <a:cs typeface="Times New Roman" pitchFamily="18" charset="0"/>
              </a:rPr>
              <a:t>problems. It works well for global optimisation especially where the </a:t>
            </a:r>
            <a:r>
              <a:rPr lang="en-IN" sz="2000" dirty="0" err="1" smtClean="0">
                <a:latin typeface="Times New Roman" pitchFamily="18" charset="0"/>
                <a:cs typeface="Times New Roman" pitchFamily="18" charset="0"/>
              </a:rPr>
              <a:t>objectivefunction</a:t>
            </a:r>
            <a:r>
              <a:rPr lang="en-IN" sz="2000" dirty="0" smtClean="0">
                <a:latin typeface="Times New Roman" pitchFamily="18" charset="0"/>
                <a:cs typeface="Times New Roman" pitchFamily="18" charset="0"/>
              </a:rPr>
              <a:t> is discontinuous or with several local minima. Multi-point search can be done </a:t>
            </a:r>
            <a:r>
              <a:rPr lang="en-IN" sz="2000" dirty="0" err="1" smtClean="0">
                <a:latin typeface="Times New Roman" pitchFamily="18" charset="0"/>
                <a:cs typeface="Times New Roman" pitchFamily="18" charset="0"/>
              </a:rPr>
              <a:t>inGAs</a:t>
            </a:r>
            <a:r>
              <a:rPr lang="en-IN" sz="2000" dirty="0" smtClean="0">
                <a:latin typeface="Times New Roman" pitchFamily="18" charset="0"/>
                <a:cs typeface="Times New Roman" pitchFamily="18" charset="0"/>
              </a:rPr>
              <a:t> unlike other search techniques.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2000" dirty="0" smtClean="0">
                <a:latin typeface="Times New Roman" pitchFamily="18" charset="0"/>
                <a:cs typeface="Times New Roman" pitchFamily="18" charset="0"/>
              </a:rPr>
              <a:t>https://en.wikipedia.org/wiki/Big_data</a:t>
            </a:r>
          </a:p>
          <a:p>
            <a:pPr algn="just">
              <a:lnSpc>
                <a:spcPct val="160000"/>
              </a:lnSpc>
            </a:pPr>
            <a:r>
              <a:rPr lang="en-US" sz="2000" dirty="0" smtClean="0">
                <a:latin typeface="Times New Roman" pitchFamily="18" charset="0"/>
                <a:cs typeface="Times New Roman" pitchFamily="18" charset="0"/>
              </a:rPr>
              <a:t>“Big </a:t>
            </a:r>
            <a:r>
              <a:rPr lang="en-US" sz="2000" dirty="0" err="1" smtClean="0">
                <a:latin typeface="Times New Roman" pitchFamily="18" charset="0"/>
                <a:cs typeface="Times New Roman" pitchFamily="18" charset="0"/>
              </a:rPr>
              <a:t>Data:Changing</a:t>
            </a:r>
            <a:r>
              <a:rPr lang="en-US" sz="2000" dirty="0" smtClean="0">
                <a:latin typeface="Times New Roman" pitchFamily="18" charset="0"/>
                <a:cs typeface="Times New Roman" pitchFamily="18" charset="0"/>
              </a:rPr>
              <a:t> the way </a:t>
            </a:r>
            <a:r>
              <a:rPr lang="en-US" sz="2000" dirty="0" err="1" smtClean="0">
                <a:latin typeface="Times New Roman" pitchFamily="18" charset="0"/>
                <a:cs typeface="Times New Roman" pitchFamily="18" charset="0"/>
              </a:rPr>
              <a:t>businessescompete</a:t>
            </a:r>
            <a:r>
              <a:rPr lang="en-US" sz="2000" dirty="0" smtClean="0">
                <a:latin typeface="Times New Roman" pitchFamily="18" charset="0"/>
                <a:cs typeface="Times New Roman" pitchFamily="18" charset="0"/>
              </a:rPr>
              <a:t> and operate ”, EY Report on Insights </a:t>
            </a:r>
            <a:r>
              <a:rPr lang="en-US" sz="2000" dirty="0" err="1" smtClean="0">
                <a:latin typeface="Times New Roman" pitchFamily="18" charset="0"/>
                <a:cs typeface="Times New Roman" pitchFamily="18" charset="0"/>
              </a:rPr>
              <a:t>ongovernance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riskand</a:t>
            </a:r>
            <a:r>
              <a:rPr lang="en-US" sz="2000" dirty="0" smtClean="0">
                <a:latin typeface="Times New Roman" pitchFamily="18" charset="0"/>
                <a:cs typeface="Times New Roman" pitchFamily="18" charset="0"/>
              </a:rPr>
              <a:t> compliance, April 2014.</a:t>
            </a:r>
          </a:p>
          <a:p>
            <a:pPr algn="just">
              <a:lnSpc>
                <a:spcPct val="160000"/>
              </a:lnSpc>
            </a:pPr>
            <a:r>
              <a:rPr lang="en-US" sz="2000" dirty="0" err="1" smtClean="0">
                <a:latin typeface="Times New Roman" pitchFamily="18" charset="0"/>
                <a:cs typeface="Times New Roman" pitchFamily="18" charset="0"/>
              </a:rPr>
              <a:t>Feng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Hao</a:t>
            </a:r>
            <a:r>
              <a:rPr lang="en-US" sz="2000" dirty="0" smtClean="0">
                <a:latin typeface="Times New Roman" pitchFamily="18" charset="0"/>
                <a:cs typeface="Times New Roman" pitchFamily="18" charset="0"/>
              </a:rPr>
              <a:t>, John </a:t>
            </a:r>
            <a:r>
              <a:rPr lang="en-US" sz="2000" dirty="0" err="1" smtClean="0">
                <a:latin typeface="Times New Roman" pitchFamily="18" charset="0"/>
                <a:cs typeface="Times New Roman" pitchFamily="18" charset="0"/>
              </a:rPr>
              <a:t>Daugman</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Piotr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Zielin´ski</a:t>
            </a:r>
            <a:r>
              <a:rPr lang="en-US" sz="2000" dirty="0" smtClean="0">
                <a:latin typeface="Times New Roman" pitchFamily="18" charset="0"/>
                <a:cs typeface="Times New Roman" pitchFamily="18" charset="0"/>
              </a:rPr>
              <a:t>, “A Fast Search Algorithm for a Large Fuzzy Database ”, IEEE TRANSACTIONS ON INFORMATION FORENSICS AND SECURITY, VOL. 3, NO. 2, JUNE 2008.</a:t>
            </a:r>
          </a:p>
          <a:p>
            <a:pPr algn="just">
              <a:lnSpc>
                <a:spcPct val="160000"/>
              </a:lnSpc>
            </a:pPr>
            <a:r>
              <a:rPr lang="en-US" sz="2000" dirty="0" err="1" smtClean="0">
                <a:latin typeface="Times New Roman" pitchFamily="18" charset="0"/>
                <a:cs typeface="Times New Roman" pitchFamily="18" charset="0"/>
              </a:rPr>
              <a:t>Chanchal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Yadav,Shuliang</a:t>
            </a:r>
            <a:r>
              <a:rPr lang="en-US" sz="2000" dirty="0" smtClean="0">
                <a:latin typeface="Times New Roman" pitchFamily="18" charset="0"/>
                <a:cs typeface="Times New Roman" pitchFamily="18" charset="0"/>
              </a:rPr>
              <a:t> Wang ,</a:t>
            </a:r>
            <a:r>
              <a:rPr lang="en-US" sz="2000" dirty="0" err="1" smtClean="0">
                <a:latin typeface="Times New Roman" pitchFamily="18" charset="0"/>
                <a:cs typeface="Times New Roman" pitchFamily="18" charset="0"/>
              </a:rPr>
              <a:t>Manoj</a:t>
            </a:r>
            <a:r>
              <a:rPr lang="en-US" sz="2000" dirty="0" smtClean="0">
                <a:latin typeface="Times New Roman" pitchFamily="18" charset="0"/>
                <a:cs typeface="Times New Roman" pitchFamily="18" charset="0"/>
              </a:rPr>
              <a:t> Kumar, “Algorithm and approaches to handle large Data- A Survey”, IJCSN International Journal of Computer Science and Network, </a:t>
            </a:r>
            <a:r>
              <a:rPr lang="en-US" sz="2000" dirty="0" err="1" smtClean="0">
                <a:latin typeface="Times New Roman" pitchFamily="18" charset="0"/>
                <a:cs typeface="Times New Roman" pitchFamily="18" charset="0"/>
              </a:rPr>
              <a:t>Vol</a:t>
            </a:r>
            <a:r>
              <a:rPr lang="en-US" sz="2000" dirty="0" smtClean="0">
                <a:latin typeface="Times New Roman" pitchFamily="18" charset="0"/>
                <a:cs typeface="Times New Roman" pitchFamily="18" charset="0"/>
              </a:rPr>
              <a:t> 2, Issue 3, 2013</a:t>
            </a:r>
          </a:p>
          <a:p>
            <a:pPr algn="just">
              <a:lnSpc>
                <a:spcPct val="16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Carlos </a:t>
            </a:r>
            <a:r>
              <a:rPr lang="en-IN" sz="2000" dirty="0" err="1" smtClean="0">
                <a:latin typeface="Times New Roman" pitchFamily="18" charset="0"/>
                <a:cs typeface="Times New Roman" pitchFamily="18" charset="0"/>
              </a:rPr>
              <a:t>García-Martínez</a:t>
            </a:r>
            <a:r>
              <a:rPr lang="en-IN" sz="2000" dirty="0" smtClean="0">
                <a:latin typeface="Times New Roman" pitchFamily="18" charset="0"/>
                <a:cs typeface="Times New Roman" pitchFamily="18" charset="0"/>
              </a:rPr>
              <a:t>, Manuel Lozano, “Local Search Based on Genetic Algorithms”, University of Granada, Spain</a:t>
            </a:r>
          </a:p>
          <a:p>
            <a:pPr algn="just">
              <a:lnSpc>
                <a:spcPct val="170000"/>
              </a:lnSpc>
            </a:pPr>
            <a:r>
              <a:rPr lang="en-IN" sz="2000" dirty="0" smtClean="0">
                <a:latin typeface="Times New Roman" pitchFamily="18" charset="0"/>
                <a:cs typeface="Times New Roman" pitchFamily="18" charset="0"/>
              </a:rPr>
              <a:t>Operators and Tools for Behavioural Analysis”, Artificial Intelligence Review 12: 265–319, 1998.</a:t>
            </a:r>
          </a:p>
          <a:p>
            <a:pPr algn="just">
              <a:lnSpc>
                <a:spcPct val="170000"/>
              </a:lnSpc>
            </a:pPr>
            <a:r>
              <a:rPr lang="en-IN" sz="2000" dirty="0" err="1" smtClean="0">
                <a:latin typeface="Times New Roman" pitchFamily="18" charset="0"/>
                <a:cs typeface="Times New Roman" pitchFamily="18" charset="0"/>
              </a:rPr>
              <a:t>Antoni</a:t>
            </a:r>
            <a:r>
              <a:rPr lang="en-IN" sz="2000" dirty="0" smtClean="0">
                <a:latin typeface="Times New Roman" pitchFamily="18" charset="0"/>
                <a:cs typeface="Times New Roman" pitchFamily="18" charset="0"/>
              </a:rPr>
              <a:t> Jerez, Angela </a:t>
            </a:r>
            <a:r>
              <a:rPr lang="en-IN" sz="2000" dirty="0" err="1" smtClean="0">
                <a:latin typeface="Times New Roman" pitchFamily="18" charset="0"/>
                <a:cs typeface="Times New Roman" pitchFamily="18" charset="0"/>
              </a:rPr>
              <a:t>Nebot</a:t>
            </a:r>
            <a:r>
              <a:rPr lang="en-IN" sz="2000" dirty="0" smtClean="0">
                <a:latin typeface="Times New Roman" pitchFamily="18" charset="0"/>
                <a:cs typeface="Times New Roman" pitchFamily="18" charset="0"/>
              </a:rPr>
              <a:t>, “GENETIC ALGORITHMS VS. CLASSICAL </a:t>
            </a:r>
            <a:r>
              <a:rPr lang="en-IN" sz="2000" dirty="0" smtClean="0">
                <a:latin typeface="Times New Roman" pitchFamily="18" charset="0"/>
                <a:cs typeface="Times New Roman" pitchFamily="18" charset="0"/>
              </a:rPr>
              <a:t>SEARCH TECHNIQUES </a:t>
            </a:r>
            <a:r>
              <a:rPr lang="en-IN" sz="2000" dirty="0" smtClean="0">
                <a:latin typeface="Times New Roman" pitchFamily="18" charset="0"/>
                <a:cs typeface="Times New Roman" pitchFamily="18" charset="0"/>
              </a:rPr>
              <a:t>FOR IDENTIFICATION OF FUZZY MODELS”</a:t>
            </a:r>
          </a:p>
          <a:p>
            <a:pPr algn="just">
              <a:lnSpc>
                <a:spcPct val="170000"/>
              </a:lnSpc>
            </a:pPr>
            <a:r>
              <a:rPr lang="en-IN" sz="2000" dirty="0" err="1" smtClean="0">
                <a:latin typeface="Times New Roman" pitchFamily="18" charset="0"/>
                <a:cs typeface="Times New Roman" pitchFamily="18" charset="0"/>
              </a:rPr>
              <a:t>Dobransky</a:t>
            </a:r>
            <a:r>
              <a:rPr lang="en-IN" sz="2000" dirty="0" smtClean="0">
                <a:latin typeface="Times New Roman" pitchFamily="18" charset="0"/>
                <a:cs typeface="Times New Roman" pitchFamily="18" charset="0"/>
              </a:rPr>
              <a:t>, M.K. and </a:t>
            </a:r>
            <a:r>
              <a:rPr lang="en-IN" sz="2000" dirty="0" err="1" smtClean="0">
                <a:latin typeface="Times New Roman" pitchFamily="18" charset="0"/>
                <a:cs typeface="Times New Roman" pitchFamily="18" charset="0"/>
              </a:rPr>
              <a:t>Wierman</a:t>
            </a:r>
            <a:r>
              <a:rPr lang="en-IN" sz="2000" dirty="0" smtClean="0">
                <a:latin typeface="Times New Roman" pitchFamily="18" charset="0"/>
                <a:cs typeface="Times New Roman" pitchFamily="18" charset="0"/>
              </a:rPr>
              <a:t>, M.J. 1996. GENETIC ALGORITHMS: A Search Technique Applied to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Analysis, International Journal of General Systems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24 Num. 1-2, pp. 125 - 135.</a:t>
            </a:r>
          </a:p>
          <a:p>
            <a:pPr algn="just">
              <a:lnSpc>
                <a:spcPct val="17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1068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Big Data Searching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2022-03-28T10:29:15Z</dcterms:modified>
</cp:coreProperties>
</file>