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0"/>
  </p:notesMasterIdLst>
  <p:sldIdLst>
    <p:sldId id="322" r:id="rId2"/>
    <p:sldId id="325" r:id="rId3"/>
    <p:sldId id="328" r:id="rId4"/>
    <p:sldId id="335" r:id="rId5"/>
    <p:sldId id="260" r:id="rId6"/>
    <p:sldId id="262" r:id="rId7"/>
    <p:sldId id="263" r:id="rId8"/>
    <p:sldId id="294" r:id="rId9"/>
    <p:sldId id="327" r:id="rId10"/>
    <p:sldId id="326" r:id="rId11"/>
    <p:sldId id="330" r:id="rId12"/>
    <p:sldId id="296" r:id="rId13"/>
    <p:sldId id="295" r:id="rId14"/>
    <p:sldId id="331" r:id="rId15"/>
    <p:sldId id="323" r:id="rId16"/>
    <p:sldId id="329" r:id="rId17"/>
    <p:sldId id="333" r:id="rId18"/>
    <p:sldId id="334" r:id="rId19"/>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3/25/2022</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5</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15</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3/25/2022</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3/25/2022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3/25/2022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3/25/2022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3/25/2022</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3/25/2022</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3/25/2022</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3/25/2022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3/25/2022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3/25/2022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3/25/2022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3/25/2022</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4572000"/>
          </a:xfrm>
        </p:spPr>
        <p:txBody>
          <a:bodyPr>
            <a:normAutofit/>
          </a:bodyPr>
          <a:lstStyle/>
          <a:p>
            <a:pPr algn="ctr"/>
            <a:r>
              <a:rPr lang="en-US" b="1" dirty="0" smtClean="0">
                <a:latin typeface="Times New Roman" pitchFamily="18" charset="0"/>
                <a:cs typeface="Times New Roman" pitchFamily="18" charset="0"/>
              </a:rPr>
              <a:t>COLLEGE BUS MANAGEMENT SYSTEM</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486400"/>
          </a:xfrm>
        </p:spPr>
        <p:txBody>
          <a:bodyPr>
            <a:noAutofit/>
          </a:bodyPr>
          <a:lstStyle/>
          <a:p>
            <a:pPr algn="just">
              <a:lnSpc>
                <a:spcPct val="150000"/>
              </a:lnSpc>
            </a:pPr>
            <a:r>
              <a:rPr lang="en-IN" sz="2000" dirty="0" smtClean="0">
                <a:latin typeface="Times New Roman" pitchFamily="18" charset="0"/>
                <a:cs typeface="Times New Roman" pitchFamily="18" charset="0"/>
              </a:rPr>
              <a:t>Bus provides eco-friendly, cheap, convenient, time-effective means of transportation. Bus lack regularization and management, due to which they increased the burden on public transportation system. </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Unusual and unexpected conditions on the roads affect the smooth operation of the bus system and the movement of vehicles. </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Problems faced by passengers such as traffic congestion, unexpected delays of buses, unorganised bus dispatching from depots takes place as a result of which passengers have to suffer a lot and they inevitably have to wait for arrival of buses. </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533400"/>
            <a:ext cx="7714488" cy="5715000"/>
          </a:xfrm>
        </p:spPr>
        <p:txBody>
          <a:bodyPr>
            <a:noAutofit/>
          </a:bodyPr>
          <a:lstStyle/>
          <a:p>
            <a:pPr algn="just">
              <a:lnSpc>
                <a:spcPct val="150000"/>
              </a:lnSpc>
            </a:pPr>
            <a:r>
              <a:rPr lang="en-IN" sz="2000" dirty="0" smtClean="0">
                <a:latin typeface="Times New Roman" pitchFamily="18" charset="0"/>
                <a:cs typeface="Times New Roman" pitchFamily="18" charset="0"/>
              </a:rPr>
              <a:t>In present time, everyone is in hurry to reach their destination. </a:t>
            </a:r>
            <a:r>
              <a:rPr lang="en-US" sz="2000" dirty="0" smtClean="0">
                <a:latin typeface="Times New Roman" pitchFamily="18" charset="0"/>
                <a:cs typeface="Times New Roman" pitchFamily="18" charset="0"/>
              </a:rPr>
              <a:t> </a:t>
            </a:r>
            <a:r>
              <a:rPr lang="en-IN" sz="2000" dirty="0" smtClean="0">
                <a:latin typeface="Times New Roman" pitchFamily="18" charset="0"/>
                <a:cs typeface="Times New Roman" pitchFamily="18" charset="0"/>
              </a:rPr>
              <a:t>In this situation, waiting for the buses in queue is not reliable. </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People who completely rely on the bus transportation, their major concern is to know the real time location of the bus, the time it will take to reach their bus stop, the information about the driver and the security. </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This information helps people in making better travelling decisions. This RFID-Based Bus Management System is useful, accurate, secure and flexible. </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435608" y="381000"/>
            <a:ext cx="7498080" cy="6248400"/>
          </a:xfrm>
        </p:spPr>
        <p:txBody>
          <a:bodyPr>
            <a:noAutofit/>
          </a:bodyPr>
          <a:lstStyle/>
          <a:p>
            <a:pPr algn="just">
              <a:lnSpc>
                <a:spcPct val="150000"/>
              </a:lnSpc>
            </a:pPr>
            <a:r>
              <a:rPr lang="en-IN" sz="2000" dirty="0" smtClean="0">
                <a:latin typeface="Times New Roman" pitchFamily="18" charset="0"/>
                <a:cs typeface="Times New Roman" pitchFamily="18" charset="0"/>
              </a:rPr>
              <a:t>In this Global Positioning System (GPS) and Radio Frequency Identification Tags (RFID) is used for obtaining the location of bus and information about passengers and driver. </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paper aims at developing a real-time RFID-Based Bus Management System which focuses on providing convenience and safety to the passengers. </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system will be working as an integrated function of RFID and GPS which will maintain the detailed information about passengers and bus. The main objective of this system is to develop flexible, user friendly and secure bus management system that caters the needs of passengers.</a:t>
            </a:r>
            <a:endParaRPr lang="en-US" sz="2000" dirty="0" smtClean="0">
              <a:latin typeface="Times New Roman" pitchFamily="18" charset="0"/>
              <a:cs typeface="Times New Roman" pitchFamily="18" charset="0"/>
            </a:endParaRPr>
          </a:p>
          <a:p>
            <a:endParaRPr lang="en-IN" sz="2000"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228600"/>
            <a:ext cx="7498080" cy="3349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371600" y="838200"/>
            <a:ext cx="7498080" cy="5867400"/>
          </a:xfrm>
        </p:spPr>
        <p:txBody>
          <a:bodyPr>
            <a:noAutofit/>
          </a:bodyPr>
          <a:lstStyle/>
          <a:p>
            <a:pPr lvl="0" algn="just">
              <a:lnSpc>
                <a:spcPct val="150000"/>
              </a:lnSpc>
            </a:pPr>
            <a:r>
              <a:rPr lang="en-US" sz="2000" dirty="0" smtClean="0">
                <a:latin typeface="Times New Roman" pitchFamily="18" charset="0"/>
                <a:cs typeface="Times New Roman" pitchFamily="18" charset="0"/>
              </a:rPr>
              <a:t>In the existing system Colleges have to manually maintain information regarding College busses and routes. </a:t>
            </a:r>
            <a:r>
              <a:rPr lang="en-US" sz="2000" dirty="0" smtClean="0">
                <a:latin typeface="Times New Roman" pitchFamily="18" charset="0"/>
                <a:cs typeface="Times New Roman" pitchFamily="18" charset="0"/>
              </a:rPr>
              <a:t>Information </a:t>
            </a:r>
            <a:r>
              <a:rPr lang="en-US" sz="2000" dirty="0" smtClean="0">
                <a:latin typeface="Times New Roman" pitchFamily="18" charset="0"/>
                <a:cs typeface="Times New Roman" pitchFamily="18" charset="0"/>
              </a:rPr>
              <a:t>relating to student details and bus passes have to be maintained separately. </a:t>
            </a:r>
            <a:r>
              <a:rPr lang="en-IN" sz="2000" dirty="0" smtClean="0">
                <a:latin typeface="Times New Roman" pitchFamily="18" charset="0"/>
                <a:cs typeface="Times New Roman" pitchFamily="18" charset="0"/>
              </a:rPr>
              <a:t> </a:t>
            </a:r>
          </a:p>
          <a:p>
            <a:pPr lvl="0" algn="just">
              <a:lnSpc>
                <a:spcPct val="150000"/>
              </a:lnSpc>
              <a:buNone/>
            </a:pPr>
            <a:endParaRPr lang="en-US" sz="2000" dirty="0" smtClean="0">
              <a:latin typeface="Times New Roman" pitchFamily="18" charset="0"/>
              <a:cs typeface="Times New Roman" pitchFamily="18" charset="0"/>
            </a:endParaRPr>
          </a:p>
          <a:p>
            <a:pPr lvl="0" algn="just">
              <a:lnSpc>
                <a:spcPct val="150000"/>
              </a:lnSpc>
            </a:pPr>
            <a:r>
              <a:rPr lang="en-US" sz="2000" dirty="0" smtClean="0">
                <a:latin typeface="Times New Roman" pitchFamily="18" charset="0"/>
                <a:cs typeface="Times New Roman" pitchFamily="18" charset="0"/>
              </a:rPr>
              <a:t>Reduce </a:t>
            </a:r>
            <a:r>
              <a:rPr lang="en-US" sz="2000" dirty="0" smtClean="0">
                <a:latin typeface="Times New Roman" pitchFamily="18" charset="0"/>
                <a:cs typeface="Times New Roman" pitchFamily="18" charset="0"/>
              </a:rPr>
              <a:t>paperwork and make all related information accessible </a:t>
            </a:r>
            <a:r>
              <a:rPr lang="en-US" sz="2000" dirty="0" smtClean="0">
                <a:latin typeface="Times New Roman" pitchFamily="18" charset="0"/>
                <a:cs typeface="Times New Roman" pitchFamily="18" charset="0"/>
              </a:rPr>
              <a:t>easily.</a:t>
            </a:r>
            <a:r>
              <a:rPr lang="en-IN" sz="2000" dirty="0" smtClean="0">
                <a:latin typeface="Times New Roman" pitchFamily="18" charset="0"/>
                <a:cs typeface="Times New Roman" pitchFamily="18" charset="0"/>
              </a:rPr>
              <a:t> </a:t>
            </a:r>
            <a:r>
              <a:rPr lang="en-US" sz="2000" dirty="0" smtClean="0">
                <a:latin typeface="Times New Roman" pitchFamily="18" charset="0"/>
                <a:cs typeface="Times New Roman" pitchFamily="18" charset="0"/>
              </a:rPr>
              <a:t>Bus </a:t>
            </a:r>
            <a:r>
              <a:rPr lang="en-US" sz="2000" dirty="0" smtClean="0">
                <a:latin typeface="Times New Roman" pitchFamily="18" charset="0"/>
                <a:cs typeface="Times New Roman" pitchFamily="18" charset="0"/>
              </a:rPr>
              <a:t>management system is used for the purpose of tracking, this is done by the help of GPS. </a:t>
            </a:r>
            <a:endParaRPr lang="en-IN" sz="2000" dirty="0" smtClean="0">
              <a:latin typeface="Times New Roman" pitchFamily="18" charset="0"/>
              <a:cs typeface="Times New Roman" pitchFamily="18" charset="0"/>
            </a:endParaRPr>
          </a:p>
          <a:p>
            <a:pPr lvl="0" algn="just">
              <a:lnSpc>
                <a:spcPct val="150000"/>
              </a:lnSpc>
              <a:buNone/>
            </a:pPr>
            <a:endParaRPr lang="en-US" sz="2000" dirty="0" smtClean="0">
              <a:latin typeface="Times New Roman" pitchFamily="18" charset="0"/>
              <a:cs typeface="Times New Roman" pitchFamily="18" charset="0"/>
            </a:endParaRPr>
          </a:p>
          <a:p>
            <a:pPr lvl="0" algn="just">
              <a:lnSpc>
                <a:spcPct val="150000"/>
              </a:lnSpc>
            </a:pPr>
            <a:r>
              <a:rPr lang="en-US" sz="2000" dirty="0" smtClean="0">
                <a:latin typeface="Times New Roman" pitchFamily="18" charset="0"/>
                <a:cs typeface="Times New Roman" pitchFamily="18" charset="0"/>
              </a:rPr>
              <a:t>In </a:t>
            </a:r>
            <a:r>
              <a:rPr lang="en-US" sz="2000" dirty="0" smtClean="0">
                <a:latin typeface="Times New Roman" pitchFamily="18" charset="0"/>
                <a:cs typeface="Times New Roman" pitchFamily="18" charset="0"/>
              </a:rPr>
              <a:t>the existing system only admin can track the location of the buses. </a:t>
            </a:r>
            <a:r>
              <a:rPr lang="en-IN" sz="2000" dirty="0" smtClean="0">
                <a:latin typeface="Times New Roman" pitchFamily="18" charset="0"/>
                <a:cs typeface="Times New Roman" pitchFamily="18" charset="0"/>
              </a:rPr>
              <a:t> </a:t>
            </a:r>
            <a:r>
              <a:rPr lang="en-US" sz="2000" dirty="0" smtClean="0">
                <a:latin typeface="Times New Roman" pitchFamily="18" charset="0"/>
                <a:cs typeface="Times New Roman" pitchFamily="18" charset="0"/>
              </a:rPr>
              <a:t>The </a:t>
            </a:r>
            <a:r>
              <a:rPr lang="en-US" sz="2000" dirty="0" smtClean="0">
                <a:latin typeface="Times New Roman" pitchFamily="18" charset="0"/>
                <a:cs typeface="Times New Roman" pitchFamily="18" charset="0"/>
              </a:rPr>
              <a:t>admin who has rights can only access this system. </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152400"/>
            <a:ext cx="7498080" cy="304800"/>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295400" y="533400"/>
            <a:ext cx="7498080" cy="6172200"/>
          </a:xfrm>
        </p:spPr>
        <p:txBody>
          <a:bodyPr>
            <a:noAutofit/>
          </a:bodyPr>
          <a:lstStyle/>
          <a:p>
            <a:pPr lvl="0" algn="just">
              <a:lnSpc>
                <a:spcPct val="150000"/>
              </a:lnSpc>
            </a:pPr>
            <a:r>
              <a:rPr lang="en-US" sz="2000" dirty="0" smtClean="0">
                <a:latin typeface="Times New Roman" pitchFamily="18" charset="0"/>
                <a:cs typeface="Times New Roman" pitchFamily="18" charset="0"/>
              </a:rPr>
              <a:t>It allows the user to select from list of event types. Events Management System is very helpful for events. </a:t>
            </a:r>
            <a:endParaRPr lang="en-IN" sz="2000" dirty="0" smtClean="0">
              <a:latin typeface="Times New Roman" pitchFamily="18" charset="0"/>
              <a:cs typeface="Times New Roman" pitchFamily="18" charset="0"/>
            </a:endParaRPr>
          </a:p>
          <a:p>
            <a:pPr lvl="0" algn="just">
              <a:lnSpc>
                <a:spcPct val="150000"/>
              </a:lnSpc>
              <a:buNone/>
            </a:pPr>
            <a:endParaRPr lang="en-US" sz="2000" dirty="0" smtClean="0">
              <a:latin typeface="Times New Roman" pitchFamily="18" charset="0"/>
              <a:cs typeface="Times New Roman" pitchFamily="18" charset="0"/>
            </a:endParaRPr>
          </a:p>
          <a:p>
            <a:pPr lvl="0" algn="just">
              <a:lnSpc>
                <a:spcPct val="150000"/>
              </a:lnSpc>
            </a:pPr>
            <a:r>
              <a:rPr lang="en-US" sz="2000" dirty="0" smtClean="0">
                <a:latin typeface="Times New Roman" pitchFamily="18" charset="0"/>
                <a:cs typeface="Times New Roman" pitchFamily="18" charset="0"/>
              </a:rPr>
              <a:t>This </a:t>
            </a:r>
            <a:r>
              <a:rPr lang="en-US" sz="2000" dirty="0" smtClean="0">
                <a:latin typeface="Times New Roman" pitchFamily="18" charset="0"/>
                <a:cs typeface="Times New Roman" pitchFamily="18" charset="0"/>
              </a:rPr>
              <a:t>application being as a platform to know the events, to apply for the events. Event organizer is an application under project management for managing festivals or social events like gathering, colleges, events, conferences etc. </a:t>
            </a:r>
            <a:endParaRPr lang="en-IN" sz="2000" dirty="0" smtClean="0">
              <a:latin typeface="Times New Roman" pitchFamily="18" charset="0"/>
              <a:cs typeface="Times New Roman" pitchFamily="18" charset="0"/>
            </a:endParaRPr>
          </a:p>
          <a:p>
            <a:pPr lvl="0" algn="just">
              <a:lnSpc>
                <a:spcPct val="150000"/>
              </a:lnSpc>
              <a:buNone/>
            </a:pPr>
            <a:endParaRPr lang="en-US" sz="2000" dirty="0" smtClean="0">
              <a:latin typeface="Times New Roman" pitchFamily="18" charset="0"/>
              <a:cs typeface="Times New Roman" pitchFamily="18" charset="0"/>
            </a:endParaRPr>
          </a:p>
          <a:p>
            <a:pPr lvl="0" algn="just">
              <a:lnSpc>
                <a:spcPct val="150000"/>
              </a:lnSpc>
            </a:pPr>
            <a:r>
              <a:rPr lang="en-US" sz="2000" dirty="0" smtClean="0">
                <a:latin typeface="Times New Roman" pitchFamily="18" charset="0"/>
                <a:cs typeface="Times New Roman" pitchFamily="18" charset="0"/>
              </a:rPr>
              <a:t>To </a:t>
            </a:r>
            <a:r>
              <a:rPr lang="en-US" sz="2000" dirty="0" smtClean="0">
                <a:latin typeface="Times New Roman" pitchFamily="18" charset="0"/>
                <a:cs typeface="Times New Roman" pitchFamily="18" charset="0"/>
              </a:rPr>
              <a:t>understand use of this application consider the flow of actions happening, by this application user can register the students, after registering, user can login, after login, event details including name ,contact, address, venue of the event, date, event conducting time, cost of events etc. </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371600" y="762000"/>
            <a:ext cx="7498080" cy="5867400"/>
          </a:xfrm>
        </p:spPr>
        <p:txBody>
          <a:bodyPr>
            <a:noAutofit/>
          </a:bodyPr>
          <a:lstStyle/>
          <a:p>
            <a:pPr lvl="0" algn="just">
              <a:lnSpc>
                <a:spcPct val="150000"/>
              </a:lnSpc>
            </a:pPr>
            <a:r>
              <a:rPr lang="en-US" sz="2000" dirty="0" smtClean="0">
                <a:latin typeface="Times New Roman" pitchFamily="18" charset="0"/>
                <a:cs typeface="Times New Roman" pitchFamily="18" charset="0"/>
              </a:rPr>
              <a:t>The Bus Management System is a desktop system aimed at students, college administration to maintain bus facility. The system takes student information as input source and attempts to maintain the bus services. </a:t>
            </a:r>
            <a:endParaRPr lang="en-IN" sz="2000" dirty="0" smtClean="0">
              <a:latin typeface="Times New Roman" pitchFamily="18" charset="0"/>
              <a:cs typeface="Times New Roman" pitchFamily="18" charset="0"/>
            </a:endParaRPr>
          </a:p>
          <a:p>
            <a:pPr lvl="0" algn="just">
              <a:lnSpc>
                <a:spcPct val="150000"/>
              </a:lnSpc>
              <a:buNone/>
            </a:pPr>
            <a:endParaRPr lang="en-US" sz="2000" dirty="0" smtClean="0">
              <a:latin typeface="Times New Roman" pitchFamily="18" charset="0"/>
              <a:cs typeface="Times New Roman" pitchFamily="18" charset="0"/>
            </a:endParaRPr>
          </a:p>
          <a:p>
            <a:pPr lvl="0" algn="just">
              <a:lnSpc>
                <a:spcPct val="150000"/>
              </a:lnSpc>
            </a:pPr>
            <a:r>
              <a:rPr lang="en-US" sz="2000" dirty="0" smtClean="0">
                <a:latin typeface="Times New Roman" pitchFamily="18" charset="0"/>
                <a:cs typeface="Times New Roman" pitchFamily="18" charset="0"/>
              </a:rPr>
              <a:t>It </a:t>
            </a:r>
            <a:r>
              <a:rPr lang="en-US" sz="2000" dirty="0" smtClean="0">
                <a:latin typeface="Times New Roman" pitchFamily="18" charset="0"/>
                <a:cs typeface="Times New Roman" pitchFamily="18" charset="0"/>
              </a:rPr>
              <a:t>allows flexibility during these </a:t>
            </a:r>
            <a:r>
              <a:rPr lang="en-US" sz="2000" dirty="0" err="1" smtClean="0">
                <a:latin typeface="Times New Roman" pitchFamily="18" charset="0"/>
                <a:cs typeface="Times New Roman" pitchFamily="18" charset="0"/>
              </a:rPr>
              <a:t>processes.The</a:t>
            </a:r>
            <a:r>
              <a:rPr lang="en-US" sz="2000" dirty="0" smtClean="0">
                <a:latin typeface="Times New Roman" pitchFamily="18" charset="0"/>
                <a:cs typeface="Times New Roman" pitchFamily="18" charset="0"/>
              </a:rPr>
              <a:t> system generates exhaustive reports related to the Bus Management i.e. Fees paid, dues, rout no. &amp; bus stop. </a:t>
            </a:r>
            <a:endParaRPr lang="en-IN" sz="2000" dirty="0" smtClean="0">
              <a:latin typeface="Times New Roman" pitchFamily="18" charset="0"/>
              <a:cs typeface="Times New Roman" pitchFamily="18" charset="0"/>
            </a:endParaRPr>
          </a:p>
          <a:p>
            <a:pPr lvl="0" algn="just">
              <a:lnSpc>
                <a:spcPct val="150000"/>
              </a:lnSpc>
              <a:buNone/>
            </a:pPr>
            <a:endParaRPr lang="en-US" sz="2000" dirty="0" smtClean="0">
              <a:latin typeface="Times New Roman" pitchFamily="18" charset="0"/>
              <a:cs typeface="Times New Roman" pitchFamily="18" charset="0"/>
            </a:endParaRPr>
          </a:p>
          <a:p>
            <a:pPr lvl="0" algn="just">
              <a:lnSpc>
                <a:spcPct val="150000"/>
              </a:lnSpc>
            </a:pPr>
            <a:r>
              <a:rPr lang="en-US" sz="2000" dirty="0" smtClean="0">
                <a:latin typeface="Times New Roman" pitchFamily="18" charset="0"/>
                <a:cs typeface="Times New Roman" pitchFamily="18" charset="0"/>
              </a:rPr>
              <a:t>The </a:t>
            </a:r>
            <a:r>
              <a:rPr lang="en-US" sz="2000" dirty="0" smtClean="0">
                <a:latin typeface="Times New Roman" pitchFamily="18" charset="0"/>
                <a:cs typeface="Times New Roman" pitchFamily="18" charset="0"/>
              </a:rPr>
              <a:t>reports highlight various bus services and features of the bus, which can be subjected to improvements especially for the college administration to improve bus transport system.</a:t>
            </a:r>
            <a:endParaRPr lang="en-IN" sz="2000" dirty="0" smtClean="0">
              <a:latin typeface="Times New Roman" pitchFamily="18" charset="0"/>
              <a:cs typeface="Times New Roman" pitchFamily="18" charset="0"/>
            </a:endParaRPr>
          </a:p>
          <a:p>
            <a:pPr algn="just">
              <a:lnSpc>
                <a:spcPct val="150000"/>
              </a:lnSpc>
              <a:buNone/>
            </a:pPr>
            <a:endParaRPr lang="en-IN" sz="2000" dirty="0" smtClean="0">
              <a:latin typeface="Times New Roman" pitchFamily="18" charset="0"/>
              <a:cs typeface="Times New Roman"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1219200"/>
            <a:ext cx="7866888" cy="5181600"/>
          </a:xfrm>
        </p:spPr>
        <p:txBody>
          <a:bodyPr>
            <a:normAutofit/>
          </a:bodyPr>
          <a:lstStyle/>
          <a:p>
            <a:pPr lvl="0" algn="just" fontAlgn="base">
              <a:lnSpc>
                <a:spcPct val="150000"/>
              </a:lnSpc>
            </a:pPr>
            <a:r>
              <a:rPr lang="en-IN" sz="2000" dirty="0" smtClean="0">
                <a:latin typeface="Times New Roman" pitchFamily="18" charset="0"/>
                <a:cs typeface="Times New Roman" pitchFamily="18" charset="0"/>
              </a:rPr>
              <a:t>Develop software such that everybody working in college’s bus management can handle easily. </a:t>
            </a:r>
            <a:endParaRPr lang="en-IN" sz="2000" dirty="0" smtClean="0">
              <a:latin typeface="Times New Roman" pitchFamily="18" charset="0"/>
              <a:cs typeface="Times New Roman" pitchFamily="18" charset="0"/>
            </a:endParaRPr>
          </a:p>
          <a:p>
            <a:pPr lvl="0" algn="just" fontAlgn="base">
              <a:lnSpc>
                <a:spcPct val="150000"/>
              </a:lnSpc>
              <a:buNone/>
            </a:pPr>
            <a:endParaRPr lang="en-IN" sz="2000" dirty="0" smtClean="0">
              <a:latin typeface="Times New Roman" pitchFamily="18" charset="0"/>
              <a:cs typeface="Times New Roman" pitchFamily="18" charset="0"/>
            </a:endParaRPr>
          </a:p>
          <a:p>
            <a:pPr lvl="0" algn="just" fontAlgn="base">
              <a:lnSpc>
                <a:spcPct val="150000"/>
              </a:lnSpc>
            </a:pPr>
            <a:r>
              <a:rPr lang="en-IN" sz="2000" dirty="0" smtClean="0">
                <a:latin typeface="Times New Roman" pitchFamily="18" charset="0"/>
                <a:cs typeface="Times New Roman" pitchFamily="18" charset="0"/>
              </a:rPr>
              <a:t>Trainer </a:t>
            </a:r>
            <a:r>
              <a:rPr lang="en-IN" sz="2000" dirty="0" smtClean="0">
                <a:latin typeface="Times New Roman" pitchFamily="18" charset="0"/>
                <a:cs typeface="Times New Roman" pitchFamily="18" charset="0"/>
              </a:rPr>
              <a:t>can store &amp; retrieve data easily. And hence, keeping these major target segments in focus, the system was developed.</a:t>
            </a:r>
          </a:p>
          <a:p>
            <a:pPr lvl="0" algn="just" fontAlgn="base">
              <a:lnSpc>
                <a:spcPct val="150000"/>
              </a:lnSpc>
              <a:buNone/>
            </a:pPr>
            <a:endParaRPr lang="en-IN" sz="2000" dirty="0" smtClean="0">
              <a:latin typeface="Times New Roman" pitchFamily="18" charset="0"/>
              <a:cs typeface="Times New Roman" pitchFamily="18" charset="0"/>
            </a:endParaRPr>
          </a:p>
          <a:p>
            <a:pPr lvl="0" algn="just" fontAlgn="base">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economic factors were also worked out keeping the target segments into focus. The objective of developing a tool for technical as well as non-technical user hence got </a:t>
            </a:r>
            <a:r>
              <a:rPr lang="en-IN" sz="2000" dirty="0" smtClean="0">
                <a:latin typeface="Times New Roman" pitchFamily="18" charset="0"/>
                <a:cs typeface="Times New Roman" pitchFamily="18" charset="0"/>
              </a:rPr>
              <a:t>achieved</a:t>
            </a:r>
            <a:r>
              <a:rPr lang="en-US" sz="2000" dirty="0" smtClean="0">
                <a:latin typeface="Times New Roman" pitchFamily="18" charset="0"/>
                <a:cs typeface="Times New Roman" pitchFamily="18" charset="0"/>
              </a:rPr>
              <a:t>.</a:t>
            </a:r>
            <a:endParaRPr lang="en-IN" sz="2000" dirty="0" smtClean="0">
              <a:latin typeface="Times New Roman" pitchFamily="18" charset="0"/>
              <a:cs typeface="Times New Roman" pitchFamily="18" charset="0"/>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6407783"/>
        </p:xfrm>
        <a:graphic>
          <a:graphicData uri="http://schemas.openxmlformats.org/drawingml/2006/table">
            <a:tbl>
              <a:tblPr firstRow="1" bandRow="1">
                <a:tableStyleId>{5C22544A-7EE6-4342-B048-85BDC9FD1C3A}</a:tableStyleId>
              </a:tblPr>
              <a:tblGrid>
                <a:gridCol w="2514600"/>
                <a:gridCol w="2133600"/>
                <a:gridCol w="3219450"/>
              </a:tblGrid>
              <a:tr h="358777">
                <a:tc>
                  <a:txBody>
                    <a:bodyPr/>
                    <a:lstStyle/>
                    <a:p>
                      <a:pPr algn="ctr"/>
                      <a:r>
                        <a:rPr lang="en-US" dirty="0" smtClean="0"/>
                        <a:t>TITLE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447059">
                <a:tc>
                  <a:txBody>
                    <a:bodyPr/>
                    <a:lstStyle/>
                    <a:p>
                      <a:pPr algn="just">
                        <a:lnSpc>
                          <a:spcPct val="150000"/>
                        </a:lnSpc>
                      </a:pPr>
                      <a:r>
                        <a:rPr lang="en-IN" sz="2000" dirty="0" smtClean="0">
                          <a:latin typeface="Times New Roman" pitchFamily="18" charset="0"/>
                          <a:cs typeface="Times New Roman" pitchFamily="18" charset="0"/>
                        </a:rPr>
                        <a:t>GPS and RFID Based Intelligent Bus Tracking and Management System </a:t>
                      </a:r>
                      <a:endParaRPr lang="en-IN" sz="2000" dirty="0">
                        <a:latin typeface="Times New Roman" pitchFamily="18" charset="0"/>
                        <a:cs typeface="Times New Roman" pitchFamily="18" charset="0"/>
                      </a:endParaRPr>
                    </a:p>
                  </a:txBody>
                  <a:tcPr/>
                </a:tc>
                <a:tc>
                  <a:txBody>
                    <a:bodyPr/>
                    <a:lstStyle/>
                    <a:p>
                      <a:pPr algn="just">
                        <a:lnSpc>
                          <a:spcPct val="150000"/>
                        </a:lnSpc>
                      </a:pPr>
                      <a:r>
                        <a:rPr lang="en-IN" sz="2000" dirty="0" err="1" smtClean="0">
                          <a:latin typeface="Times New Roman" pitchFamily="18" charset="0"/>
                          <a:cs typeface="Times New Roman" pitchFamily="18" charset="0"/>
                        </a:rPr>
                        <a:t>Anuradha</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Vishwakarma</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Agarja</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Jaiswal</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Ashwini</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Neware</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Shruthi</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Ghime</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Antara</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Marathe</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Reshmi</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Deshmukh</a:t>
                      </a:r>
                      <a:r>
                        <a:rPr lang="en-IN" sz="2000" dirty="0" smtClean="0">
                          <a:latin typeface="Times New Roman" pitchFamily="18" charset="0"/>
                          <a:cs typeface="Times New Roman" pitchFamily="18" charset="0"/>
                        </a:rPr>
                        <a:t> </a:t>
                      </a:r>
                      <a:endParaRPr lang="en-IN" sz="2000" dirty="0">
                        <a:latin typeface="Times New Roman" pitchFamily="18" charset="0"/>
                        <a:cs typeface="Times New Roman" pitchFamily="18" charset="0"/>
                      </a:endParaRPr>
                    </a:p>
                  </a:txBody>
                  <a:tcPr/>
                </a:tc>
                <a:tc>
                  <a:txBody>
                    <a:bodyPr/>
                    <a:lstStyle/>
                    <a:p>
                      <a:pPr algn="just">
                        <a:lnSpc>
                          <a:spcPct val="150000"/>
                        </a:lnSpc>
                      </a:pPr>
                      <a:r>
                        <a:rPr lang="en-IN" sz="2000" dirty="0" smtClean="0">
                          <a:latin typeface="Times New Roman" pitchFamily="18" charset="0"/>
                          <a:cs typeface="Times New Roman" pitchFamily="18" charset="0"/>
                        </a:rPr>
                        <a:t>This prototype, when implemented, will allow for a more efficient vehicle tracking system that saves time and, in the end, saves money while providing a simpler tracking device.</a:t>
                      </a:r>
                      <a:endParaRPr lang="en-IN" sz="2000" dirty="0">
                        <a:latin typeface="Times New Roman" pitchFamily="18" charset="0"/>
                        <a:cs typeface="Times New Roman" pitchFamily="18" charset="0"/>
                      </a:endParaRPr>
                    </a:p>
                  </a:txBody>
                  <a:tcPr/>
                </a:tc>
              </a:tr>
              <a:tr h="2594964">
                <a:tc>
                  <a:txBody>
                    <a:bodyPr/>
                    <a:lstStyle/>
                    <a:p>
                      <a:pPr algn="just">
                        <a:lnSpc>
                          <a:spcPct val="150000"/>
                        </a:lnSpc>
                      </a:pPr>
                      <a:r>
                        <a:rPr lang="en-IN" sz="2000" dirty="0" smtClean="0">
                          <a:latin typeface="Times New Roman" pitchFamily="18" charset="0"/>
                          <a:cs typeface="Times New Roman" pitchFamily="18" charset="0"/>
                        </a:rPr>
                        <a:t>An efficient biometrics-based remote user authentication scheme using smart cards</a:t>
                      </a:r>
                      <a:endParaRPr lang="en-IN" sz="2000" dirty="0">
                        <a:latin typeface="Times New Roman" pitchFamily="18" charset="0"/>
                        <a:cs typeface="Times New Roman" pitchFamily="18" charset="0"/>
                      </a:endParaRPr>
                    </a:p>
                  </a:txBody>
                  <a:tcPr/>
                </a:tc>
                <a:tc>
                  <a:txBody>
                    <a:bodyPr/>
                    <a:lstStyle/>
                    <a:p>
                      <a:pPr algn="just">
                        <a:lnSpc>
                          <a:spcPct val="150000"/>
                        </a:lnSpc>
                      </a:pPr>
                      <a:r>
                        <a:rPr lang="en-IN" sz="2000" dirty="0" smtClean="0">
                          <a:latin typeface="Times New Roman" pitchFamily="18" charset="0"/>
                          <a:cs typeface="Times New Roman" pitchFamily="18" charset="0"/>
                        </a:rPr>
                        <a:t>Li, Chun-Ta and Hwang, Min-</a:t>
                      </a:r>
                      <a:r>
                        <a:rPr lang="en-IN" sz="2000" dirty="0" err="1" smtClean="0">
                          <a:latin typeface="Times New Roman" pitchFamily="18" charset="0"/>
                          <a:cs typeface="Times New Roman" pitchFamily="18" charset="0"/>
                        </a:rPr>
                        <a:t>Shiang</a:t>
                      </a:r>
                      <a:endParaRPr lang="en-IN" sz="2000" dirty="0">
                        <a:latin typeface="Times New Roman" pitchFamily="18" charset="0"/>
                        <a:cs typeface="Times New Roman" pitchFamily="18" charset="0"/>
                      </a:endParaRPr>
                    </a:p>
                  </a:txBody>
                  <a:tcPr/>
                </a:tc>
                <a:tc>
                  <a:txBody>
                    <a:bodyPr/>
                    <a:lstStyle/>
                    <a:p>
                      <a:pPr algn="just">
                        <a:lnSpc>
                          <a:spcPct val="150000"/>
                        </a:lnSpc>
                      </a:pPr>
                      <a:r>
                        <a:rPr lang="en-IN" sz="2000" dirty="0" smtClean="0">
                          <a:latin typeface="Times New Roman" pitchFamily="18" charset="0"/>
                          <a:cs typeface="Times New Roman" pitchFamily="18" charset="0"/>
                        </a:rPr>
                        <a:t>The security of the proposed scheme is based on the one-way hash function, biometrics verification and smart card.</a:t>
                      </a:r>
                      <a:endParaRPr lang="en-IN" sz="2000" dirty="0">
                        <a:latin typeface="Times New Roman" pitchFamily="18" charset="0"/>
                        <a:cs typeface="Times New Roman" pitchFamily="18" charset="0"/>
                      </a:endParaRPr>
                    </a:p>
                  </a:txBody>
                  <a:tcPr/>
                </a:tc>
              </a:tr>
            </a:tbl>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6079262"/>
        </p:xfrm>
        <a:graphic>
          <a:graphicData uri="http://schemas.openxmlformats.org/drawingml/2006/table">
            <a:tbl>
              <a:tblPr firstRow="1" bandRow="1">
                <a:tableStyleId>{5C22544A-7EE6-4342-B048-85BDC9FD1C3A}</a:tableStyleId>
              </a:tblPr>
              <a:tblGrid>
                <a:gridCol w="2571750"/>
                <a:gridCol w="1771650"/>
                <a:gridCol w="3371850"/>
              </a:tblGrid>
              <a:tr h="409982">
                <a:tc>
                  <a:txBody>
                    <a:bodyPr/>
                    <a:lstStyle/>
                    <a:p>
                      <a:pPr algn="ctr"/>
                      <a:r>
                        <a:rPr lang="en-US" dirty="0" smtClean="0"/>
                        <a:t>TITLE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2104618">
                <a:tc>
                  <a:txBody>
                    <a:bodyPr/>
                    <a:lstStyle/>
                    <a:p>
                      <a:pPr algn="just">
                        <a:lnSpc>
                          <a:spcPct val="150000"/>
                        </a:lnSpc>
                      </a:pPr>
                      <a:r>
                        <a:rPr lang="en-IN" sz="2000" dirty="0" smtClean="0">
                          <a:latin typeface="Times New Roman" pitchFamily="18" charset="0"/>
                          <a:cs typeface="Times New Roman" pitchFamily="18" charset="0"/>
                        </a:rPr>
                        <a:t>An Improved Biometrics-based User Authentication Scheme without Concurrency System</a:t>
                      </a:r>
                      <a:endParaRPr lang="en-IN" sz="2000" dirty="0">
                        <a:latin typeface="Times New Roman" pitchFamily="18" charset="0"/>
                        <a:cs typeface="Times New Roman" pitchFamily="18" charset="0"/>
                      </a:endParaRPr>
                    </a:p>
                  </a:txBody>
                  <a:tcPr/>
                </a:tc>
                <a:tc>
                  <a:txBody>
                    <a:bodyPr/>
                    <a:lstStyle/>
                    <a:p>
                      <a:pPr algn="just">
                        <a:lnSpc>
                          <a:spcPct val="150000"/>
                        </a:lnSpc>
                      </a:pPr>
                      <a:r>
                        <a:rPr lang="en-IN" sz="2000" dirty="0" smtClean="0">
                          <a:latin typeface="Times New Roman" pitchFamily="18" charset="0"/>
                          <a:cs typeface="Times New Roman" pitchFamily="18" charset="0"/>
                        </a:rPr>
                        <a:t>Y.-W. Lai, and S.-C. Chang, and C. Chang, </a:t>
                      </a:r>
                      <a:endParaRPr lang="en-IN" sz="2000" dirty="0">
                        <a:latin typeface="Times New Roman" pitchFamily="18" charset="0"/>
                        <a:cs typeface="Times New Roman" pitchFamily="18" charset="0"/>
                      </a:endParaRPr>
                    </a:p>
                  </a:txBody>
                  <a:tcPr/>
                </a:tc>
                <a:tc>
                  <a:txBody>
                    <a:bodyPr/>
                    <a:lstStyle/>
                    <a:p>
                      <a:pPr algn="just">
                        <a:lnSpc>
                          <a:spcPct val="150000"/>
                        </a:lnSpc>
                      </a:pPr>
                      <a:r>
                        <a:rPr lang="en-IN" sz="2000" dirty="0" smtClean="0">
                          <a:latin typeface="Times New Roman" pitchFamily="18" charset="0"/>
                          <a:cs typeface="Times New Roman" pitchFamily="18" charset="0"/>
                        </a:rPr>
                        <a:t>This new technology has allowed us to develop a novel method of user authentication using a smart card.</a:t>
                      </a:r>
                      <a:endParaRPr lang="en-IN" sz="2000" dirty="0">
                        <a:latin typeface="Times New Roman" pitchFamily="18" charset="0"/>
                        <a:cs typeface="Times New Roman" pitchFamily="18" charset="0"/>
                      </a:endParaRPr>
                    </a:p>
                  </a:txBody>
                  <a:tcPr/>
                </a:tc>
              </a:tr>
              <a:tr h="2628380">
                <a:tc>
                  <a:txBody>
                    <a:bodyPr/>
                    <a:lstStyle/>
                    <a:p>
                      <a:pPr algn="just">
                        <a:lnSpc>
                          <a:spcPct val="150000"/>
                        </a:lnSpc>
                      </a:pPr>
                      <a:r>
                        <a:rPr lang="en-IN" sz="2000" dirty="0" smtClean="0">
                          <a:latin typeface="Times New Roman" pitchFamily="18" charset="0"/>
                          <a:cs typeface="Times New Roman" pitchFamily="18" charset="0"/>
                        </a:rPr>
                        <a:t>Intelligent Bus Monitoring and Management System</a:t>
                      </a:r>
                      <a:endParaRPr lang="en-IN" sz="2000" dirty="0">
                        <a:latin typeface="Times New Roman" pitchFamily="18" charset="0"/>
                        <a:cs typeface="Times New Roman" pitchFamily="18" charset="0"/>
                      </a:endParaRPr>
                    </a:p>
                  </a:txBody>
                  <a:tcPr/>
                </a:tc>
                <a:tc>
                  <a:txBody>
                    <a:bodyPr/>
                    <a:lstStyle/>
                    <a:p>
                      <a:pPr algn="just">
                        <a:lnSpc>
                          <a:spcPct val="150000"/>
                        </a:lnSpc>
                      </a:pPr>
                      <a:r>
                        <a:rPr lang="en-IN" sz="2000" dirty="0" smtClean="0">
                          <a:latin typeface="Times New Roman" pitchFamily="18" charset="0"/>
                          <a:cs typeface="Times New Roman" pitchFamily="18" charset="0"/>
                        </a:rPr>
                        <a:t>M.A. </a:t>
                      </a:r>
                      <a:r>
                        <a:rPr lang="en-IN" sz="2000" dirty="0" err="1" smtClean="0">
                          <a:latin typeface="Times New Roman" pitchFamily="18" charset="0"/>
                          <a:cs typeface="Times New Roman" pitchFamily="18" charset="0"/>
                        </a:rPr>
                        <a:t>Hannan</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A.M.Mustapha</a:t>
                      </a:r>
                      <a:r>
                        <a:rPr lang="en-IN" sz="2000" dirty="0" smtClean="0">
                          <a:latin typeface="Times New Roman" pitchFamily="18" charset="0"/>
                          <a:cs typeface="Times New Roman" pitchFamily="18" charset="0"/>
                        </a:rPr>
                        <a:t>, A. </a:t>
                      </a:r>
                      <a:r>
                        <a:rPr lang="en-IN" sz="2000" dirty="0" err="1" smtClean="0">
                          <a:latin typeface="Times New Roman" pitchFamily="18" charset="0"/>
                          <a:cs typeface="Times New Roman" pitchFamily="18" charset="0"/>
                        </a:rPr>
                        <a:t>Hussain</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H.Basri</a:t>
                      </a:r>
                      <a:r>
                        <a:rPr lang="en-IN" sz="2000" dirty="0" smtClean="0">
                          <a:latin typeface="Times New Roman" pitchFamily="18" charset="0"/>
                          <a:cs typeface="Times New Roman" pitchFamily="18" charset="0"/>
                        </a:rPr>
                        <a:t> </a:t>
                      </a:r>
                      <a:endParaRPr lang="en-IN" sz="2000" dirty="0">
                        <a:latin typeface="Times New Roman" pitchFamily="18" charset="0"/>
                        <a:cs typeface="Times New Roman" pitchFamily="18" charset="0"/>
                      </a:endParaRPr>
                    </a:p>
                  </a:txBody>
                  <a:tcPr/>
                </a:tc>
                <a:tc>
                  <a:txBody>
                    <a:bodyPr/>
                    <a:lstStyle/>
                    <a:p>
                      <a:pPr algn="just">
                        <a:lnSpc>
                          <a:spcPct val="150000"/>
                        </a:lnSpc>
                      </a:pPr>
                      <a:r>
                        <a:rPr lang="en-IN" sz="2000" dirty="0" smtClean="0">
                          <a:latin typeface="Times New Roman" pitchFamily="18" charset="0"/>
                          <a:cs typeface="Times New Roman" pitchFamily="18" charset="0"/>
                        </a:rPr>
                        <a:t>RFID is a wireless identification technology that has been used in many fields, including solid waste bin monitoring, human, animal, goods, and object tracking, and in street trees management</a:t>
                      </a:r>
                      <a:endParaRPr lang="en-IN" sz="2000" dirty="0">
                        <a:latin typeface="Times New Roman" pitchFamily="18" charset="0"/>
                        <a:cs typeface="Times New Roman" pitchFamily="18" charset="0"/>
                      </a:endParaRPr>
                    </a:p>
                  </a:txBody>
                  <a:tcPr/>
                </a:tc>
              </a:tr>
            </a:tbl>
          </a:graphicData>
        </a:graphic>
      </p:graphicFrame>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descr="C:\Users\ELCOT-Lenovo\Desktop\PIC.png"/>
          <p:cNvPicPr>
            <a:picLocks noGrp="1" noChangeAspect="1" noChangeArrowheads="1"/>
          </p:cNvPicPr>
          <p:nvPr>
            <p:ph idx="1"/>
          </p:nvPr>
        </p:nvPicPr>
        <p:blipFill>
          <a:blip r:embed="rId2"/>
          <a:srcRect/>
          <a:stretch>
            <a:fillRect/>
          </a:stretch>
        </p:blipFill>
        <p:spPr bwMode="auto">
          <a:xfrm>
            <a:off x="2133600" y="1524000"/>
            <a:ext cx="5562599" cy="4648200"/>
          </a:xfrm>
          <a:prstGeom prst="rect">
            <a:avLst/>
          </a:prstGeom>
          <a:noFill/>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152400"/>
            <a:ext cx="7498080" cy="487362"/>
          </a:xfrm>
        </p:spPr>
        <p:txBody>
          <a:bodyPr>
            <a:normAutofit fontScale="90000"/>
          </a:bodyPr>
          <a:lstStyle/>
          <a:p>
            <a:r>
              <a:rPr lang="en-US" dirty="0" smtClean="0"/>
              <a:t>CONCLUSION</a:t>
            </a:r>
            <a:endParaRPr lang="en-US" dirty="0"/>
          </a:p>
        </p:txBody>
      </p:sp>
      <p:sp>
        <p:nvSpPr>
          <p:cNvPr id="3" name="Content Placeholder 2"/>
          <p:cNvSpPr>
            <a:spLocks noGrp="1"/>
          </p:cNvSpPr>
          <p:nvPr>
            <p:ph idx="1"/>
          </p:nvPr>
        </p:nvSpPr>
        <p:spPr>
          <a:xfrm>
            <a:off x="1295400" y="609600"/>
            <a:ext cx="7498080" cy="6019800"/>
          </a:xfrm>
        </p:spPr>
        <p:txBody>
          <a:bodyPr>
            <a:noAutofit/>
          </a:bodyPr>
          <a:lstStyle/>
          <a:p>
            <a:pPr algn="just">
              <a:lnSpc>
                <a:spcPct val="170000"/>
              </a:lnSpc>
            </a:pPr>
            <a:r>
              <a:rPr lang="en-IN" sz="2000" dirty="0" smtClean="0">
                <a:latin typeface="Times New Roman" pitchFamily="18" charset="0"/>
                <a:cs typeface="Times New Roman" pitchFamily="18" charset="0"/>
              </a:rPr>
              <a:t>The RFID tag provides a protected and strong strategy for holding students identification with correct boarding location and payment of fees status. </a:t>
            </a:r>
          </a:p>
          <a:p>
            <a:pPr algn="just">
              <a:lnSpc>
                <a:spcPct val="170000"/>
              </a:lnSpc>
              <a:buNone/>
            </a:pPr>
            <a:endParaRPr lang="en-IN" sz="2000" dirty="0" smtClean="0">
              <a:latin typeface="Times New Roman" pitchFamily="18" charset="0"/>
              <a:cs typeface="Times New Roman" pitchFamily="18" charset="0"/>
            </a:endParaRPr>
          </a:p>
          <a:p>
            <a:pPr algn="just">
              <a:lnSpc>
                <a:spcPct val="170000"/>
              </a:lnSpc>
            </a:pPr>
            <a:r>
              <a:rPr lang="en-IN" sz="2000" dirty="0" smtClean="0">
                <a:latin typeface="Times New Roman" pitchFamily="18" charset="0"/>
                <a:cs typeface="Times New Roman" pitchFamily="18" charset="0"/>
              </a:rPr>
              <a:t>Computerized entry with student details are stored which could be referred anytime. Authentication with the help of fingerprint provides secured bus system and to identify each individual uniquely. </a:t>
            </a:r>
          </a:p>
          <a:p>
            <a:pPr algn="just">
              <a:lnSpc>
                <a:spcPct val="170000"/>
              </a:lnSpc>
              <a:buNone/>
            </a:pPr>
            <a:endParaRPr lang="en-IN" sz="2000" dirty="0" smtClean="0">
              <a:latin typeface="Times New Roman" pitchFamily="18" charset="0"/>
              <a:cs typeface="Times New Roman" pitchFamily="18" charset="0"/>
            </a:endParaRPr>
          </a:p>
          <a:p>
            <a:pPr algn="just">
              <a:lnSpc>
                <a:spcPct val="170000"/>
              </a:lnSpc>
            </a:pPr>
            <a:r>
              <a:rPr lang="en-IN" sz="2000" dirty="0" smtClean="0">
                <a:latin typeface="Times New Roman" pitchFamily="18" charset="0"/>
                <a:cs typeface="Times New Roman" pitchFamily="18" charset="0"/>
              </a:rPr>
              <a:t>The main objective of the proposed system is to reduce man power and time.</a:t>
            </a:r>
            <a:endParaRPr lang="en-US" sz="2000" dirty="0">
              <a:latin typeface="Times New Roman" pitchFamily="18" charset="0"/>
              <a:cs typeface="Times New Roman" pitchFamily="18" charset="0"/>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944562"/>
          </a:xfrm>
        </p:spPr>
        <p:txBody>
          <a:bodyPr>
            <a:normAutofit/>
          </a:bodyPr>
          <a:lstStyle/>
          <a:p>
            <a:r>
              <a:rPr lang="en-US" dirty="0" smtClean="0"/>
              <a:t>REFERENCE</a:t>
            </a:r>
            <a:endParaRPr lang="en-US" dirty="0"/>
          </a:p>
        </p:txBody>
      </p:sp>
      <p:sp>
        <p:nvSpPr>
          <p:cNvPr id="3" name="Content Placeholder 2"/>
          <p:cNvSpPr>
            <a:spLocks noGrp="1"/>
          </p:cNvSpPr>
          <p:nvPr>
            <p:ph idx="1"/>
          </p:nvPr>
        </p:nvSpPr>
        <p:spPr>
          <a:xfrm>
            <a:off x="1143000" y="1219200"/>
            <a:ext cx="7790688" cy="4724400"/>
          </a:xfrm>
        </p:spPr>
        <p:txBody>
          <a:bodyPr>
            <a:noAutofit/>
          </a:bodyPr>
          <a:lstStyle/>
          <a:p>
            <a:pPr algn="just">
              <a:lnSpc>
                <a:spcPct val="160000"/>
              </a:lnSpc>
            </a:pPr>
            <a:r>
              <a:rPr lang="en-IN" sz="2000" dirty="0" smtClean="0">
                <a:latin typeface="Times New Roman" pitchFamily="18" charset="0"/>
                <a:cs typeface="Times New Roman" pitchFamily="18" charset="0"/>
              </a:rPr>
              <a:t>1. </a:t>
            </a:r>
            <a:r>
              <a:rPr lang="en-IN" sz="2000" dirty="0" err="1" smtClean="0">
                <a:latin typeface="Times New Roman" pitchFamily="18" charset="0"/>
                <a:cs typeface="Times New Roman" pitchFamily="18" charset="0"/>
              </a:rPr>
              <a:t>Anuradha</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Vishwakarma</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Agarja</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Jaiswal</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Ashwini</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Neware</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Shruthi</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Ghime</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Antara</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Marathe</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Reshmi</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Deshmukh</a:t>
            </a:r>
            <a:r>
              <a:rPr lang="en-IN" sz="2000" dirty="0" smtClean="0">
                <a:latin typeface="Times New Roman" pitchFamily="18" charset="0"/>
                <a:cs typeface="Times New Roman" pitchFamily="18" charset="0"/>
              </a:rPr>
              <a:t> “ GPS and RFID Based Intelligent Bus Tracking and Management System ”. International Research journal of Engineering and </a:t>
            </a:r>
            <a:r>
              <a:rPr lang="en-IN" sz="2000" dirty="0" err="1" smtClean="0">
                <a:latin typeface="Times New Roman" pitchFamily="18" charset="0"/>
                <a:cs typeface="Times New Roman" pitchFamily="18" charset="0"/>
              </a:rPr>
              <a:t>Technolgy,Vol</a:t>
            </a:r>
            <a:r>
              <a:rPr lang="en-IN" sz="2000" dirty="0" smtClean="0">
                <a:latin typeface="Times New Roman" pitchFamily="18" charset="0"/>
                <a:cs typeface="Times New Roman" pitchFamily="18" charset="0"/>
              </a:rPr>
              <a:t>. 03, Issue: 03, March-2016.</a:t>
            </a:r>
          </a:p>
          <a:p>
            <a:pPr algn="just">
              <a:lnSpc>
                <a:spcPct val="160000"/>
              </a:lnSpc>
              <a:buNone/>
            </a:pPr>
            <a:endParaRPr lang="en-IN" sz="2000" dirty="0" smtClean="0">
              <a:latin typeface="Times New Roman" pitchFamily="18" charset="0"/>
              <a:cs typeface="Times New Roman" pitchFamily="18" charset="0"/>
            </a:endParaRPr>
          </a:p>
          <a:p>
            <a:pPr algn="just">
              <a:lnSpc>
                <a:spcPct val="160000"/>
              </a:lnSpc>
            </a:pPr>
            <a:r>
              <a:rPr lang="en-IN" sz="2000" dirty="0" smtClean="0">
                <a:latin typeface="Times New Roman" pitchFamily="18" charset="0"/>
                <a:cs typeface="Times New Roman" pitchFamily="18" charset="0"/>
              </a:rPr>
              <a:t>2. M.K. Khan, and J. Zhang, and X. Wang, Chaotic hash based fingerprint biometric remote user authentication scheme on mobile devices, Chaos </a:t>
            </a:r>
            <a:r>
              <a:rPr lang="en-IN" sz="2000" dirty="0" err="1" smtClean="0">
                <a:latin typeface="Times New Roman" pitchFamily="18" charset="0"/>
                <a:cs typeface="Times New Roman" pitchFamily="18" charset="0"/>
              </a:rPr>
              <a:t>Solitons</a:t>
            </a:r>
            <a:r>
              <a:rPr lang="en-IN" sz="2000" dirty="0" smtClean="0">
                <a:latin typeface="Times New Roman" pitchFamily="18" charset="0"/>
                <a:cs typeface="Times New Roman" pitchFamily="18" charset="0"/>
              </a:rPr>
              <a:t> and Fractals2008, vol.35(3),pp.519–524. </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2000" dirty="0" smtClean="0">
                <a:latin typeface="Times New Roman" pitchFamily="18" charset="0"/>
                <a:cs typeface="Times New Roman" pitchFamily="18" charset="0"/>
              </a:rPr>
              <a:t>3. </a:t>
            </a:r>
            <a:r>
              <a:rPr lang="en-IN" sz="2000" dirty="0" err="1" smtClean="0">
                <a:latin typeface="Times New Roman" pitchFamily="18" charset="0"/>
                <a:cs typeface="Times New Roman" pitchFamily="18" charset="0"/>
              </a:rPr>
              <a:t>Komal</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Satish</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Agarwal</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Kranthi</a:t>
            </a:r>
            <a:r>
              <a:rPr lang="en-IN" sz="2000" dirty="0" smtClean="0">
                <a:latin typeface="Times New Roman" pitchFamily="18" charset="0"/>
                <a:cs typeface="Times New Roman" pitchFamily="18" charset="0"/>
              </a:rPr>
              <a:t> Drive “RFID Based Intelligent Bus Management and Monitoring System”. International Journal of Engineering &amp; Technology, ISSN: 2278-0181, Vol.3 Issue 7, July-2014.</a:t>
            </a:r>
          </a:p>
          <a:p>
            <a:pPr algn="just">
              <a:lnSpc>
                <a:spcPct val="170000"/>
              </a:lnSpc>
              <a:buNone/>
            </a:pPr>
            <a:endParaRPr lang="en-IN" sz="2000" dirty="0" smtClean="0">
              <a:latin typeface="Times New Roman" pitchFamily="18" charset="0"/>
              <a:cs typeface="Times New Roman" pitchFamily="18" charset="0"/>
            </a:endParaRPr>
          </a:p>
          <a:p>
            <a:pPr algn="just">
              <a:lnSpc>
                <a:spcPct val="170000"/>
              </a:lnSpc>
            </a:pPr>
            <a:r>
              <a:rPr lang="en-IN" sz="2000" dirty="0" smtClean="0">
                <a:latin typeface="Times New Roman" pitchFamily="18" charset="0"/>
                <a:cs typeface="Times New Roman" pitchFamily="18" charset="0"/>
              </a:rPr>
              <a:t>4. H-</a:t>
            </a:r>
            <a:r>
              <a:rPr lang="en-IN" sz="2000" dirty="0" err="1" smtClean="0">
                <a:latin typeface="Times New Roman" pitchFamily="18" charset="0"/>
                <a:cs typeface="Times New Roman" pitchFamily="18" charset="0"/>
              </a:rPr>
              <a:t>Y.Chienand</a:t>
            </a:r>
            <a:r>
              <a:rPr lang="en-IN" sz="2000" dirty="0" smtClean="0">
                <a:latin typeface="Times New Roman" pitchFamily="18" charset="0"/>
                <a:cs typeface="Times New Roman" pitchFamily="18" charset="0"/>
              </a:rPr>
              <a:t> C-</a:t>
            </a:r>
            <a:r>
              <a:rPr lang="en-IN" sz="2000" dirty="0" err="1" smtClean="0">
                <a:latin typeface="Times New Roman" pitchFamily="18" charset="0"/>
                <a:cs typeface="Times New Roman" pitchFamily="18" charset="0"/>
              </a:rPr>
              <a:t>WHuang</a:t>
            </a:r>
            <a:r>
              <a:rPr lang="en-IN" sz="2000" dirty="0" smtClean="0">
                <a:latin typeface="Times New Roman" pitchFamily="18" charset="0"/>
                <a:cs typeface="Times New Roman" pitchFamily="18" charset="0"/>
              </a:rPr>
              <a:t> Alight weight RFID Protocol using substring Proceedings of International Federation for Information Processing, IFIP-2007, pp.422–431. </a:t>
            </a:r>
          </a:p>
          <a:p>
            <a:pPr algn="just">
              <a:lnSpc>
                <a:spcPct val="170000"/>
              </a:lnSpc>
              <a:buNone/>
            </a:pPr>
            <a:endParaRPr lang="en-IN" sz="2000" dirty="0" smtClean="0">
              <a:latin typeface="Times New Roman" pitchFamily="18" charset="0"/>
              <a:cs typeface="Times New Roman" pitchFamily="18" charset="0"/>
            </a:endParaRPr>
          </a:p>
          <a:p>
            <a:pPr algn="just">
              <a:lnSpc>
                <a:spcPct val="170000"/>
              </a:lnSpc>
            </a:pPr>
            <a:r>
              <a:rPr lang="en-IN" sz="2000" dirty="0" smtClean="0">
                <a:latin typeface="Times New Roman" pitchFamily="18" charset="0"/>
                <a:cs typeface="Times New Roman" pitchFamily="18" charset="0"/>
              </a:rPr>
              <a:t>5. Li, Chun-Ta and Hwang, Min-</a:t>
            </a:r>
            <a:r>
              <a:rPr lang="en-IN" sz="2000" dirty="0" err="1" smtClean="0">
                <a:latin typeface="Times New Roman" pitchFamily="18" charset="0"/>
                <a:cs typeface="Times New Roman" pitchFamily="18" charset="0"/>
              </a:rPr>
              <a:t>Shiang</a:t>
            </a:r>
            <a:r>
              <a:rPr lang="en-IN" sz="2000" dirty="0" smtClean="0">
                <a:latin typeface="Times New Roman" pitchFamily="18" charset="0"/>
                <a:cs typeface="Times New Roman" pitchFamily="18" charset="0"/>
              </a:rPr>
              <a:t> An efficient biometrics-based remote user authentication scheme using smart cards, Journal of Network and Computer Applications-2010, vol.33(1), pp.1–5. </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435608" y="609600"/>
            <a:ext cx="7498080" cy="5105400"/>
          </a:xfrm>
        </p:spPr>
        <p:txBody>
          <a:bodyPr>
            <a:noAutofit/>
          </a:bodyPr>
          <a:lstStyle/>
          <a:p>
            <a:pPr algn="just">
              <a:lnSpc>
                <a:spcPct val="170000"/>
              </a:lnSpc>
            </a:pPr>
            <a:r>
              <a:rPr lang="en-IN" sz="2000" dirty="0" smtClean="0">
                <a:latin typeface="Times New Roman" pitchFamily="18" charset="0"/>
                <a:cs typeface="Times New Roman" pitchFamily="18" charset="0"/>
              </a:rPr>
              <a:t>6. Y.-W. Lai, and S.-C. Chang, and C. Chang, An Improved Biometrics-based User Authentication Scheme without Concurrency System, International Journal of Intelligent Information Processing-2010,vol.1(1). </a:t>
            </a:r>
          </a:p>
          <a:p>
            <a:pPr algn="just">
              <a:lnSpc>
                <a:spcPct val="170000"/>
              </a:lnSpc>
              <a:buNone/>
            </a:pPr>
            <a:endParaRPr lang="en-IN" sz="2000" dirty="0" smtClean="0">
              <a:latin typeface="Times New Roman" pitchFamily="18" charset="0"/>
              <a:cs typeface="Times New Roman" pitchFamily="18" charset="0"/>
            </a:endParaRPr>
          </a:p>
          <a:p>
            <a:pPr algn="just">
              <a:lnSpc>
                <a:spcPct val="170000"/>
              </a:lnSpc>
            </a:pPr>
            <a:r>
              <a:rPr lang="en-IN" sz="2000" dirty="0" smtClean="0">
                <a:latin typeface="Times New Roman" pitchFamily="18" charset="0"/>
                <a:cs typeface="Times New Roman" pitchFamily="18" charset="0"/>
              </a:rPr>
              <a:t>7. C. C. Lee and R. X. Chang and L. A. Chen Improvement of Li-Hwang’s biometric-based remote user authentication scheme using smart cards, WSEAS Transactions on Communications-2011, vol.10(7),pp.193–200. </a:t>
            </a: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435608" y="3810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8. M.A. </a:t>
            </a:r>
            <a:r>
              <a:rPr lang="en-IN" sz="2000" dirty="0" err="1" smtClean="0">
                <a:latin typeface="Times New Roman" pitchFamily="18" charset="0"/>
                <a:cs typeface="Times New Roman" pitchFamily="18" charset="0"/>
              </a:rPr>
              <a:t>Hannan</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A.M.Mustapha</a:t>
            </a:r>
            <a:r>
              <a:rPr lang="en-IN" sz="2000" dirty="0" smtClean="0">
                <a:latin typeface="Times New Roman" pitchFamily="18" charset="0"/>
                <a:cs typeface="Times New Roman" pitchFamily="18" charset="0"/>
              </a:rPr>
              <a:t>, A. </a:t>
            </a:r>
            <a:r>
              <a:rPr lang="en-IN" sz="2000" dirty="0" err="1" smtClean="0">
                <a:latin typeface="Times New Roman" pitchFamily="18" charset="0"/>
                <a:cs typeface="Times New Roman" pitchFamily="18" charset="0"/>
              </a:rPr>
              <a:t>Hussain</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H.Basri</a:t>
            </a:r>
            <a:r>
              <a:rPr lang="en-IN" sz="2000" dirty="0" smtClean="0">
                <a:latin typeface="Times New Roman" pitchFamily="18" charset="0"/>
                <a:cs typeface="Times New Roman" pitchFamily="18" charset="0"/>
              </a:rPr>
              <a:t> “Intelligent Bus Monitoring and Management System”. World Congress on Engineering and Computer Science 2012 </a:t>
            </a:r>
            <a:r>
              <a:rPr lang="en-IN" sz="2000" dirty="0" err="1" smtClean="0">
                <a:latin typeface="Times New Roman" pitchFamily="18" charset="0"/>
                <a:cs typeface="Times New Roman" pitchFamily="18" charset="0"/>
              </a:rPr>
              <a:t>Vol</a:t>
            </a:r>
            <a:r>
              <a:rPr lang="en-IN" sz="2000" dirty="0" smtClean="0">
                <a:latin typeface="Times New Roman" pitchFamily="18" charset="0"/>
                <a:cs typeface="Times New Roman" pitchFamily="18" charset="0"/>
              </a:rPr>
              <a:t> II, October 24-26. </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9. A. Das Analysis and improvement on an efficient biometric based remote user authentication scheme using smart cards, Information Security, IET-2011, vol.5(3), p.p.145–151. </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10. Sunil </a:t>
            </a:r>
            <a:r>
              <a:rPr lang="en-IN" sz="2000" dirty="0" err="1" smtClean="0">
                <a:latin typeface="Times New Roman" pitchFamily="18" charset="0"/>
                <a:cs typeface="Times New Roman" pitchFamily="18" charset="0"/>
              </a:rPr>
              <a:t>Prannel</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narayan</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Mansour</a:t>
            </a:r>
            <a:r>
              <a:rPr lang="en-IN" sz="2000" dirty="0" smtClean="0">
                <a:latin typeface="Times New Roman" pitchFamily="18" charset="0"/>
                <a:cs typeface="Times New Roman" pitchFamily="18" charset="0"/>
              </a:rPr>
              <a:t> H. </a:t>
            </a:r>
            <a:r>
              <a:rPr lang="en-IN" sz="2000" dirty="0" err="1" smtClean="0">
                <a:latin typeface="Times New Roman" pitchFamily="18" charset="0"/>
                <a:cs typeface="Times New Roman" pitchFamily="18" charset="0"/>
              </a:rPr>
              <a:t>Assaf</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Shalvindra</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Krishneel</a:t>
            </a:r>
            <a:r>
              <a:rPr lang="en-IN" sz="2000" dirty="0" smtClean="0">
                <a:latin typeface="Times New Roman" pitchFamily="18" charset="0"/>
                <a:cs typeface="Times New Roman" pitchFamily="18" charset="0"/>
              </a:rPr>
              <a:t> Prasad “ Wireless Sensor Enabled public transportation System”. International Journal of Communications, Network and System Sciences, 2015,8,187-196.</a:t>
            </a: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1656</TotalTime>
  <Words>1312</Words>
  <Application>Microsoft Office PowerPoint</Application>
  <PresentationFormat>On-screen Show (4:3)</PresentationFormat>
  <Paragraphs>96</Paragraphs>
  <Slides>18</Slides>
  <Notes>2</Notes>
  <HiddenSlides>0</HiddenSlides>
  <MMClips>0</MMClips>
  <ScaleCrop>false</ScaleCrop>
  <HeadingPairs>
    <vt:vector size="4" baseType="variant">
      <vt:variant>
        <vt:lpstr>Theme</vt:lpstr>
      </vt:variant>
      <vt:variant>
        <vt:i4>1</vt:i4>
      </vt:variant>
      <vt:variant>
        <vt:lpstr>Slide Titles</vt:lpstr>
      </vt:variant>
      <vt:variant>
        <vt:i4>18</vt:i4>
      </vt:variant>
    </vt:vector>
  </HeadingPairs>
  <TitlesOfParts>
    <vt:vector size="19" baseType="lpstr">
      <vt:lpstr>Solstice</vt:lpstr>
      <vt:lpstr>COLLEGE BUS MANAGEMENT SYSTEM</vt:lpstr>
      <vt:lpstr>Abstract</vt:lpstr>
      <vt:lpstr>Slide 3</vt:lpstr>
      <vt:lpstr>Slide 4</vt:lpstr>
      <vt:lpstr>Existing System</vt:lpstr>
      <vt:lpstr>Disadvantage of Existing System</vt:lpstr>
      <vt:lpstr>PROPOSED SYSTEM :</vt:lpstr>
      <vt:lpstr>ADVANTAGE</vt:lpstr>
      <vt:lpstr>Slide 9</vt:lpstr>
      <vt:lpstr>Slide 10</vt:lpstr>
      <vt:lpstr>Block Diagram</vt:lpstr>
      <vt:lpstr>SOFTWARE REQUIREMENTS:</vt:lpstr>
      <vt:lpstr>HARDWARE REQUIREMENTS:</vt:lpstr>
      <vt:lpstr>CONCLUSION</vt:lpstr>
      <vt:lpstr>REFERENCE</vt:lpstr>
      <vt:lpstr>Slide 16</vt:lpstr>
      <vt:lpstr>Slide 17</vt:lpstr>
      <vt:lpstr>Slide 18</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606</cp:revision>
  <dcterms:created xsi:type="dcterms:W3CDTF">2006-08-16T00:00:00Z</dcterms:created>
  <dcterms:modified xsi:type="dcterms:W3CDTF">2022-03-25T13:06:42Z</dcterms:modified>
</cp:coreProperties>
</file>