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Software toolset for storage browsing and permission based access to geospatial data using </a:t>
            </a:r>
            <a:r>
              <a:rPr lang="en-IN" b="1" dirty="0" err="1" smtClean="0">
                <a:latin typeface="Times New Roman" pitchFamily="18" charset="0"/>
                <a:cs typeface="Times New Roman" pitchFamily="18" charset="0"/>
              </a:rPr>
              <a:t>blockchain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foundations of decentralisation, cryptographic security and immutability make it a strong contender in reshaping the healthcare landscape worldwide.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solutions are currently being explored for: (1) securing patient and provider identities; (2) managing pharmaceutical and medical device supply chains; (3) clinical research and data monetisation; (4) medical fraud detection; (5) public health surveillance; (6) enabling truly public and open geo-tagged data; (7) powering many Internet of Things-connected autonomous devices, </a:t>
            </a:r>
            <a:r>
              <a:rPr lang="en-IN" sz="2000" dirty="0" err="1" smtClean="0">
                <a:latin typeface="Times New Roman" pitchFamily="18" charset="0"/>
                <a:cs typeface="Times New Roman" pitchFamily="18" charset="0"/>
              </a:rPr>
              <a:t>wearables</a:t>
            </a:r>
            <a:r>
              <a:rPr lang="en-IN" sz="2000" dirty="0" smtClean="0">
                <a:latin typeface="Times New Roman" pitchFamily="18" charset="0"/>
                <a:cs typeface="Times New Roman" pitchFamily="18" charset="0"/>
              </a:rPr>
              <a:t>, drones and vehicles, via the distributed peer-to-peer apps they run, to deliver the full vision of smart healthy cities and regions; and (8) </a:t>
            </a:r>
            <a:r>
              <a:rPr lang="en-IN" sz="2000" dirty="0" err="1" smtClean="0">
                <a:latin typeface="Times New Roman" pitchFamily="18" charset="0"/>
                <a:cs typeface="Times New Roman" pitchFamily="18" charset="0"/>
              </a:rPr>
              <a:t>blockchainenabled</a:t>
            </a:r>
            <a:r>
              <a:rPr lang="en-IN" sz="2000" dirty="0" smtClean="0">
                <a:latin typeface="Times New Roman" pitchFamily="18" charset="0"/>
                <a:cs typeface="Times New Roman" pitchFamily="18" charset="0"/>
              </a:rPr>
              <a:t> augmented reality in crisis mapping and recovery scenarios, including mechanisms for validating, crediting and rewarding </a:t>
            </a:r>
            <a:r>
              <a:rPr lang="en-IN" sz="2000" dirty="0" err="1" smtClean="0">
                <a:latin typeface="Times New Roman" pitchFamily="18" charset="0"/>
                <a:cs typeface="Times New Roman" pitchFamily="18" charset="0"/>
              </a:rPr>
              <a:t>crowdsourced</a:t>
            </a:r>
            <a:r>
              <a:rPr lang="en-IN" sz="2000" dirty="0" smtClean="0">
                <a:latin typeface="Times New Roman" pitchFamily="18" charset="0"/>
                <a:cs typeface="Times New Roman" pitchFamily="18" charset="0"/>
              </a:rPr>
              <a:t> geo-tagged data, among other emerging use cases.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68580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Geospatially-enabled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solutions exist today that use a crypto-spatial coordinate system to add an immutable spatial context that regular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lack. </a:t>
            </a: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geospatial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do not just record an entry’s </a:t>
            </a:r>
            <a:r>
              <a:rPr lang="en-IN" sz="2000" dirty="0" err="1" smtClean="0">
                <a:latin typeface="Times New Roman" pitchFamily="18" charset="0"/>
                <a:cs typeface="Times New Roman" pitchFamily="18" charset="0"/>
              </a:rPr>
              <a:t>specifc</a:t>
            </a:r>
            <a:r>
              <a:rPr lang="en-IN" sz="2000" dirty="0" smtClean="0">
                <a:latin typeface="Times New Roman" pitchFamily="18" charset="0"/>
                <a:cs typeface="Times New Roman" pitchFamily="18" charset="0"/>
              </a:rPr>
              <a:t> time, but also require and validate its associated proof of location, allowing accurate spatiotemporal mapping of physical world events.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distributed ledger technology face similar challenges as any other technology threatening to </a:t>
            </a:r>
            <a:r>
              <a:rPr lang="en-IN" sz="2000" dirty="0" err="1" smtClean="0">
                <a:latin typeface="Times New Roman" pitchFamily="18" charset="0"/>
                <a:cs typeface="Times New Roman" pitchFamily="18" charset="0"/>
              </a:rPr>
              <a:t>disintermediate</a:t>
            </a:r>
            <a:r>
              <a:rPr lang="en-IN" sz="2000" dirty="0" smtClean="0">
                <a:latin typeface="Times New Roman" pitchFamily="18" charset="0"/>
                <a:cs typeface="Times New Roman" pitchFamily="18" charset="0"/>
              </a:rPr>
              <a:t> legacy processes and commercial interests, namely the challenges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interoperability, security and privacy, as well as the need to </a:t>
            </a:r>
            <a:r>
              <a:rPr lang="en-IN" sz="2000" dirty="0" smtClean="0">
                <a:latin typeface="Times New Roman" pitchFamily="18" charset="0"/>
                <a:cs typeface="Times New Roman" pitchFamily="18" charset="0"/>
              </a:rPr>
              <a:t>find </a:t>
            </a:r>
            <a:r>
              <a:rPr lang="en-IN" sz="2000" dirty="0" smtClean="0">
                <a:latin typeface="Times New Roman" pitchFamily="18" charset="0"/>
                <a:cs typeface="Times New Roman" pitchFamily="18" charset="0"/>
              </a:rPr>
              <a:t>suitable and sustainable business models of implementation. Nevertheless, we expect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technologies to get increasingly powerful and robust, as they become coupled with </a:t>
            </a:r>
            <a:r>
              <a:rPr lang="en-IN" sz="2000" dirty="0" err="1" smtClean="0">
                <a:latin typeface="Times New Roman" pitchFamily="18" charset="0"/>
                <a:cs typeface="Times New Roman" pitchFamily="18" charset="0"/>
              </a:rPr>
              <a:t>artifcial</a:t>
            </a:r>
            <a:r>
              <a:rPr lang="en-IN" sz="2000" dirty="0" smtClean="0">
                <a:latin typeface="Times New Roman" pitchFamily="18" charset="0"/>
                <a:cs typeface="Times New Roman" pitchFamily="18" charset="0"/>
              </a:rPr>
              <a:t> intelligence (AI) in various real-word healthcare solutions involving AI-mediated data exchange on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split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that could be caused by consensus protocol change (</a:t>
            </a:r>
            <a:r>
              <a:rPr lang="en-IN" sz="2000" dirty="0" smtClean="0">
                <a:latin typeface="Times New Roman" pitchFamily="18" charset="0"/>
                <a:cs typeface="Times New Roman" pitchFamily="18" charset="0"/>
              </a:rPr>
              <a:t>difference </a:t>
            </a:r>
            <a:r>
              <a:rPr lang="en-IN" sz="2000" dirty="0" smtClean="0">
                <a:latin typeface="Times New Roman" pitchFamily="18" charset="0"/>
                <a:cs typeface="Times New Roman" pitchFamily="18" charset="0"/>
              </a:rPr>
              <a:t>of opinion within community) or mining a </a:t>
            </a:r>
            <a:r>
              <a:rPr lang="en-IN" sz="2000" dirty="0" smtClean="0">
                <a:latin typeface="Times New Roman" pitchFamily="18" charset="0"/>
                <a:cs typeface="Times New Roman" pitchFamily="18" charset="0"/>
              </a:rPr>
              <a:t>different </a:t>
            </a:r>
            <a:r>
              <a:rPr lang="en-IN" sz="2000" dirty="0" smtClean="0">
                <a:latin typeface="Times New Roman" pitchFamily="18" charset="0"/>
                <a:cs typeface="Times New Roman" pitchFamily="18" charset="0"/>
              </a:rPr>
              <a:t>version of an existing block (attack) as examples.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amount of medication importation also plays a role in the </a:t>
            </a:r>
            <a:r>
              <a:rPr lang="en-IN" sz="2000" dirty="0" err="1" smtClean="0">
                <a:latin typeface="Times New Roman" pitchFamily="18" charset="0"/>
                <a:cs typeface="Times New Roman" pitchFamily="18" charset="0"/>
              </a:rPr>
              <a:t>verifable</a:t>
            </a:r>
            <a:r>
              <a:rPr lang="en-IN" sz="2000" dirty="0" smtClean="0">
                <a:latin typeface="Times New Roman" pitchFamily="18" charset="0"/>
                <a:cs typeface="Times New Roman" pitchFamily="18" charset="0"/>
              </a:rPr>
              <a:t> authenticity of the product, especially with a weak or nonexistent supply chain management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Geospatially-enabled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solutions exist today that use a crypto-spatial coordinate system to add an immutable spatial context that regular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lack.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and </a:t>
            </a:r>
            <a:r>
              <a:rPr lang="en-IN" sz="2000" dirty="0" smtClean="0">
                <a:latin typeface="Times New Roman" pitchFamily="18" charset="0"/>
                <a:cs typeface="Times New Roman" pitchFamily="18" charset="0"/>
              </a:rPr>
              <a:t>crypto currencies </a:t>
            </a:r>
            <a:r>
              <a:rPr lang="en-IN" sz="2000" dirty="0" smtClean="0">
                <a:latin typeface="Times New Roman" pitchFamily="18" charset="0"/>
                <a:cs typeface="Times New Roman" pitchFamily="18" charset="0"/>
              </a:rPr>
              <a:t>are being touted as the “solution” to problems in many </a:t>
            </a:r>
            <a:r>
              <a:rPr lang="en-IN" sz="2000" dirty="0" smtClean="0">
                <a:latin typeface="Times New Roman" pitchFamily="18" charset="0"/>
                <a:cs typeface="Times New Roman" pitchFamily="18" charset="0"/>
              </a:rPr>
              <a:t>different</a:t>
            </a:r>
            <a:r>
              <a:rPr lang="en-IN" sz="2000" dirty="0" smtClean="0">
                <a:latin typeface="Times New Roman" pitchFamily="18" charset="0"/>
                <a:cs typeface="Times New Roman" pitchFamily="18" charset="0"/>
              </a:rPr>
              <a:t>, disparate sectors throughout multiple industries.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is hoped that some of the same underlying features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that solved the “double spend” problem </a:t>
            </a:r>
            <a:r>
              <a:rPr lang="en-IN" sz="2000" dirty="0" smtClean="0">
                <a:latin typeface="Times New Roman" pitchFamily="18" charset="0"/>
                <a:cs typeface="Times New Roman" pitchFamily="18" charset="0"/>
              </a:rPr>
              <a:t>along </a:t>
            </a:r>
            <a:r>
              <a:rPr lang="en-IN" sz="2000" dirty="0" smtClean="0">
                <a:latin typeface="Times New Roman" pitchFamily="18" charset="0"/>
                <a:cs typeface="Times New Roman" pitchFamily="18" charset="0"/>
              </a:rPr>
              <a:t>with the immutability of some ledgers will similarly help address the medical fraud, corruption, and abuse that is rampant in some health care </a:t>
            </a:r>
            <a:r>
              <a:rPr lang="en-IN" sz="2000" dirty="0" smtClean="0">
                <a:latin typeface="Times New Roman" pitchFamily="18" charset="0"/>
                <a:cs typeface="Times New Roman" pitchFamily="18" charset="0"/>
              </a:rPr>
              <a:t>systems.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frst</a:t>
            </a:r>
            <a:r>
              <a:rPr lang="en-IN" sz="2000" dirty="0" smtClean="0">
                <a:latin typeface="Times New Roman" pitchFamily="18" charset="0"/>
                <a:cs typeface="Times New Roman" pitchFamily="18" charset="0"/>
              </a:rPr>
              <a:t> issue is interoperability, to have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from </a:t>
            </a:r>
            <a:r>
              <a:rPr lang="en-IN" sz="2000" dirty="0" smtClean="0">
                <a:latin typeface="Times New Roman" pitchFamily="18" charset="0"/>
                <a:cs typeface="Times New Roman" pitchFamily="18" charset="0"/>
              </a:rPr>
              <a:t>different </a:t>
            </a:r>
            <a:r>
              <a:rPr lang="en-IN" sz="2000" dirty="0" smtClean="0">
                <a:latin typeface="Times New Roman" pitchFamily="18" charset="0"/>
                <a:cs typeface="Times New Roman" pitchFamily="18" charset="0"/>
              </a:rPr>
              <a:t>providers and services seamlessly talk to each other as </a:t>
            </a:r>
            <a:r>
              <a:rPr lang="en-IN" sz="2000" dirty="0" smtClean="0">
                <a:latin typeface="Times New Roman" pitchFamily="18" charset="0"/>
                <a:cs typeface="Times New Roman" pitchFamily="18" charset="0"/>
              </a:rPr>
              <a:t>appropriate.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 decentralized digital rights management model of spatial data, which can provide a novel way of solving the existing copyright management problem or other problems in spatial data infrastructure for data sharing.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propose a spatial data digital rights management model (GDRM-OM) while using the advantages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smart contract technology, and IPFS technology.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smart contract in the proposed model can not only help data owners to conduct the copyright management of their data, but also earn some incomes for their work.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219200" y="1371600"/>
            <a:ext cx="7714488" cy="5257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larger the block capacity, the more data are carried in the network, and the slower the transmission speed of the network, hence reducing the operating efficiency of the entire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the smart contract enables the model to perform digital rights management functions in real time, efficiently and automatically.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characteristics indicate that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has the advantages of complete decentralization, security, and tamper resistance.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524000"/>
            <a:ext cx="6753225" cy="4419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1066800"/>
            <a:ext cx="7498080" cy="51054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DLT have the potential to </a:t>
            </a:r>
            <a:r>
              <a:rPr lang="en-IN" sz="2000" dirty="0" err="1" smtClean="0">
                <a:latin typeface="Times New Roman" pitchFamily="18" charset="0"/>
                <a:cs typeface="Times New Roman" pitchFamily="18" charset="0"/>
              </a:rPr>
              <a:t>beneft</a:t>
            </a:r>
            <a:r>
              <a:rPr lang="en-IN" sz="2000" dirty="0" smtClean="0">
                <a:latin typeface="Times New Roman" pitchFamily="18" charset="0"/>
                <a:cs typeface="Times New Roman" pitchFamily="18" charset="0"/>
              </a:rPr>
              <a:t> all the above application areas and many more, but also face similar challenges as those faced by any other technology threatening to </a:t>
            </a:r>
            <a:r>
              <a:rPr lang="en-IN" sz="2000" dirty="0" err="1" smtClean="0">
                <a:latin typeface="Times New Roman" pitchFamily="18" charset="0"/>
                <a:cs typeface="Times New Roman" pitchFamily="18" charset="0"/>
              </a:rPr>
              <a:t>disintermediate</a:t>
            </a:r>
            <a:r>
              <a:rPr lang="en-IN" sz="2000" dirty="0" smtClean="0">
                <a:latin typeface="Times New Roman" pitchFamily="18" charset="0"/>
                <a:cs typeface="Times New Roman" pitchFamily="18" charset="0"/>
              </a:rPr>
              <a:t> legacy processes and commercial interests, namely the challenges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interoperability, security and privacy, as well as the need to </a:t>
            </a:r>
            <a:r>
              <a:rPr lang="en-IN" sz="2000" dirty="0" err="1" smtClean="0">
                <a:latin typeface="Times New Roman" pitchFamily="18" charset="0"/>
                <a:cs typeface="Times New Roman" pitchFamily="18" charset="0"/>
              </a:rPr>
              <a:t>fnd</a:t>
            </a:r>
            <a:r>
              <a:rPr lang="en-IN" sz="2000" dirty="0" smtClean="0">
                <a:latin typeface="Times New Roman" pitchFamily="18" charset="0"/>
                <a:cs typeface="Times New Roman" pitchFamily="18" charset="0"/>
              </a:rPr>
              <a:t> suitable and sustainable business models of implementation. Nevertheless, we expect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technologies to get increasingly powerful and robust, as they become coupled with </a:t>
            </a:r>
            <a:r>
              <a:rPr lang="en-IN" sz="2000" dirty="0" err="1" smtClean="0">
                <a:latin typeface="Times New Roman" pitchFamily="18" charset="0"/>
                <a:cs typeface="Times New Roman" pitchFamily="18" charset="0"/>
              </a:rPr>
              <a:t>artifcial</a:t>
            </a:r>
            <a:r>
              <a:rPr lang="en-IN" sz="2000" dirty="0" smtClean="0">
                <a:latin typeface="Times New Roman" pitchFamily="18" charset="0"/>
                <a:cs typeface="Times New Roman" pitchFamily="18" charset="0"/>
              </a:rPr>
              <a:t> intelligence (</a:t>
            </a:r>
            <a:r>
              <a:rPr lang="en-IN" sz="2000" dirty="0" smtClean="0">
                <a:latin typeface="Times New Roman" pitchFamily="18" charset="0"/>
                <a:cs typeface="Times New Roman" pitchFamily="18" charset="0"/>
              </a:rPr>
              <a:t>AI) in </a:t>
            </a:r>
            <a:r>
              <a:rPr lang="en-IN" sz="2000" dirty="0" smtClean="0">
                <a:latin typeface="Times New Roman" pitchFamily="18" charset="0"/>
                <a:cs typeface="Times New Roman" pitchFamily="18" charset="0"/>
              </a:rPr>
              <a:t>various real-word healthcare solutions. AI-mediated health data exchange on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will play important roles in shaping the future of these technologies in </a:t>
            </a:r>
            <a:r>
              <a:rPr lang="en-IN" sz="2000" dirty="0" smtClean="0">
                <a:latin typeface="Times New Roman" pitchFamily="18" charset="0"/>
                <a:cs typeface="Times New Roman" pitchFamily="18" charset="0"/>
              </a:rPr>
              <a:t>healthcare.</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Bitcoin</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NS. A peer-to-peer electronic cash system. Bitcoin.org (online). 2009. https://bitcoin.org/bitcoin.pdf. Accessed 14 June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Buterin</a:t>
            </a:r>
            <a:r>
              <a:rPr lang="en-IN" sz="1800" dirty="0" smtClean="0">
                <a:latin typeface="Times New Roman" pitchFamily="18" charset="0"/>
                <a:cs typeface="Times New Roman" pitchFamily="18" charset="0"/>
              </a:rPr>
              <a:t> V. The meaning of decentralization. Medium (online). 2017. https ://medium.com/@</a:t>
            </a:r>
            <a:r>
              <a:rPr lang="en-IN" sz="1800" dirty="0" err="1" smtClean="0">
                <a:latin typeface="Times New Roman" pitchFamily="18" charset="0"/>
                <a:cs typeface="Times New Roman" pitchFamily="18" charset="0"/>
              </a:rPr>
              <a:t>VitalikButerin</a:t>
            </a:r>
            <a:r>
              <a:rPr lang="en-IN" sz="1800" dirty="0" smtClean="0">
                <a:latin typeface="Times New Roman" pitchFamily="18" charset="0"/>
                <a:cs typeface="Times New Roman" pitchFamily="18" charset="0"/>
              </a:rPr>
              <a:t>/the-meaning-of-decentralization-a0c92 b76a274. Accessed 14 June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Buterin</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 white paper. </a:t>
            </a:r>
            <a:r>
              <a:rPr lang="en-IN" sz="1800" dirty="0" err="1" smtClean="0">
                <a:latin typeface="Times New Roman" pitchFamily="18" charset="0"/>
                <a:cs typeface="Times New Roman" pitchFamily="18" charset="0"/>
              </a:rPr>
              <a:t>GitHub</a:t>
            </a:r>
            <a:r>
              <a:rPr lang="en-IN" sz="1800" dirty="0" smtClean="0">
                <a:latin typeface="Times New Roman" pitchFamily="18" charset="0"/>
                <a:cs typeface="Times New Roman" pitchFamily="18" charset="0"/>
              </a:rPr>
              <a:t> (online). 2018. https://githu b.com/</a:t>
            </a:r>
            <a:r>
              <a:rPr lang="en-IN" sz="1800" dirty="0" err="1" smtClean="0">
                <a:latin typeface="Times New Roman" pitchFamily="18" charset="0"/>
                <a:cs typeface="Times New Roman" pitchFamily="18" charset="0"/>
              </a:rPr>
              <a:t>ethereum</a:t>
            </a:r>
            <a:r>
              <a:rPr lang="en-IN" sz="1800" dirty="0" smtClean="0">
                <a:latin typeface="Times New Roman" pitchFamily="18" charset="0"/>
                <a:cs typeface="Times New Roman" pitchFamily="18" charset="0"/>
              </a:rPr>
              <a:t>/wiki/wiki/White-Paper. Accessed 14 June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Goldreich</a:t>
            </a:r>
            <a:r>
              <a:rPr lang="en-IN" sz="1800" dirty="0" smtClean="0">
                <a:latin typeface="Times New Roman" pitchFamily="18" charset="0"/>
                <a:cs typeface="Times New Roman" pitchFamily="18" charset="0"/>
              </a:rPr>
              <a:t> O. Foundations of cryptography: volume 1, basic tools. Cambridge: Cambridge University Press; 2008.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Waldman J.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fundamentals. MSDN (online). 2018 Mar. https://msdn.microsoft.com/en-us/magazine/mt845650.aspx. Accessed 14 June 2018.</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Piper </a:t>
            </a:r>
            <a:r>
              <a:rPr lang="en-IN" sz="1800" dirty="0" err="1" smtClean="0">
                <a:latin typeface="Times New Roman" pitchFamily="18" charset="0"/>
                <a:cs typeface="Times New Roman" pitchFamily="18" charset="0"/>
              </a:rPr>
              <a:t>Jafray</a:t>
            </a:r>
            <a:r>
              <a:rPr lang="en-IN" sz="1800" dirty="0" smtClean="0">
                <a:latin typeface="Times New Roman" pitchFamily="18" charset="0"/>
                <a:cs typeface="Times New Roman" pitchFamily="18" charset="0"/>
              </a:rPr>
              <a:t>—Research (2018). http://www.piperjafray.com/3col. </a:t>
            </a:r>
            <a:r>
              <a:rPr lang="en-IN" sz="1800" dirty="0" err="1" smtClean="0">
                <a:latin typeface="Times New Roman" pitchFamily="18" charset="0"/>
                <a:cs typeface="Times New Roman" pitchFamily="18" charset="0"/>
              </a:rPr>
              <a:t>aspx?id</a:t>
            </a:r>
            <a:r>
              <a:rPr lang="en-IN" sz="1800" dirty="0" smtClean="0">
                <a:latin typeface="Times New Roman" pitchFamily="18" charset="0"/>
                <a:cs typeface="Times New Roman" pitchFamily="18" charset="0"/>
              </a:rPr>
              <a:t>=103. Accessed 14 June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Hashed Health (2018). https://hashedhealth.com/. Accessed 14 June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Geer L. Illinois opens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development partnership with hashed health. The Illinois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Initiative (online). 2017 Aug. https://illin </a:t>
            </a:r>
            <a:r>
              <a:rPr lang="en-IN" sz="1800" dirty="0" err="1" smtClean="0">
                <a:latin typeface="Times New Roman" pitchFamily="18" charset="0"/>
                <a:cs typeface="Times New Roman" pitchFamily="18" charset="0"/>
              </a:rPr>
              <a:t>oisblockchain.tech</a:t>
            </a:r>
            <a:r>
              <a:rPr lang="en-IN" sz="1800" dirty="0" smtClean="0">
                <a:latin typeface="Times New Roman" pitchFamily="18" charset="0"/>
                <a:cs typeface="Times New Roman" pitchFamily="18" charset="0"/>
              </a:rPr>
              <a:t>/illinois-opens-blockchain-development-partnership-with-hashed-health-fe3891e500bb</a:t>
            </a:r>
            <a:r>
              <a:rPr lang="en-IN" sz="1800" dirty="0" smtClean="0">
                <a:latin typeface="Times New Roman" pitchFamily="18" charset="0"/>
                <a:cs typeface="Times New Roman" pitchFamily="18" charset="0"/>
              </a:rPr>
              <a:t>. Accessed 14 June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Professional Credentials Exchange (2018). https://www.procredex.com/. Accessed 14 June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Naujeck</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is the ‘shiny new penny’. The Ledger (Nashville Edition). 2018;42(20):online. http://www.tnledger.com/editorial/Artic </a:t>
            </a:r>
            <a:r>
              <a:rPr lang="en-IN" sz="1800" dirty="0" err="1" smtClean="0">
                <a:latin typeface="Times New Roman" pitchFamily="18" charset="0"/>
                <a:cs typeface="Times New Roman" pitchFamily="18" charset="0"/>
              </a:rPr>
              <a:t>le.aspx?id</a:t>
            </a:r>
            <a:r>
              <a:rPr lang="en-IN" sz="1800" dirty="0" smtClean="0">
                <a:latin typeface="Times New Roman" pitchFamily="18" charset="0"/>
                <a:cs typeface="Times New Roman" pitchFamily="18" charset="0"/>
              </a:rPr>
              <a:t>=106706 (requires access from a US IP address). Accessed 14 June 2018.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1068</Words>
  <Application>Microsoft Office PowerPoint</Application>
  <PresentationFormat>On-screen Show (4:3)</PresentationFormat>
  <Paragraphs>55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Software toolset for storage browsing and permission based access to geospatial data using blockchain</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2022-03-26T08:34:36Z</dcterms:modified>
</cp:coreProperties>
</file>