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495800"/>
          </a:xfrm>
        </p:spPr>
        <p:txBody>
          <a:bodyPr>
            <a:normAutofit/>
          </a:bodyPr>
          <a:lstStyle/>
          <a:p>
            <a:pPr algn="ctr"/>
            <a:r>
              <a:rPr lang="en-IN" b="1" dirty="0" smtClean="0">
                <a:latin typeface="Times New Roman" pitchFamily="18" charset="0"/>
                <a:cs typeface="Times New Roman" pitchFamily="18" charset="0"/>
              </a:rPr>
              <a:t>Scientific method for determining age Agriculture and Food &amp; of boiled rice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Rice </a:t>
            </a:r>
            <a:r>
              <a:rPr lang="en-IN" sz="2000" dirty="0" smtClean="0">
                <a:latin typeface="Times New Roman" pitchFamily="18" charset="0"/>
                <a:cs typeface="Times New Roman" pitchFamily="18" charset="0"/>
              </a:rPr>
              <a:t>ageing commences during </a:t>
            </a:r>
            <a:r>
              <a:rPr lang="en-IN" sz="2000" dirty="0" err="1" smtClean="0">
                <a:latin typeface="Times New Roman" pitchFamily="18" charset="0"/>
                <a:cs typeface="Times New Roman" pitchFamily="18" charset="0"/>
              </a:rPr>
              <a:t>preharvest</a:t>
            </a:r>
            <a:r>
              <a:rPr lang="en-IN" sz="2000" dirty="0" smtClean="0">
                <a:latin typeface="Times New Roman" pitchFamily="18" charset="0"/>
                <a:cs typeface="Times New Roman" pitchFamily="18" charset="0"/>
              </a:rPr>
              <a:t> and continues with the postharvest storage. It dramatically involves the changes in physical and physicochemical properties of the rice grain such as cooking, pasting, and thermal properties. The present report reviews and reveals the effect of rice ageing on the changes of rice physical properties. The studies discovered that, during ageing, cooked aged rice had a harder texture and much fluffier than fresh rice and also less in stickiness and adhesiveness. The viscosities such as final and setback viscosity of aged rice increased dramatically after the short to intermediate term of storage. These were affected by two major factors such as time and temperature of storage. During ageing, aged rice grain at higher temperature and longer time showed a significant increase hardness of cooked rice, peak temperature, and the conclusion temperature. However, the pasting and the breakdown viscosity of rice decreased with longer aging times.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rice components namely rice bran and rice bran oil contained some minor components which are reported to have some biological effects.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unique taste of rice provides easy way to combine rice with the other food to achieve better taste and nutritional balance.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High-</a:t>
            </a:r>
            <a:r>
              <a:rPr lang="en-IN" sz="2000" dirty="0" err="1" smtClean="0">
                <a:latin typeface="Times New Roman" pitchFamily="18" charset="0"/>
                <a:cs typeface="Times New Roman" pitchFamily="18" charset="0"/>
              </a:rPr>
              <a:t>amylose</a:t>
            </a:r>
            <a:r>
              <a:rPr lang="en-IN" sz="2000" dirty="0" smtClean="0">
                <a:latin typeface="Times New Roman" pitchFamily="18" charset="0"/>
                <a:cs typeface="Times New Roman" pitchFamily="18" charset="0"/>
              </a:rPr>
              <a:t> rice varieties with similar chemical composition including amylase content that were cooked under the same conditions had differences in the starch digestion rate and the </a:t>
            </a:r>
            <a:r>
              <a:rPr lang="en-IN" sz="2000" dirty="0" err="1" smtClean="0">
                <a:latin typeface="Times New Roman" pitchFamily="18" charset="0"/>
                <a:cs typeface="Times New Roman" pitchFamily="18" charset="0"/>
              </a:rPr>
              <a:t>glycemic</a:t>
            </a:r>
            <a:r>
              <a:rPr lang="en-IN" sz="2000" dirty="0" smtClean="0">
                <a:latin typeface="Times New Roman" pitchFamily="18" charset="0"/>
                <a:cs typeface="Times New Roman" pitchFamily="18" charset="0"/>
              </a:rPr>
              <a:t> and insulin responses.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storage conditions are important in the aging process and they could impact on the number of changes in rice physical properties such as textural properties, pasting,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flavor</a:t>
            </a:r>
            <a:r>
              <a:rPr lang="en-IN" sz="2000" dirty="0" smtClean="0">
                <a:latin typeface="Times New Roman" pitchFamily="18" charset="0"/>
                <a:cs typeface="Times New Roman" pitchFamily="18" charset="0"/>
              </a:rPr>
              <a:t>, composition and eating quality.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Rice during storage undergoes numerous changes in its physical properties and chemical composition, and these changes cause impact on rice cooking and eating quality.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well documented that starch-lipid complex formation impacts on rice pasting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Peak temperature and peak width appear to be the most notable impacts of storage of aging rice.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As rice aged, it is proposed that the </a:t>
            </a:r>
            <a:r>
              <a:rPr lang="en-IN" sz="2000" dirty="0" err="1" smtClean="0">
                <a:latin typeface="Times New Roman" pitchFamily="18" charset="0"/>
                <a:cs typeface="Times New Roman" pitchFamily="18" charset="0"/>
              </a:rPr>
              <a:t>denaturation</a:t>
            </a:r>
            <a:r>
              <a:rPr lang="en-IN" sz="2000" dirty="0" smtClean="0">
                <a:latin typeface="Times New Roman" pitchFamily="18" charset="0"/>
                <a:cs typeface="Times New Roman" pitchFamily="18" charset="0"/>
              </a:rPr>
              <a:t> of protein bodies occurred during the aging process, and this </a:t>
            </a:r>
            <a:r>
              <a:rPr lang="en-IN" sz="2000" dirty="0" err="1" smtClean="0">
                <a:latin typeface="Times New Roman" pitchFamily="18" charset="0"/>
                <a:cs typeface="Times New Roman" pitchFamily="18" charset="0"/>
              </a:rPr>
              <a:t>denaturation</a:t>
            </a:r>
            <a:r>
              <a:rPr lang="en-IN" sz="2000" dirty="0" smtClean="0">
                <a:latin typeface="Times New Roman" pitchFamily="18" charset="0"/>
                <a:cs typeface="Times New Roman" pitchFamily="18" charset="0"/>
              </a:rPr>
              <a:t> would be associated with the exposure of hydrophobic groups of protein molecules, which leading to a decrease in the extractability of proteins for each </a:t>
            </a:r>
            <a:r>
              <a:rPr lang="en-IN" sz="2000" dirty="0" smtClean="0">
                <a:latin typeface="Times New Roman" pitchFamily="18" charset="0"/>
                <a:cs typeface="Times New Roman" pitchFamily="18" charset="0"/>
              </a:rPr>
              <a:t>fraction.</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that release of </a:t>
            </a:r>
            <a:r>
              <a:rPr lang="en-IN" sz="2000" dirty="0" smtClean="0">
                <a:latin typeface="Times New Roman" pitchFamily="18" charset="0"/>
                <a:cs typeface="Times New Roman" pitchFamily="18" charset="0"/>
              </a:rPr>
              <a:t>free </a:t>
            </a:r>
            <a:r>
              <a:rPr lang="en-IN" sz="2000" dirty="0" err="1" smtClean="0">
                <a:latin typeface="Times New Roman" pitchFamily="18" charset="0"/>
                <a:cs typeface="Times New Roman" pitchFamily="18" charset="0"/>
              </a:rPr>
              <a:t>phenolic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acids alters integrity of the cell wall and at the same time the </a:t>
            </a:r>
            <a:r>
              <a:rPr lang="en-IN" sz="2000" dirty="0" err="1" smtClean="0">
                <a:latin typeface="Times New Roman" pitchFamily="18" charset="0"/>
                <a:cs typeface="Times New Roman" pitchFamily="18" charset="0"/>
              </a:rPr>
              <a:t>phenolic</a:t>
            </a:r>
            <a:r>
              <a:rPr lang="en-IN" sz="2000" dirty="0" smtClean="0">
                <a:latin typeface="Times New Roman" pitchFamily="18" charset="0"/>
                <a:cs typeface="Times New Roman" pitchFamily="18" charset="0"/>
              </a:rPr>
              <a:t> acids exert an </a:t>
            </a:r>
            <a:r>
              <a:rPr lang="en-IN" sz="2000" dirty="0" smtClean="0">
                <a:latin typeface="Times New Roman" pitchFamily="18" charset="0"/>
                <a:cs typeface="Times New Roman" pitchFamily="18" charset="0"/>
              </a:rPr>
              <a:t>effect via </a:t>
            </a:r>
            <a:r>
              <a:rPr lang="en-IN" sz="2000" dirty="0" smtClean="0">
                <a:latin typeface="Times New Roman" pitchFamily="18" charset="0"/>
                <a:cs typeface="Times New Roman" pitchFamily="18" charset="0"/>
              </a:rPr>
              <a:t>their antioxidant activity on the formation of </a:t>
            </a:r>
            <a:r>
              <a:rPr lang="en-IN" sz="2000" dirty="0" smtClean="0">
                <a:latin typeface="Times New Roman" pitchFamily="18" charset="0"/>
                <a:cs typeface="Times New Roman" pitchFamily="18" charset="0"/>
              </a:rPr>
              <a:t>FFA </a:t>
            </a:r>
            <a:r>
              <a:rPr lang="en-IN" sz="2000" dirty="0" smtClean="0">
                <a:latin typeface="Times New Roman" pitchFamily="18" charset="0"/>
                <a:cs typeface="Times New Roman" pitchFamily="18" charset="0"/>
              </a:rPr>
              <a:t>that can further complex with </a:t>
            </a:r>
            <a:r>
              <a:rPr lang="en-IN" sz="2000" dirty="0" err="1" smtClean="0">
                <a:latin typeface="Times New Roman" pitchFamily="18" charset="0"/>
                <a:cs typeface="Times New Roman" pitchFamily="18" charset="0"/>
              </a:rPr>
              <a:t>amylose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during storage.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498080" cy="5334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486400"/>
          </a:xfrm>
        </p:spPr>
        <p:txBody>
          <a:bodyPr>
            <a:noAutofit/>
          </a:bodyPr>
          <a:lstStyle/>
          <a:p>
            <a:pPr algn="just">
              <a:lnSpc>
                <a:spcPct val="150000"/>
              </a:lnSpc>
            </a:pPr>
            <a:r>
              <a:rPr lang="en-IN" sz="2000" dirty="0" smtClean="0">
                <a:latin typeface="Times New Roman" pitchFamily="18" charset="0"/>
                <a:cs typeface="Times New Roman" pitchFamily="18" charset="0"/>
              </a:rPr>
              <a:t>Rice is typically consumed as cooked and although a minor amount is used as an ingredient in the several processed foods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determination of the percentage of </a:t>
            </a:r>
            <a:r>
              <a:rPr lang="en-IN" sz="2000" dirty="0" err="1" smtClean="0">
                <a:latin typeface="Times New Roman" pitchFamily="18" charset="0"/>
                <a:cs typeface="Times New Roman" pitchFamily="18" charset="0"/>
              </a:rPr>
              <a:t>syneresis</a:t>
            </a:r>
            <a:r>
              <a:rPr lang="en-IN" sz="2000" dirty="0" smtClean="0">
                <a:latin typeface="Times New Roman" pitchFamily="18" charset="0"/>
                <a:cs typeface="Times New Roman" pitchFamily="18" charset="0"/>
              </a:rPr>
              <a:t> from the freeze-thawed flour gels are used to evaluate the ability of the starch to withstand the undesirable physical changes which occur during freezing and </a:t>
            </a:r>
            <a:r>
              <a:rPr lang="en-IN" sz="2000" dirty="0" smtClean="0">
                <a:latin typeface="Times New Roman" pitchFamily="18" charset="0"/>
                <a:cs typeface="Times New Roman" pitchFamily="18" charset="0"/>
              </a:rPr>
              <a:t>thawing.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Cooking method used is conventional method (a combination of boiling and steaming) and modern method (rice cooker steaming</a:t>
            </a:r>
            <a:r>
              <a:rPr lang="en-IN" sz="2000" dirty="0" smtClean="0">
                <a:latin typeface="Times New Roman" pitchFamily="18" charset="0"/>
                <a:cs typeface="Times New Roman" pitchFamily="18" charset="0"/>
              </a:rPr>
              <a:t>). Rice </a:t>
            </a:r>
            <a:r>
              <a:rPr lang="en-IN" sz="2000" dirty="0" smtClean="0">
                <a:latin typeface="Times New Roman" pitchFamily="18" charset="0"/>
                <a:cs typeface="Times New Roman" pitchFamily="18" charset="0"/>
              </a:rPr>
              <a:t>used in this study were black rice and brown rice with </a:t>
            </a:r>
            <a:r>
              <a:rPr lang="en-IN" sz="2000" dirty="0" smtClean="0">
                <a:latin typeface="Times New Roman" pitchFamily="18" charset="0"/>
                <a:cs typeface="Times New Roman" pitchFamily="18" charset="0"/>
              </a:rPr>
              <a:t>broken. </a:t>
            </a:r>
            <a:r>
              <a:rPr lang="en-IN" sz="2000" dirty="0" smtClean="0">
                <a:latin typeface="Times New Roman" pitchFamily="18" charset="0"/>
                <a:cs typeface="Times New Roman" pitchFamily="18" charset="0"/>
              </a:rPr>
              <a:t>skin</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447800"/>
            <a:ext cx="67056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Aging </a:t>
            </a:r>
            <a:r>
              <a:rPr lang="en-IN" dirty="0" smtClean="0">
                <a:latin typeface="Times New Roman" pitchFamily="18" charset="0"/>
                <a:cs typeface="Times New Roman" pitchFamily="18" charset="0"/>
              </a:rPr>
              <a:t>of rice is coincided during harvested to until consumption. It affects the physical and chemical properties of rice, and moreover, physicochemical properties such as pasting properties and cooking properties. Cooked aged rice shows harder texture and is less sticky than cooked fresh rice. This is profound in rice stored at high temperature rather than at lower temperature. Aged rice at higher temperature and longer time had harder texture and much fluffier than fresh rice and also less in stickiness and adhesiveness. Aging of rice showed that </a:t>
            </a:r>
            <a:r>
              <a:rPr lang="en-IN" dirty="0" err="1" smtClean="0">
                <a:latin typeface="Times New Roman" pitchFamily="18" charset="0"/>
                <a:cs typeface="Times New Roman" pitchFamily="18" charset="0"/>
              </a:rPr>
              <a:t>viscograms</a:t>
            </a:r>
            <a:r>
              <a:rPr lang="en-IN" dirty="0" smtClean="0">
                <a:latin typeface="Times New Roman" pitchFamily="18" charset="0"/>
                <a:cs typeface="Times New Roman" pitchFamily="18" charset="0"/>
              </a:rPr>
              <a:t> for the BD of rice samples decreased over the time, and the peak seen in aged samples disappeared.</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2000" dirty="0" err="1" smtClean="0">
                <a:latin typeface="Times New Roman" pitchFamily="18" charset="0"/>
                <a:cs typeface="Times New Roman" pitchFamily="18" charset="0"/>
              </a:rPr>
              <a:t>Biliaderis</a:t>
            </a:r>
            <a:r>
              <a:rPr lang="en-IN" sz="2000" dirty="0" smtClean="0">
                <a:latin typeface="Times New Roman" pitchFamily="18" charset="0"/>
                <a:cs typeface="Times New Roman" pitchFamily="18" charset="0"/>
              </a:rPr>
              <a:t>, C. G. and </a:t>
            </a:r>
            <a:r>
              <a:rPr lang="en-IN" sz="2000" dirty="0" err="1" smtClean="0">
                <a:latin typeface="Times New Roman" pitchFamily="18" charset="0"/>
                <a:cs typeface="Times New Roman" pitchFamily="18" charset="0"/>
              </a:rPr>
              <a:t>Tonogai</a:t>
            </a:r>
            <a:r>
              <a:rPr lang="en-IN" sz="2000" dirty="0" smtClean="0">
                <a:latin typeface="Times New Roman" pitchFamily="18" charset="0"/>
                <a:cs typeface="Times New Roman" pitchFamily="18" charset="0"/>
              </a:rPr>
              <a:t>, J. R. 1991. Influence of lipids on the thermal and mechanical properties of concentrated starch gels. Journal of Agricultural and Food Chemistry 39(5): 833-840.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Champagne</a:t>
            </a:r>
            <a:r>
              <a:rPr lang="en-IN" sz="2000" dirty="0" smtClean="0">
                <a:latin typeface="Times New Roman" pitchFamily="18" charset="0"/>
                <a:cs typeface="Times New Roman" pitchFamily="18" charset="0"/>
              </a:rPr>
              <a:t>, E. T. 2004. Rice: Chemistry and Technology. American Association of Cereal Chemists: Minnesota, U.S.A</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Evans, I. D. and Lips, A. 1992. </a:t>
            </a:r>
            <a:r>
              <a:rPr lang="en-IN" sz="2000" dirty="0" err="1" smtClean="0">
                <a:latin typeface="Times New Roman" pitchFamily="18" charset="0"/>
                <a:cs typeface="Times New Roman" pitchFamily="18" charset="0"/>
              </a:rPr>
              <a:t>Viscoelasticity</a:t>
            </a:r>
            <a:r>
              <a:rPr lang="en-IN" sz="2000" dirty="0" smtClean="0">
                <a:latin typeface="Times New Roman" pitchFamily="18" charset="0"/>
                <a:cs typeface="Times New Roman" pitchFamily="18" charset="0"/>
              </a:rPr>
              <a:t> of gelatinized starch dispersions. Journal of Texture Study 23(1): 69-86.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Fan</a:t>
            </a:r>
            <a:r>
              <a:rPr lang="en-IN" sz="2000" dirty="0" smtClean="0">
                <a:latin typeface="Times New Roman" pitchFamily="18" charset="0"/>
                <a:cs typeface="Times New Roman" pitchFamily="18" charset="0"/>
              </a:rPr>
              <a:t>, J. and Marks, B. P. 1999. Effects of rough rice storage conditions on gelatinization and </a:t>
            </a:r>
            <a:r>
              <a:rPr lang="en-IN" sz="2000" dirty="0" err="1" smtClean="0">
                <a:latin typeface="Times New Roman" pitchFamily="18" charset="0"/>
                <a:cs typeface="Times New Roman" pitchFamily="18" charset="0"/>
              </a:rPr>
              <a:t>retrogradation</a:t>
            </a:r>
            <a:r>
              <a:rPr lang="en-IN" sz="2000" dirty="0" smtClean="0">
                <a:latin typeface="Times New Roman" pitchFamily="18" charset="0"/>
                <a:cs typeface="Times New Roman" pitchFamily="18" charset="0"/>
              </a:rPr>
              <a:t> properties of rice flours. Cereal Chemistry 76(6): 894- 897</a:t>
            </a:r>
            <a:r>
              <a:rPr lang="en-IN" sz="2000" dirty="0" smtClean="0">
                <a:latin typeface="Times New Roman" pitchFamily="18" charset="0"/>
                <a:cs typeface="Times New Roman" pitchFamily="18" charset="0"/>
              </a:rPr>
              <a:t>.</a:t>
            </a:r>
          </a:p>
          <a:p>
            <a:pPr algn="just">
              <a:lnSpc>
                <a:spcPct val="160000"/>
              </a:lnSpc>
            </a:pPr>
            <a:r>
              <a:rPr lang="en-IN" sz="2000" dirty="0" err="1" smtClean="0">
                <a:latin typeface="Times New Roman" pitchFamily="18" charset="0"/>
                <a:cs typeface="Times New Roman" pitchFamily="18" charset="0"/>
              </a:rPr>
              <a:t>Karim</a:t>
            </a:r>
            <a:r>
              <a:rPr lang="en-IN" sz="2000" dirty="0" smtClean="0">
                <a:latin typeface="Times New Roman" pitchFamily="18" charset="0"/>
                <a:cs typeface="Times New Roman" pitchFamily="18" charset="0"/>
              </a:rPr>
              <a:t>, A. A., </a:t>
            </a:r>
            <a:r>
              <a:rPr lang="en-IN" sz="2000" dirty="0" err="1" smtClean="0">
                <a:latin typeface="Times New Roman" pitchFamily="18" charset="0"/>
                <a:cs typeface="Times New Roman" pitchFamily="18" charset="0"/>
              </a:rPr>
              <a:t>Norziah</a:t>
            </a:r>
            <a:r>
              <a:rPr lang="en-IN" sz="2000" dirty="0" smtClean="0">
                <a:latin typeface="Times New Roman" pitchFamily="18" charset="0"/>
                <a:cs typeface="Times New Roman" pitchFamily="18" charset="0"/>
              </a:rPr>
              <a:t>, M. H. and </a:t>
            </a:r>
            <a:r>
              <a:rPr lang="en-IN" sz="2000" dirty="0" err="1" smtClean="0">
                <a:latin typeface="Times New Roman" pitchFamily="18" charset="0"/>
                <a:cs typeface="Times New Roman" pitchFamily="18" charset="0"/>
              </a:rPr>
              <a:t>Seow</a:t>
            </a:r>
            <a:r>
              <a:rPr lang="en-IN" sz="2000" dirty="0" smtClean="0">
                <a:latin typeface="Times New Roman" pitchFamily="18" charset="0"/>
                <a:cs typeface="Times New Roman" pitchFamily="18" charset="0"/>
              </a:rPr>
              <a:t>, C. C. 2000. Methods for the study of starch </a:t>
            </a:r>
            <a:r>
              <a:rPr lang="en-IN" sz="2000" dirty="0" err="1" smtClean="0">
                <a:latin typeface="Times New Roman" pitchFamily="18" charset="0"/>
                <a:cs typeface="Times New Roman" pitchFamily="18" charset="0"/>
              </a:rPr>
              <a:t>retrogradation</a:t>
            </a:r>
            <a:r>
              <a:rPr lang="en-IN" sz="2000" dirty="0" smtClean="0">
                <a:latin typeface="Times New Roman" pitchFamily="18" charset="0"/>
                <a:cs typeface="Times New Roman" pitchFamily="18" charset="0"/>
              </a:rPr>
              <a:t>. Food Chemistry 71(1): 9-36.</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Kaur</a:t>
            </a:r>
            <a:r>
              <a:rPr lang="en-IN" sz="2000" dirty="0" smtClean="0">
                <a:latin typeface="Times New Roman" pitchFamily="18" charset="0"/>
                <a:cs typeface="Times New Roman" pitchFamily="18" charset="0"/>
              </a:rPr>
              <a:t>, K. and Singh, N. 2000. </a:t>
            </a:r>
            <a:r>
              <a:rPr lang="en-IN" sz="2000" dirty="0" err="1" smtClean="0">
                <a:latin typeface="Times New Roman" pitchFamily="18" charset="0"/>
                <a:cs typeface="Times New Roman" pitchFamily="18" charset="0"/>
              </a:rPr>
              <a:t>Amylose</a:t>
            </a:r>
            <a:r>
              <a:rPr lang="en-IN" sz="2000" dirty="0" smtClean="0">
                <a:latin typeface="Times New Roman" pitchFamily="18" charset="0"/>
                <a:cs typeface="Times New Roman" pitchFamily="18" charset="0"/>
              </a:rPr>
              <a:t>-lipid complex formation during cooking of rice flour. Food Chemistry 71(4): 511-517</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Morris, V. J. 1990. Starch </a:t>
            </a:r>
            <a:r>
              <a:rPr lang="en-IN" sz="2000" dirty="0" err="1" smtClean="0">
                <a:latin typeface="Times New Roman" pitchFamily="18" charset="0"/>
                <a:cs typeface="Times New Roman" pitchFamily="18" charset="0"/>
              </a:rPr>
              <a:t>gelation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retrogradation</a:t>
            </a:r>
            <a:r>
              <a:rPr lang="en-IN" sz="2000" dirty="0" smtClean="0">
                <a:latin typeface="Times New Roman" pitchFamily="18" charset="0"/>
                <a:cs typeface="Times New Roman" pitchFamily="18" charset="0"/>
              </a:rPr>
              <a:t>. Trends in Food Science and Technology 1: 2-6</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Noomhorm</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Kongseree</a:t>
            </a:r>
            <a:r>
              <a:rPr lang="en-IN" sz="2000" dirty="0" smtClean="0">
                <a:latin typeface="Times New Roman" pitchFamily="18" charset="0"/>
                <a:cs typeface="Times New Roman" pitchFamily="18" charset="0"/>
              </a:rPr>
              <a:t>, N. and </a:t>
            </a:r>
            <a:r>
              <a:rPr lang="en-IN" sz="2000" dirty="0" err="1" smtClean="0">
                <a:latin typeface="Times New Roman" pitchFamily="18" charset="0"/>
                <a:cs typeface="Times New Roman" pitchFamily="18" charset="0"/>
              </a:rPr>
              <a:t>Apintanapong</a:t>
            </a:r>
            <a:r>
              <a:rPr lang="en-IN" sz="2000" dirty="0" smtClean="0">
                <a:latin typeface="Times New Roman" pitchFamily="18" charset="0"/>
                <a:cs typeface="Times New Roman" pitchFamily="18" charset="0"/>
              </a:rPr>
              <a:t>, N. 1997. Effect of aging on the quality of glutinous rice crackers. Cereal Chemistry 74(1): 12-15.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Ohno</a:t>
            </a:r>
            <a:r>
              <a:rPr lang="en-IN" sz="2000" dirty="0" smtClean="0">
                <a:latin typeface="Times New Roman" pitchFamily="18" charset="0"/>
                <a:cs typeface="Times New Roman" pitchFamily="18" charset="0"/>
              </a:rPr>
              <a:t>, T. and </a:t>
            </a:r>
            <a:r>
              <a:rPr lang="en-IN" sz="2000" dirty="0" err="1" smtClean="0">
                <a:latin typeface="Times New Roman" pitchFamily="18" charset="0"/>
                <a:cs typeface="Times New Roman" pitchFamily="18" charset="0"/>
              </a:rPr>
              <a:t>Ohisa</a:t>
            </a:r>
            <a:r>
              <a:rPr lang="en-IN" sz="2000" dirty="0" smtClean="0">
                <a:latin typeface="Times New Roman" pitchFamily="18" charset="0"/>
                <a:cs typeface="Times New Roman" pitchFamily="18" charset="0"/>
              </a:rPr>
              <a:t>, N. 2005. Studies on textural and chemical changes in aged rice grains. Food Science and Technology Research 11(4): 385-389</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Perez, C. M. and </a:t>
            </a:r>
            <a:r>
              <a:rPr lang="en-IN" sz="2000" dirty="0" err="1" smtClean="0">
                <a:latin typeface="Times New Roman" pitchFamily="18" charset="0"/>
                <a:cs typeface="Times New Roman" pitchFamily="18" charset="0"/>
              </a:rPr>
              <a:t>Juliano</a:t>
            </a:r>
            <a:r>
              <a:rPr lang="en-IN" sz="2000" dirty="0" smtClean="0">
                <a:latin typeface="Times New Roman" pitchFamily="18" charset="0"/>
                <a:cs typeface="Times New Roman" pitchFamily="18" charset="0"/>
              </a:rPr>
              <a:t>, B. O. 1981. Texture changes and storage of rice. Journal of Texture Studies 12(3): 321- 333.</a:t>
            </a:r>
            <a:endParaRPr lang="en-IN"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991</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Scientific method for determining age Agriculture and Food &amp; of boiled rice</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2022-03-24T12:00:09Z</dcterms:modified>
</cp:coreProperties>
</file>