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724400"/>
          </a:xfrm>
        </p:spPr>
        <p:txBody>
          <a:bodyPr>
            <a:normAutofit/>
          </a:bodyPr>
          <a:lstStyle/>
          <a:p>
            <a:pPr algn="ctr"/>
            <a:r>
              <a:rPr lang="en-IN" b="1" dirty="0" smtClean="0">
                <a:latin typeface="Times New Roman" pitchFamily="18" charset="0"/>
                <a:cs typeface="Times New Roman" pitchFamily="18" charset="0"/>
              </a:rPr>
              <a:t>Portable &amp; Smart Packing system with quality check framework</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609600"/>
            <a:ext cx="7498080" cy="6096000"/>
          </a:xfrm>
        </p:spPr>
        <p:txBody>
          <a:bodyPr>
            <a:noAutofit/>
          </a:bodyPr>
          <a:lstStyle/>
          <a:p>
            <a:pPr algn="just">
              <a:lnSpc>
                <a:spcPct val="150000"/>
              </a:lnSpc>
              <a:buNone/>
            </a:pPr>
            <a:r>
              <a:rPr lang="en-IN" sz="1900" dirty="0" smtClean="0">
                <a:latin typeface="Times New Roman" pitchFamily="18" charset="0"/>
                <a:cs typeface="Times New Roman" pitchFamily="18" charset="0"/>
              </a:rPr>
              <a:t>    Changes </a:t>
            </a:r>
            <a:r>
              <a:rPr lang="en-IN" sz="1900" dirty="0" smtClean="0">
                <a:latin typeface="Times New Roman" pitchFamily="18" charset="0"/>
                <a:cs typeface="Times New Roman" pitchFamily="18" charset="0"/>
              </a:rPr>
              <a:t>in consumer preference for safe food have led to innovations in packaging technologies. This article reviews about different smart packaging systems and their applications in food packaging, packaging research with latest innovations. Active and intelligent packing are such packaging technologies which offer to deliver safer and quality products. Active packaging refers to the incorporation of additives into the package with the aim of maintaining or extending the product quality and shelf life. The intelligent systems are those that monitor the condition of packaged food to give information regarding the quality of the packaged food during transportation and storage. These technologies are designed to the increasing demand for safer foods with better shelf life. The market for active and intelligent packaging systems is expected to have a promising future by their integration into packaging materials or systems.</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Such networks are a set of nodes of </a:t>
            </a:r>
            <a:r>
              <a:rPr lang="en-IN" sz="2000" dirty="0" err="1" smtClean="0">
                <a:latin typeface="Times New Roman" pitchFamily="18" charset="0"/>
                <a:cs typeface="Times New Roman" pitchFamily="18" charset="0"/>
              </a:rPr>
              <a:t>nanosensors</a:t>
            </a:r>
            <a:r>
              <a:rPr lang="en-IN" sz="2000" dirty="0" smtClean="0">
                <a:latin typeface="Times New Roman" pitchFamily="18" charset="0"/>
                <a:cs typeface="Times New Roman" pitchFamily="18" charset="0"/>
              </a:rPr>
              <a:t> dynamically </a:t>
            </a:r>
            <a:r>
              <a:rPr lang="en-IN" sz="2000" dirty="0" smtClean="0">
                <a:latin typeface="Times New Roman" pitchFamily="18" charset="0"/>
                <a:cs typeface="Times New Roman" pitchFamily="18" charset="0"/>
              </a:rPr>
              <a:t>self organizing </a:t>
            </a:r>
            <a:r>
              <a:rPr lang="en-IN" sz="2000" dirty="0" smtClean="0">
                <a:latin typeface="Times New Roman" pitchFamily="18" charset="0"/>
                <a:cs typeface="Times New Roman" pitchFamily="18" charset="0"/>
              </a:rPr>
              <a:t>necessarily in a wireless network with possible use in any </a:t>
            </a:r>
            <a:r>
              <a:rPr lang="en-IN" sz="2000" dirty="0" smtClean="0">
                <a:latin typeface="Times New Roman" pitchFamily="18" charset="0"/>
                <a:cs typeface="Times New Roman" pitchFamily="18" charset="0"/>
              </a:rPr>
              <a:t>pre existing infrastructure.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networks are at an early stage of research and development; an example of this is the limitations that exist in the </a:t>
            </a:r>
            <a:r>
              <a:rPr lang="en-IN" sz="2000" dirty="0" err="1" smtClean="0">
                <a:latin typeface="Times New Roman" pitchFamily="18" charset="0"/>
                <a:cs typeface="Times New Roman" pitchFamily="18" charset="0"/>
              </a:rPr>
              <a:t>nano</a:t>
            </a:r>
            <a:r>
              <a:rPr lang="en-IN" sz="2000" dirty="0" smtClean="0">
                <a:latin typeface="Times New Roman" pitchFamily="18" charset="0"/>
                <a:cs typeface="Times New Roman" pitchFamily="18" charset="0"/>
              </a:rPr>
              <a:t> communication </a:t>
            </a:r>
            <a:r>
              <a:rPr lang="en-IN" sz="2000" dirty="0" smtClean="0">
                <a:latin typeface="Times New Roman" pitchFamily="18" charset="0"/>
                <a:cs typeface="Times New Roman" pitchFamily="18" charset="0"/>
              </a:rPr>
              <a:t>and the </a:t>
            </a:r>
            <a:r>
              <a:rPr lang="en-IN" sz="2000" dirty="0" err="1" smtClean="0">
                <a:latin typeface="Times New Roman" pitchFamily="18" charset="0"/>
                <a:cs typeface="Times New Roman" pitchFamily="18" charset="0"/>
              </a:rPr>
              <a:t>nano</a:t>
            </a:r>
            <a:r>
              <a:rPr lang="en-IN" sz="2000" dirty="0" smtClean="0">
                <a:latin typeface="Times New Roman" pitchFamily="18" charset="0"/>
                <a:cs typeface="Times New Roman" pitchFamily="18" charset="0"/>
              </a:rPr>
              <a:t> batteries.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 internet technologies are plagued by </a:t>
            </a:r>
            <a:r>
              <a:rPr lang="en-IN" sz="2000" dirty="0" err="1" smtClean="0">
                <a:latin typeface="Times New Roman" pitchFamily="18" charset="0"/>
                <a:cs typeface="Times New Roman" pitchFamily="18" charset="0"/>
              </a:rPr>
              <a:t>cybersecurity</a:t>
            </a:r>
            <a:r>
              <a:rPr lang="en-IN" sz="2000" dirty="0" smtClean="0">
                <a:latin typeface="Times New Roman" pitchFamily="18" charset="0"/>
                <a:cs typeface="Times New Roman" pitchFamily="18" charset="0"/>
              </a:rPr>
              <a:t> and data privacy issues that may present major challenges</a:t>
            </a:r>
            <a:r>
              <a:rPr lang="en-IN" sz="2000" dirty="0" smtClean="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It causes yellowing of vegetables, russet spotting on lettuce and has detrimental impact on shelf life of many fruits and </a:t>
            </a:r>
            <a:r>
              <a:rPr lang="en-IN" sz="2000" dirty="0" smtClean="0">
                <a:latin typeface="Times New Roman" pitchFamily="18" charset="0"/>
                <a:cs typeface="Times New Roman" pitchFamily="18" charset="0"/>
              </a:rPr>
              <a:t>vegetables.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disadvantages of freshness indicator on colour changes are colour changes indicating contamination can occur in products free from any significant sensory or quality deterioration.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Disadvantage of such system is that the device should be highly sensitive and the residual oxygen in the package are susceptible to indicators.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9144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The main purpose of packaging is to protect a product against deteriorative effects caused by </a:t>
            </a:r>
            <a:r>
              <a:rPr lang="en-IN" sz="2000" dirty="0" err="1" smtClean="0">
                <a:latin typeface="Times New Roman" pitchFamily="18" charset="0"/>
                <a:cs typeface="Times New Roman" pitchFamily="18" charset="0"/>
              </a:rPr>
              <a:t>exposer</a:t>
            </a:r>
            <a:r>
              <a:rPr lang="en-IN" sz="2000" dirty="0" smtClean="0">
                <a:latin typeface="Times New Roman" pitchFamily="18" charset="0"/>
                <a:cs typeface="Times New Roman" pitchFamily="18" charset="0"/>
              </a:rPr>
              <a:t> to and usage in the external environment</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prevent the product from leaking or breaking, and to protect it against possible contaminations.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communicate important information about the contained food product and its nutritional content and to provide cooking </a:t>
            </a:r>
            <a:r>
              <a:rPr lang="en-IN" sz="2000" dirty="0" smtClean="0">
                <a:latin typeface="Times New Roman" pitchFamily="18" charset="0"/>
                <a:cs typeface="Times New Roman" pitchFamily="18" charset="0"/>
              </a:rPr>
              <a:t>instructions.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a:bodyPr>
          <a:lstStyle/>
          <a:p>
            <a:pPr algn="just">
              <a:lnSpc>
                <a:spcPct val="150000"/>
              </a:lnSpc>
            </a:pPr>
            <a:r>
              <a:rPr lang="en-IN" sz="2000" dirty="0" smtClean="0">
                <a:latin typeface="Times New Roman" pitchFamily="18" charset="0"/>
                <a:cs typeface="Times New Roman" pitchFamily="18" charset="0"/>
              </a:rPr>
              <a:t>Antimicrobial edible coatings and films prepared from polysaccharides, proteins and lipids have variety of advantages like biodegradability, edibility, biocompatibility, aesthetic appearance, barrier properties etc</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also helps to identify processes that strongly affect the quality attributes and efficiently improve the final food </a:t>
            </a:r>
            <a:r>
              <a:rPr lang="en-IN" sz="2000" dirty="0" smtClean="0">
                <a:latin typeface="Times New Roman" pitchFamily="18" charset="0"/>
                <a:cs typeface="Times New Roman" pitchFamily="18" charset="0"/>
              </a:rPr>
              <a:t>quality.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package is used to protect the product from the deteriorative effects of external environmental conditionals like heat, light, presence or absence of moisture, pressure, microorganisms, gaseous emissions and so on.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Ethylene in plant biology</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Abeles FB, Morgan PW, Saltveit ME (1992)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Ethylene in Plant Biology focuses on the role of ethylene in plant physiology and the interrelationship between ethylene, fruit ripening, and respiration.</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Market analysis of biosensors for food safety</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Alocilja EC, Radke SM (2003)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With quicker detection time and reusable features, biosensors will be important to those interested in real time diagnostics of disease causing pathogens.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Biopolymer-based antimicrobial packaging: a review</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Cha DS, </a:t>
                      </a:r>
                      <a:r>
                        <a:rPr lang="en-US" sz="2000" dirty="0" err="1">
                          <a:latin typeface="Times New Roman"/>
                          <a:ea typeface="Calibri"/>
                          <a:cs typeface="Latha"/>
                        </a:rPr>
                        <a:t>Chinnan</a:t>
                      </a:r>
                      <a:r>
                        <a:rPr lang="en-US" sz="2000" dirty="0">
                          <a:latin typeface="Times New Roman"/>
                          <a:ea typeface="Calibri"/>
                          <a:cs typeface="Latha"/>
                        </a:rPr>
                        <a:t> MS (2004)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These include packaging materials and edible films and coatings that contain antimicrobial agents and also techniques that modify the atmosphere within the package.</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Nano composites for food packaging applications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De-Azeredo HMC (2009)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Most reinforced materials present poor matrix–filler interactions, which tend to improve with decreasing filler dimensions.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752600" y="1371600"/>
            <a:ext cx="65532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Various </a:t>
            </a:r>
            <a:r>
              <a:rPr lang="en-IN" dirty="0" smtClean="0">
                <a:latin typeface="Times New Roman" pitchFamily="18" charset="0"/>
                <a:cs typeface="Times New Roman" pitchFamily="18" charset="0"/>
              </a:rPr>
              <a:t>smart packaging technologies are developing in recent years which are being integrated to the packaging systems to meet the requirements of food supply chain. Adoption of suitable packaging technologies by the food industry can be useful to extend the shelf life, improve quality, safety, and provide information about the product. Research on these smart packaging technologies can result in further improvement of the existing system. In future untapped opportunities exist for smart packaging to offer consumer benefits and convenience.</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Abeles FB, Morgan PW, </a:t>
            </a:r>
            <a:r>
              <a:rPr lang="en-IN" sz="2000" dirty="0" err="1" smtClean="0">
                <a:latin typeface="Times New Roman" pitchFamily="18" charset="0"/>
                <a:cs typeface="Times New Roman" pitchFamily="18" charset="0"/>
              </a:rPr>
              <a:t>Saltveit</a:t>
            </a:r>
            <a:r>
              <a:rPr lang="en-IN" sz="2000" dirty="0" smtClean="0">
                <a:latin typeface="Times New Roman" pitchFamily="18" charset="0"/>
                <a:cs typeface="Times New Roman" pitchFamily="18" charset="0"/>
              </a:rPr>
              <a:t> ME (1992) Ethylene in plant biology. Academic press Inc, San Diego, </a:t>
            </a:r>
            <a:r>
              <a:rPr lang="en-IN" sz="2000" dirty="0" smtClean="0">
                <a:latin typeface="Times New Roman" pitchFamily="18" charset="0"/>
                <a:cs typeface="Times New Roman" pitchFamily="18" charset="0"/>
              </a:rPr>
              <a:t>California.</a:t>
            </a:r>
          </a:p>
          <a:p>
            <a:pPr algn="just">
              <a:lnSpc>
                <a:spcPct val="160000"/>
              </a:lnSpc>
            </a:pPr>
            <a:r>
              <a:rPr lang="en-IN" sz="2000" dirty="0" err="1" smtClean="0">
                <a:latin typeface="Times New Roman" pitchFamily="18" charset="0"/>
                <a:cs typeface="Times New Roman" pitchFamily="18" charset="0"/>
              </a:rPr>
              <a:t>Alocilja</a:t>
            </a:r>
            <a:r>
              <a:rPr lang="en-IN" sz="2000" dirty="0" smtClean="0">
                <a:latin typeface="Times New Roman" pitchFamily="18" charset="0"/>
                <a:cs typeface="Times New Roman" pitchFamily="18" charset="0"/>
              </a:rPr>
              <a:t> EC, </a:t>
            </a:r>
            <a:r>
              <a:rPr lang="en-IN" sz="2000" dirty="0" err="1" smtClean="0">
                <a:latin typeface="Times New Roman" pitchFamily="18" charset="0"/>
                <a:cs typeface="Times New Roman" pitchFamily="18" charset="0"/>
              </a:rPr>
              <a:t>Radke</a:t>
            </a:r>
            <a:r>
              <a:rPr lang="en-IN" sz="2000" dirty="0" smtClean="0">
                <a:latin typeface="Times New Roman" pitchFamily="18" charset="0"/>
                <a:cs typeface="Times New Roman" pitchFamily="18" charset="0"/>
              </a:rPr>
              <a:t> SM (2003) Market analysis of biosensors for food safety. </a:t>
            </a:r>
            <a:r>
              <a:rPr lang="en-IN" sz="2000" dirty="0" err="1" smtClean="0">
                <a:latin typeface="Times New Roman" pitchFamily="18" charset="0"/>
                <a:cs typeface="Times New Roman" pitchFamily="18" charset="0"/>
              </a:rPr>
              <a:t>Biosens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Bioelectron</a:t>
            </a:r>
            <a:r>
              <a:rPr lang="en-IN" sz="2000" dirty="0" smtClean="0">
                <a:latin typeface="Times New Roman" pitchFamily="18" charset="0"/>
                <a:cs typeface="Times New Roman" pitchFamily="18" charset="0"/>
              </a:rPr>
              <a:t> 18:841–846.</a:t>
            </a:r>
          </a:p>
          <a:p>
            <a:pPr algn="just">
              <a:lnSpc>
                <a:spcPct val="160000"/>
              </a:lnSpc>
            </a:pPr>
            <a:r>
              <a:rPr lang="en-IN" sz="2000" dirty="0" smtClean="0">
                <a:latin typeface="Times New Roman" pitchFamily="18" charset="0"/>
                <a:cs typeface="Times New Roman" pitchFamily="18" charset="0"/>
              </a:rPr>
              <a:t>Cha DS, </a:t>
            </a:r>
            <a:r>
              <a:rPr lang="en-IN" sz="2000" dirty="0" err="1" smtClean="0">
                <a:latin typeface="Times New Roman" pitchFamily="18" charset="0"/>
                <a:cs typeface="Times New Roman" pitchFamily="18" charset="0"/>
              </a:rPr>
              <a:t>Chinnan</a:t>
            </a:r>
            <a:r>
              <a:rPr lang="en-IN" sz="2000" dirty="0" smtClean="0">
                <a:latin typeface="Times New Roman" pitchFamily="18" charset="0"/>
                <a:cs typeface="Times New Roman" pitchFamily="18" charset="0"/>
              </a:rPr>
              <a:t> MS (2004) Biopolymer-based antimicrobial packaging: a review. </a:t>
            </a:r>
            <a:r>
              <a:rPr lang="en-IN" sz="2000" dirty="0" err="1" smtClean="0">
                <a:latin typeface="Times New Roman" pitchFamily="18" charset="0"/>
                <a:cs typeface="Times New Roman" pitchFamily="18" charset="0"/>
              </a:rPr>
              <a:t>Crit</a:t>
            </a:r>
            <a:r>
              <a:rPr lang="en-IN" sz="2000" dirty="0" smtClean="0">
                <a:latin typeface="Times New Roman" pitchFamily="18" charset="0"/>
                <a:cs typeface="Times New Roman" pitchFamily="18" charset="0"/>
              </a:rPr>
              <a:t> Rev Food </a:t>
            </a:r>
            <a:r>
              <a:rPr lang="en-IN" sz="2000" dirty="0" err="1" smtClean="0">
                <a:latin typeface="Times New Roman" pitchFamily="18" charset="0"/>
                <a:cs typeface="Times New Roman" pitchFamily="18" charset="0"/>
              </a:rPr>
              <a:t>Sci</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44:223–237.</a:t>
            </a:r>
          </a:p>
          <a:p>
            <a:pPr algn="just">
              <a:lnSpc>
                <a:spcPct val="160000"/>
              </a:lnSpc>
            </a:pPr>
            <a:r>
              <a:rPr lang="en-IN" sz="2000" dirty="0" smtClean="0">
                <a:latin typeface="Times New Roman" pitchFamily="18" charset="0"/>
                <a:cs typeface="Times New Roman" pitchFamily="18" charset="0"/>
              </a:rPr>
              <a:t>Davies ES, Gardner CD, inventors (1996) Oxygen indicating composition. British Patent </a:t>
            </a:r>
            <a:r>
              <a:rPr lang="en-IN" sz="2000" dirty="0" smtClean="0">
                <a:latin typeface="Times New Roman" pitchFamily="18" charset="0"/>
                <a:cs typeface="Times New Roman" pitchFamily="18" charset="0"/>
              </a:rPr>
              <a:t>2298273</a:t>
            </a:r>
            <a:r>
              <a:rPr lang="en-US"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De-</a:t>
            </a:r>
            <a:r>
              <a:rPr lang="en-IN" sz="2000" dirty="0" err="1" smtClean="0">
                <a:latin typeface="Times New Roman" pitchFamily="18" charset="0"/>
                <a:cs typeface="Times New Roman" pitchFamily="18" charset="0"/>
              </a:rPr>
              <a:t>Azeredo</a:t>
            </a:r>
            <a:r>
              <a:rPr lang="en-IN" sz="2000" dirty="0" smtClean="0">
                <a:latin typeface="Times New Roman" pitchFamily="18" charset="0"/>
                <a:cs typeface="Times New Roman" pitchFamily="18" charset="0"/>
              </a:rPr>
              <a:t> HMC (2009) </a:t>
            </a:r>
            <a:r>
              <a:rPr lang="en-IN" sz="2000" dirty="0" err="1" smtClean="0">
                <a:latin typeface="Times New Roman" pitchFamily="18" charset="0"/>
                <a:cs typeface="Times New Roman" pitchFamily="18" charset="0"/>
              </a:rPr>
              <a:t>Nano</a:t>
            </a:r>
            <a:r>
              <a:rPr lang="en-IN" sz="2000" dirty="0" smtClean="0">
                <a:latin typeface="Times New Roman" pitchFamily="18" charset="0"/>
                <a:cs typeface="Times New Roman" pitchFamily="18" charset="0"/>
              </a:rPr>
              <a:t> composites for food packaging applications. Food Res </a:t>
            </a:r>
            <a:r>
              <a:rPr lang="en-IN" sz="2000" dirty="0" err="1" smtClean="0">
                <a:latin typeface="Times New Roman" pitchFamily="18" charset="0"/>
                <a:cs typeface="Times New Roman" pitchFamily="18" charset="0"/>
              </a:rPr>
              <a:t>Int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42:1240–1253.</a:t>
            </a:r>
            <a:endParaRPr lang="en-IN"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Floros</a:t>
            </a:r>
            <a:r>
              <a:rPr lang="en-IN" sz="2000" dirty="0" smtClean="0">
                <a:latin typeface="Times New Roman" pitchFamily="18" charset="0"/>
                <a:cs typeface="Times New Roman" pitchFamily="18" charset="0"/>
              </a:rPr>
              <a:t> JD, Dock LL, Han JH (1997) Active packaging technologies and applications. Food </a:t>
            </a:r>
            <a:r>
              <a:rPr lang="en-IN" sz="2000" dirty="0" err="1" smtClean="0">
                <a:latin typeface="Times New Roman" pitchFamily="18" charset="0"/>
                <a:cs typeface="Times New Roman" pitchFamily="18" charset="0"/>
              </a:rPr>
              <a:t>Chem</a:t>
            </a:r>
            <a:r>
              <a:rPr lang="en-IN" sz="2000" dirty="0" smtClean="0">
                <a:latin typeface="Times New Roman" pitchFamily="18" charset="0"/>
                <a:cs typeface="Times New Roman" pitchFamily="18" charset="0"/>
              </a:rPr>
              <a:t> Drug </a:t>
            </a:r>
            <a:r>
              <a:rPr lang="en-IN" sz="2000" dirty="0" err="1" smtClean="0">
                <a:latin typeface="Times New Roman" pitchFamily="18" charset="0"/>
                <a:cs typeface="Times New Roman" pitchFamily="18" charset="0"/>
              </a:rPr>
              <a:t>Packag</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20:10–17.</a:t>
            </a:r>
          </a:p>
          <a:p>
            <a:pPr algn="just">
              <a:lnSpc>
                <a:spcPct val="170000"/>
              </a:lnSpc>
            </a:pPr>
            <a:r>
              <a:rPr lang="en-IN" sz="2000" dirty="0" smtClean="0">
                <a:latin typeface="Times New Roman" pitchFamily="18" charset="0"/>
                <a:cs typeface="Times New Roman" pitchFamily="18" charset="0"/>
              </a:rPr>
              <a:t>Han JH (2000) Antimicrobial Food Packaging. Food </a:t>
            </a:r>
            <a:r>
              <a:rPr lang="en-IN" sz="2000" dirty="0" err="1" smtClean="0">
                <a:latin typeface="Times New Roman" pitchFamily="18" charset="0"/>
                <a:cs typeface="Times New Roman" pitchFamily="18" charset="0"/>
              </a:rPr>
              <a:t>Technol</a:t>
            </a:r>
            <a:r>
              <a:rPr lang="en-IN" sz="2000" dirty="0" smtClean="0">
                <a:latin typeface="Times New Roman" pitchFamily="18" charset="0"/>
                <a:cs typeface="Times New Roman" pitchFamily="18" charset="0"/>
              </a:rPr>
              <a:t> 54(3):56– </a:t>
            </a:r>
            <a:r>
              <a:rPr lang="en-IN" sz="2000" dirty="0" smtClean="0">
                <a:latin typeface="Times New Roman" pitchFamily="18" charset="0"/>
                <a:cs typeface="Times New Roman" pitchFamily="18" charset="0"/>
              </a:rPr>
              <a:t>65.</a:t>
            </a:r>
          </a:p>
          <a:p>
            <a:pPr algn="just">
              <a:lnSpc>
                <a:spcPct val="170000"/>
              </a:lnSpc>
            </a:pPr>
            <a:r>
              <a:rPr lang="en-IN" sz="2000" dirty="0" smtClean="0">
                <a:latin typeface="Times New Roman" pitchFamily="18" charset="0"/>
                <a:cs typeface="Times New Roman" pitchFamily="18" charset="0"/>
              </a:rPr>
              <a:t>Hotchkiss J (1997) Food packaging interactions influencing quality and safety. Food </a:t>
            </a:r>
            <a:r>
              <a:rPr lang="en-IN" sz="2000" dirty="0" err="1" smtClean="0">
                <a:latin typeface="Times New Roman" pitchFamily="18" charset="0"/>
                <a:cs typeface="Times New Roman" pitchFamily="18" charset="0"/>
              </a:rPr>
              <a:t>Addt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Contam</a:t>
            </a:r>
            <a:r>
              <a:rPr lang="en-IN" sz="2000" dirty="0" smtClean="0">
                <a:latin typeface="Times New Roman" pitchFamily="18" charset="0"/>
                <a:cs typeface="Times New Roman" pitchFamily="18" charset="0"/>
              </a:rPr>
              <a:t> 14(6):</a:t>
            </a:r>
            <a:r>
              <a:rPr lang="en-IN" sz="2000" dirty="0" smtClean="0">
                <a:latin typeface="Times New Roman" pitchFamily="18" charset="0"/>
                <a:cs typeface="Times New Roman" pitchFamily="18" charset="0"/>
              </a:rPr>
              <a:t>601–607.</a:t>
            </a:r>
          </a:p>
          <a:p>
            <a:pPr algn="just">
              <a:lnSpc>
                <a:spcPct val="170000"/>
              </a:lnSpc>
            </a:pPr>
            <a:r>
              <a:rPr lang="en-IN" sz="2000" dirty="0" smtClean="0">
                <a:latin typeface="Times New Roman" pitchFamily="18" charset="0"/>
                <a:cs typeface="Times New Roman" pitchFamily="18" charset="0"/>
              </a:rPr>
              <a:t>Jones P, Clarke-Hill C, Shears P, Comfort D, Hillier D (2004) Radio frequency identification in the UK: opportunities and challenges. </a:t>
            </a:r>
            <a:r>
              <a:rPr lang="en-IN" sz="2000" dirty="0" err="1" smtClean="0">
                <a:latin typeface="Times New Roman" pitchFamily="18" charset="0"/>
                <a:cs typeface="Times New Roman" pitchFamily="18" charset="0"/>
              </a:rPr>
              <a:t>Int</a:t>
            </a:r>
            <a:r>
              <a:rPr lang="en-IN" sz="2000" dirty="0" smtClean="0">
                <a:latin typeface="Times New Roman" pitchFamily="18" charset="0"/>
                <a:cs typeface="Times New Roman" pitchFamily="18" charset="0"/>
              </a:rPr>
              <a:t> J Retail </a:t>
            </a:r>
            <a:r>
              <a:rPr lang="en-IN" sz="2000" dirty="0" err="1" smtClean="0">
                <a:latin typeface="Times New Roman" pitchFamily="18" charset="0"/>
                <a:cs typeface="Times New Roman" pitchFamily="18" charset="0"/>
              </a:rPr>
              <a:t>Distrib</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Manag</a:t>
            </a:r>
            <a:r>
              <a:rPr lang="en-IN" sz="2000" dirty="0" smtClean="0">
                <a:latin typeface="Times New Roman" pitchFamily="18" charset="0"/>
                <a:cs typeface="Times New Roman" pitchFamily="18" charset="0"/>
              </a:rPr>
              <a:t> 32(3):</a:t>
            </a:r>
            <a:r>
              <a:rPr lang="en-IN" sz="2000" dirty="0" smtClean="0">
                <a:latin typeface="Times New Roman" pitchFamily="18" charset="0"/>
                <a:cs typeface="Times New Roman" pitchFamily="18" charset="0"/>
              </a:rPr>
              <a:t>164–171.</a:t>
            </a:r>
          </a:p>
          <a:p>
            <a:pPr algn="just">
              <a:lnSpc>
                <a:spcPct val="170000"/>
              </a:lnSpc>
            </a:pPr>
            <a:r>
              <a:rPr lang="en-IN" sz="2000" dirty="0" smtClean="0">
                <a:latin typeface="Times New Roman" pitchFamily="18" charset="0"/>
                <a:cs typeface="Times New Roman" pitchFamily="18" charset="0"/>
              </a:rPr>
              <a:t>Kerry JP, O’Grady MN, Hogan SA (2006) Past, current and potential utilisation of active and intelligent packaging systems for meat and muscle-based products: A review. Meat </a:t>
            </a:r>
            <a:r>
              <a:rPr lang="en-IN" sz="2000" dirty="0" err="1" smtClean="0">
                <a:latin typeface="Times New Roman" pitchFamily="18" charset="0"/>
                <a:cs typeface="Times New Roman" pitchFamily="18" charset="0"/>
              </a:rPr>
              <a:t>Sci</a:t>
            </a:r>
            <a:r>
              <a:rPr lang="en-IN" sz="2000" dirty="0" smtClean="0">
                <a:latin typeface="Times New Roman" pitchFamily="18" charset="0"/>
                <a:cs typeface="Times New Roman" pitchFamily="18" charset="0"/>
              </a:rPr>
              <a:t> 74:113–130</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953</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Portable &amp; Smart Packing system with quality check framework</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2022-03-24T11:11:51Z</dcterms:modified>
</cp:coreProperties>
</file>