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IN" b="1" dirty="0" smtClean="0">
                <a:latin typeface="Times New Roman" pitchFamily="18" charset="0"/>
                <a:cs typeface="Times New Roman" pitchFamily="18" charset="0"/>
              </a:rPr>
              <a:t>Develop an innovative solution to conversion of excess milk to usable products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1295400"/>
            <a:ext cx="7498080" cy="47244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dairy industry generates excessive amounts of waste and by-products while it gives a wide range of dairy products. Alternative biotechnological uses of these wastes need to be determined to aerobic and anaerobic treatment systems due to their high chemical oxygen demand (COD) levels and rich nutrient (lactose, protein and fat) contents. This work presents a critical review on the fermentation-engineering aspects based on defining the effective use of dairy effluents in the production of various microbial products such as bio fuel, enzyme, organic acid, polymer, biomass production, etc.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addition to microbial processes, techno-economic analyses to the integration of some microbial prod-</a:t>
            </a:r>
            <a:r>
              <a:rPr lang="en-IN" sz="2000" dirty="0" err="1" smtClean="0">
                <a:latin typeface="Times New Roman" pitchFamily="18" charset="0"/>
                <a:cs typeface="Times New Roman" pitchFamily="18" charset="0"/>
              </a:rPr>
              <a:t>ucts</a:t>
            </a:r>
            <a:r>
              <a:rPr lang="en-IN" sz="2000" dirty="0" smtClean="0">
                <a:latin typeface="Times New Roman" pitchFamily="18" charset="0"/>
                <a:cs typeface="Times New Roman" pitchFamily="18" charset="0"/>
              </a:rPr>
              <a:t> into the bio refinery and feasibility of the related processes have been presented. Overall, the inclusion of dairy wastes into the designed microbial processes seems also promising for commercial approaches. Especially the digestion of dairy wastes with cow manure and/or different substrates will provide a positive net present value (NPV)and a payback period (PBP) less than 10 years to the plant in terms of biogas production.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drawback exists in lactase production that related to its intracellular nature and rises downstream processing costs.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studies on </a:t>
            </a:r>
            <a:r>
              <a:rPr lang="en-IN" sz="2000" dirty="0" err="1" smtClean="0">
                <a:latin typeface="Times New Roman" pitchFamily="18" charset="0"/>
                <a:cs typeface="Times New Roman" pitchFamily="18" charset="0"/>
              </a:rPr>
              <a:t>valorization</a:t>
            </a:r>
            <a:r>
              <a:rPr lang="en-IN" sz="2000" dirty="0" smtClean="0">
                <a:latin typeface="Times New Roman" pitchFamily="18" charset="0"/>
                <a:cs typeface="Times New Roman" pitchFamily="18" charset="0"/>
              </a:rPr>
              <a:t> of dairy waste, some studies also focus on integration of the </a:t>
            </a:r>
            <a:r>
              <a:rPr lang="en-IN" sz="2000" dirty="0" err="1" smtClean="0">
                <a:latin typeface="Times New Roman" pitchFamily="18" charset="0"/>
                <a:cs typeface="Times New Roman" pitchFamily="18" charset="0"/>
              </a:rPr>
              <a:t>valorization</a:t>
            </a:r>
            <a:r>
              <a:rPr lang="en-IN" sz="2000" dirty="0" smtClean="0">
                <a:latin typeface="Times New Roman" pitchFamily="18" charset="0"/>
                <a:cs typeface="Times New Roman" pitchFamily="18" charset="0"/>
              </a:rPr>
              <a:t> process into the existing dairy plants.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determine how dairy waste can be used more efficiently in </a:t>
            </a:r>
            <a:r>
              <a:rPr lang="en-IN" sz="2000" dirty="0" err="1" smtClean="0">
                <a:latin typeface="Times New Roman" pitchFamily="18" charset="0"/>
                <a:cs typeface="Times New Roman" pitchFamily="18" charset="0"/>
              </a:rPr>
              <a:t>biorefinery</a:t>
            </a:r>
            <a:r>
              <a:rPr lang="en-IN" sz="2000" dirty="0" smtClean="0">
                <a:latin typeface="Times New Roman" pitchFamily="18" charset="0"/>
                <a:cs typeface="Times New Roman" pitchFamily="18" charset="0"/>
              </a:rPr>
              <a:t>, develop a bioprocess design to improve the existing dairy/food industry by identifying new processes to be integrated into the dairy industry.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These effluents, particularly high-fat-containing substrates, can cause serious organic loading problems in the local sewage drainage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high organic compositions of dairy industry by-products, direct disposal of these products can cause environ-mental problems.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striking of </a:t>
            </a:r>
            <a:r>
              <a:rPr lang="en-IN" sz="2000" dirty="0" err="1" smtClean="0">
                <a:latin typeface="Times New Roman" pitchFamily="18" charset="0"/>
                <a:cs typeface="Times New Roman" pitchFamily="18" charset="0"/>
              </a:rPr>
              <a:t>thedairy</a:t>
            </a:r>
            <a:r>
              <a:rPr lang="en-IN" sz="2000" dirty="0" smtClean="0">
                <a:latin typeface="Times New Roman" pitchFamily="18" charset="0"/>
                <a:cs typeface="Times New Roman" pitchFamily="18" charset="0"/>
              </a:rPr>
              <a:t> industry wastes is whey, which is discarded from milk and threatens environmental problems and human health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technology will create new competitive balanced consumer dairy products and preventive products for specialized and rehabilitation nutrition, as well as biotech products with desired functional properties.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a:t>
            </a:r>
            <a:r>
              <a:rPr lang="en-IN" sz="2000" dirty="0" err="1" smtClean="0">
                <a:latin typeface="Times New Roman" pitchFamily="18" charset="0"/>
                <a:cs typeface="Times New Roman" pitchFamily="18" charset="0"/>
              </a:rPr>
              <a:t>hydrolysates</a:t>
            </a:r>
            <a:r>
              <a:rPr lang="en-IN" sz="2000" dirty="0" smtClean="0">
                <a:latin typeface="Times New Roman" pitchFamily="18" charset="0"/>
                <a:cs typeface="Times New Roman" pitchFamily="18" charset="0"/>
              </a:rPr>
              <a:t> is in demand mainly as a component of infant milk formula for preventive and therapeutic purposes, but the demand for them is met mainly with imported products.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one of the criteria for the country’s food security is the level of self-sufficiency in agricultural products.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Among these, whey powder provides higher efficiency than whey in microbial processes because it contains high concentrations of lactose and other nutrients.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 </a:t>
            </a:r>
            <a:r>
              <a:rPr lang="en-US" sz="2000" dirty="0" err="1" smtClean="0">
                <a:latin typeface="Times New Roman" pitchFamily="18" charset="0"/>
                <a:cs typeface="Times New Roman" pitchFamily="18" charset="0"/>
              </a:rPr>
              <a:t>diauxic</a:t>
            </a:r>
            <a:r>
              <a:rPr lang="en-US" sz="2000" dirty="0" smtClean="0">
                <a:latin typeface="Times New Roman" pitchFamily="18" charset="0"/>
                <a:cs typeface="Times New Roman" pitchFamily="18" charset="0"/>
              </a:rPr>
              <a:t> growth of microorganisms in the presence of both glucose and </a:t>
            </a:r>
            <a:r>
              <a:rPr lang="en-US" sz="2000" dirty="0" err="1" smtClean="0">
                <a:latin typeface="Times New Roman" pitchFamily="18" charset="0"/>
                <a:cs typeface="Times New Roman" pitchFamily="18" charset="0"/>
              </a:rPr>
              <a:t>galactose</a:t>
            </a:r>
            <a:r>
              <a:rPr lang="en-US" sz="2000" dirty="0" smtClean="0">
                <a:latin typeface="Times New Roman" pitchFamily="18" charset="0"/>
                <a:cs typeface="Times New Roman" pitchFamily="18" charset="0"/>
              </a:rPr>
              <a:t> after hydrolysis reduces the ethanol production efficiency.</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seems modern biological treatments are more efficient than traditional ones for the recovery and conversion of wastes into products and energy resources.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Continuous production of lactic acid from whey permeate by lactobacillus </a:t>
                      </a:r>
                      <a:r>
                        <a:rPr lang="en-US" sz="2000" dirty="0" err="1">
                          <a:latin typeface="Times New Roman"/>
                          <a:ea typeface="Calibri"/>
                          <a:cs typeface="Latha"/>
                        </a:rPr>
                        <a:t>helveticus</a:t>
                      </a:r>
                      <a:r>
                        <a:rPr lang="en-US" sz="2000" dirty="0">
                          <a:latin typeface="Times New Roman"/>
                          <a:ea typeface="Calibri"/>
                          <a:cs typeface="Latha"/>
                        </a:rPr>
                        <a:t> in a cell-recycle reactor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Aeschlimann, A., von Stockar, U., 1991.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Using this recycled system, the volumetric lactic acid productivity was about twice as much as with a nonrecycled system.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on the lactic acid fermentation from low-cost renewable materials: recent developments and challenges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Ahmad, A., Banat, F., Taher, H., 2020.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high yield productivity of lactic acid by utilizing economical and easily available substrates has received immense attraction in the petrochemical industry.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Cheese whey wastewater: characterization and treatment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Carvalho, F., Prazeres, A.R., Rivas, J., 2013.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CWW composition is highly variable due to raw milk used, the fraction of non valorized cheese whey and the amount of cleaning water used.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Advances in bio hydrogen production processes: an approach towards commercialization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Das, D., 2009.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yield appears too low to be economically viable as an alternative to the existing chemical or electrochemical processes of hydrogen generation.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7817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lstStyle/>
          <a:p>
            <a:r>
              <a:rPr lang="en-US" dirty="0" smtClean="0"/>
              <a:t>CONCLUSION</a:t>
            </a:r>
            <a:endParaRPr lang="en-US" dirty="0"/>
          </a:p>
        </p:txBody>
      </p:sp>
      <p:sp>
        <p:nvSpPr>
          <p:cNvPr id="3" name="Content Placeholder 2"/>
          <p:cNvSpPr>
            <a:spLocks noGrp="1"/>
          </p:cNvSpPr>
          <p:nvPr>
            <p:ph idx="1"/>
          </p:nvPr>
        </p:nvSpPr>
        <p:spPr>
          <a:xfrm>
            <a:off x="1447800" y="11430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Dairy industry wastes and by-products are defined as the most important environmental pollutants with their lactose, protein and fat contents. A suitable treatment strategy has not been determined for the treatment of these wastes with high COD values. The potential use of dairy wastes as a carbon source in microbial production processes (such as </a:t>
            </a:r>
            <a:r>
              <a:rPr lang="en-IN" sz="2000" dirty="0" err="1" smtClean="0">
                <a:latin typeface="Times New Roman" pitchFamily="18" charset="0"/>
                <a:cs typeface="Times New Roman" pitchFamily="18" charset="0"/>
              </a:rPr>
              <a:t>biofuels</a:t>
            </a:r>
            <a:r>
              <a:rPr lang="en-IN" sz="2000" dirty="0" smtClean="0">
                <a:latin typeface="Times New Roman" pitchFamily="18" charset="0"/>
                <a:cs typeface="Times New Roman" pitchFamily="18" charset="0"/>
              </a:rPr>
              <a:t>, organic acids, enzymes, polymers, and biomass) has been frequently evaluated and its usability as the substrate has been determined. Additionally, dairy wastes can be mixed with other substrates (such as cow manure or potato stem) and integrated into anaerobic digestion processes, and some studies have shown that this co-digestion could be profitable for facilities depending on techno-economic analysis.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6019800"/>
          </a:xfrm>
        </p:spPr>
        <p:txBody>
          <a:bodyPr>
            <a:noAutofit/>
          </a:bodyPr>
          <a:lstStyle/>
          <a:p>
            <a:pPr algn="just">
              <a:lnSpc>
                <a:spcPct val="160000"/>
              </a:lnSpc>
            </a:pPr>
            <a:r>
              <a:rPr lang="en-US" sz="1800" dirty="0" err="1" smtClean="0">
                <a:latin typeface="Times New Roman" pitchFamily="18" charset="0"/>
                <a:cs typeface="Times New Roman" pitchFamily="18" charset="0"/>
              </a:rPr>
              <a:t>Aeschlimann</a:t>
            </a:r>
            <a:r>
              <a:rPr lang="en-US" sz="1800" dirty="0" smtClean="0">
                <a:latin typeface="Times New Roman" pitchFamily="18" charset="0"/>
                <a:cs typeface="Times New Roman" pitchFamily="18" charset="0"/>
              </a:rPr>
              <a:t>, A., von </a:t>
            </a:r>
            <a:r>
              <a:rPr lang="en-US" sz="1800" dirty="0" err="1" smtClean="0">
                <a:latin typeface="Times New Roman" pitchFamily="18" charset="0"/>
                <a:cs typeface="Times New Roman" pitchFamily="18" charset="0"/>
              </a:rPr>
              <a:t>Stockar</a:t>
            </a:r>
            <a:r>
              <a:rPr lang="en-US" sz="1800" dirty="0" smtClean="0">
                <a:latin typeface="Times New Roman" pitchFamily="18" charset="0"/>
                <a:cs typeface="Times New Roman" pitchFamily="18" charset="0"/>
              </a:rPr>
              <a:t>, U., 1991. Continuous production of lactic acid from whey per-</a:t>
            </a:r>
            <a:r>
              <a:rPr lang="en-US" sz="1800" dirty="0" err="1" smtClean="0">
                <a:latin typeface="Times New Roman" pitchFamily="18" charset="0"/>
                <a:cs typeface="Times New Roman" pitchFamily="18" charset="0"/>
              </a:rPr>
              <a:t>meate</a:t>
            </a:r>
            <a:r>
              <a:rPr lang="en-US" sz="1800" dirty="0" smtClean="0">
                <a:latin typeface="Times New Roman" pitchFamily="18" charset="0"/>
                <a:cs typeface="Times New Roman" pitchFamily="18" charset="0"/>
              </a:rPr>
              <a:t> by lactobacillus </a:t>
            </a:r>
            <a:r>
              <a:rPr lang="en-US" sz="1800" dirty="0" err="1" smtClean="0">
                <a:latin typeface="Times New Roman" pitchFamily="18" charset="0"/>
                <a:cs typeface="Times New Roman" pitchFamily="18" charset="0"/>
              </a:rPr>
              <a:t>helveticus</a:t>
            </a:r>
            <a:r>
              <a:rPr lang="en-US" sz="1800" dirty="0" smtClean="0">
                <a:latin typeface="Times New Roman" pitchFamily="18" charset="0"/>
                <a:cs typeface="Times New Roman" pitchFamily="18" charset="0"/>
              </a:rPr>
              <a:t> in a cell-recycle reactor. </a:t>
            </a:r>
            <a:r>
              <a:rPr lang="en-US" sz="1800" dirty="0" err="1" smtClean="0">
                <a:latin typeface="Times New Roman" pitchFamily="18" charset="0"/>
                <a:cs typeface="Times New Roman" pitchFamily="18" charset="0"/>
              </a:rPr>
              <a:t>Enzym</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Microb</a:t>
            </a:r>
            <a:r>
              <a:rPr lang="en-US" sz="1800" dirty="0" smtClean="0">
                <a:latin typeface="Times New Roman" pitchFamily="18" charset="0"/>
                <a:cs typeface="Times New Roman" pitchFamily="18" charset="0"/>
              </a:rPr>
              <a:t>. Technol. 13(10), 811–816.</a:t>
            </a:r>
          </a:p>
          <a:p>
            <a:pPr algn="just">
              <a:lnSpc>
                <a:spcPct val="160000"/>
              </a:lnSpc>
            </a:pPr>
            <a:r>
              <a:rPr lang="en-IN" sz="1800" dirty="0" smtClean="0">
                <a:latin typeface="Times New Roman" pitchFamily="18" charset="0"/>
                <a:cs typeface="Times New Roman" pitchFamily="18" charset="0"/>
              </a:rPr>
              <a:t>Ahmad, A., Banat, F., </a:t>
            </a:r>
            <a:r>
              <a:rPr lang="en-IN" sz="1800" dirty="0" err="1" smtClean="0">
                <a:latin typeface="Times New Roman" pitchFamily="18" charset="0"/>
                <a:cs typeface="Times New Roman" pitchFamily="18" charset="0"/>
              </a:rPr>
              <a:t>Taher</a:t>
            </a:r>
            <a:r>
              <a:rPr lang="en-IN" sz="1800" dirty="0" smtClean="0">
                <a:latin typeface="Times New Roman" pitchFamily="18" charset="0"/>
                <a:cs typeface="Times New Roman" pitchFamily="18" charset="0"/>
              </a:rPr>
              <a:t>, H., 2020. A review on the lactic acid fermentation from </a:t>
            </a:r>
            <a:r>
              <a:rPr lang="en-IN" sz="1800" dirty="0" smtClean="0">
                <a:latin typeface="Times New Roman" pitchFamily="18" charset="0"/>
                <a:cs typeface="Times New Roman" pitchFamily="18" charset="0"/>
              </a:rPr>
              <a:t>low-cost renewable </a:t>
            </a:r>
            <a:r>
              <a:rPr lang="en-IN" sz="1800" dirty="0" smtClean="0">
                <a:latin typeface="Times New Roman" pitchFamily="18" charset="0"/>
                <a:cs typeface="Times New Roman" pitchFamily="18" charset="0"/>
              </a:rPr>
              <a:t>materials: recent developments and challenges. Environ. Technol. </a:t>
            </a:r>
            <a:r>
              <a:rPr lang="en-IN" sz="1800" dirty="0" err="1" smtClean="0">
                <a:latin typeface="Times New Roman" pitchFamily="18" charset="0"/>
                <a:cs typeface="Times New Roman" pitchFamily="18" charset="0"/>
              </a:rPr>
              <a:t>Innov</a:t>
            </a:r>
            <a:r>
              <a:rPr lang="en-IN" sz="1800" dirty="0" smtClean="0">
                <a:latin typeface="Times New Roman" pitchFamily="18" charset="0"/>
                <a:cs typeface="Times New Roman" pitchFamily="18" charset="0"/>
              </a:rPr>
              <a:t>. 20,101138.</a:t>
            </a:r>
          </a:p>
          <a:p>
            <a:pPr algn="just">
              <a:lnSpc>
                <a:spcPct val="160000"/>
              </a:lnSpc>
            </a:pPr>
            <a:r>
              <a:rPr lang="en-US" sz="1800" dirty="0" err="1" smtClean="0">
                <a:latin typeface="Times New Roman" pitchFamily="18" charset="0"/>
                <a:cs typeface="Times New Roman" pitchFamily="18" charset="0"/>
              </a:rPr>
              <a:t>Bhosale</a:t>
            </a:r>
            <a:r>
              <a:rPr lang="en-US" sz="1800" dirty="0" smtClean="0">
                <a:latin typeface="Times New Roman" pitchFamily="18" charset="0"/>
                <a:cs typeface="Times New Roman" pitchFamily="18" charset="0"/>
              </a:rPr>
              <a:t>, P., Bernstein, P.S., 2005. Microbial xanthophylls. Appl. </a:t>
            </a:r>
            <a:r>
              <a:rPr lang="en-US" sz="1800" dirty="0" err="1" smtClean="0">
                <a:latin typeface="Times New Roman" pitchFamily="18" charset="0"/>
                <a:cs typeface="Times New Roman" pitchFamily="18" charset="0"/>
              </a:rPr>
              <a:t>Microbiol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Biotechnol</a:t>
            </a:r>
            <a:r>
              <a:rPr lang="en-US" sz="1800" dirty="0" smtClean="0">
                <a:latin typeface="Times New Roman" pitchFamily="18" charset="0"/>
                <a:cs typeface="Times New Roman" pitchFamily="18" charset="0"/>
              </a:rPr>
              <a:t>. 68 (4),445–455.</a:t>
            </a:r>
          </a:p>
          <a:p>
            <a:pPr algn="just">
              <a:lnSpc>
                <a:spcPct val="160000"/>
              </a:lnSpc>
            </a:pPr>
            <a:r>
              <a:rPr lang="en-US" sz="1800" dirty="0" err="1" smtClean="0">
                <a:latin typeface="Times New Roman" pitchFamily="18" charset="0"/>
                <a:cs typeface="Times New Roman" pitchFamily="18" charset="0"/>
              </a:rPr>
              <a:t>Blaschek</a:t>
            </a:r>
            <a:r>
              <a:rPr lang="en-US" sz="1800" dirty="0" smtClean="0">
                <a:latin typeface="Times New Roman" pitchFamily="18" charset="0"/>
                <a:cs typeface="Times New Roman" pitchFamily="18" charset="0"/>
              </a:rPr>
              <a:t>, K.M., </a:t>
            </a:r>
            <a:r>
              <a:rPr lang="en-US" sz="1800" dirty="0" err="1" smtClean="0">
                <a:latin typeface="Times New Roman" pitchFamily="18" charset="0"/>
                <a:cs typeface="Times New Roman" pitchFamily="18" charset="0"/>
              </a:rPr>
              <a:t>Wendorff</a:t>
            </a:r>
            <a:r>
              <a:rPr lang="en-US" sz="1800" dirty="0" smtClean="0">
                <a:latin typeface="Times New Roman" pitchFamily="18" charset="0"/>
                <a:cs typeface="Times New Roman" pitchFamily="18" charset="0"/>
              </a:rPr>
              <a:t>, W.L., Rankin, S.A., 2007. Survey of salty and sweet whey </a:t>
            </a:r>
            <a:r>
              <a:rPr lang="en-US" sz="1800" dirty="0" smtClean="0">
                <a:latin typeface="Times New Roman" pitchFamily="18" charset="0"/>
                <a:cs typeface="Times New Roman" pitchFamily="18" charset="0"/>
              </a:rPr>
              <a:t>composition </a:t>
            </a:r>
            <a:r>
              <a:rPr lang="en-US" sz="1800" dirty="0" smtClean="0">
                <a:latin typeface="Times New Roman" pitchFamily="18" charset="0"/>
                <a:cs typeface="Times New Roman" pitchFamily="18" charset="0"/>
              </a:rPr>
              <a:t>from various cheese plants in Wisconsin. J. Dairy Sci. 90 (4), 2029–2034.</a:t>
            </a:r>
          </a:p>
          <a:p>
            <a:pPr algn="just">
              <a:lnSpc>
                <a:spcPct val="160000"/>
              </a:lnSpc>
            </a:pPr>
            <a:r>
              <a:rPr lang="en-US" sz="1800" dirty="0" err="1" smtClean="0">
                <a:latin typeface="Times New Roman" pitchFamily="18" charset="0"/>
                <a:cs typeface="Times New Roman" pitchFamily="18" charset="0"/>
              </a:rPr>
              <a:t>Carvalho</a:t>
            </a:r>
            <a:r>
              <a:rPr lang="en-US" sz="1800" dirty="0" smtClean="0">
                <a:latin typeface="Times New Roman" pitchFamily="18" charset="0"/>
                <a:cs typeface="Times New Roman" pitchFamily="18" charset="0"/>
              </a:rPr>
              <a:t>, F., </a:t>
            </a:r>
            <a:r>
              <a:rPr lang="en-US" sz="1800" dirty="0" err="1" smtClean="0">
                <a:latin typeface="Times New Roman" pitchFamily="18" charset="0"/>
                <a:cs typeface="Times New Roman" pitchFamily="18" charset="0"/>
              </a:rPr>
              <a:t>Prazeres</a:t>
            </a:r>
            <a:r>
              <a:rPr lang="en-US" sz="1800" dirty="0" smtClean="0">
                <a:latin typeface="Times New Roman" pitchFamily="18" charset="0"/>
                <a:cs typeface="Times New Roman" pitchFamily="18" charset="0"/>
              </a:rPr>
              <a:t>, A.R., Rivas, J., 2013. Cheese whey wastewater: characterization </a:t>
            </a:r>
            <a:r>
              <a:rPr lang="en-US" sz="1800" dirty="0" smtClean="0">
                <a:latin typeface="Times New Roman" pitchFamily="18" charset="0"/>
                <a:cs typeface="Times New Roman" pitchFamily="18" charset="0"/>
              </a:rPr>
              <a:t>and treatment</a:t>
            </a:r>
            <a:r>
              <a:rPr lang="en-US" sz="1800" dirty="0" smtClean="0">
                <a:latin typeface="Times New Roman" pitchFamily="18" charset="0"/>
                <a:cs typeface="Times New Roman" pitchFamily="18" charset="0"/>
              </a:rPr>
              <a:t>. Sci. Total Environ. 445, 385–396.</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70000"/>
              </a:lnSpc>
            </a:pPr>
            <a:r>
              <a:rPr lang="en-IN" sz="1800" dirty="0" smtClean="0">
                <a:latin typeface="Times New Roman" pitchFamily="18" charset="0"/>
                <a:cs typeface="Times New Roman" pitchFamily="18" charset="0"/>
              </a:rPr>
              <a:t>Das, D., 2009. Advances in bio hydrogen production processes: an approach towards commercialization. Int. J. </a:t>
            </a:r>
            <a:r>
              <a:rPr lang="en-IN" sz="1800" dirty="0" err="1" smtClean="0">
                <a:latin typeface="Times New Roman" pitchFamily="18" charset="0"/>
                <a:cs typeface="Times New Roman" pitchFamily="18" charset="0"/>
              </a:rPr>
              <a:t>Hydrog</a:t>
            </a:r>
            <a:r>
              <a:rPr lang="en-IN" sz="1800" dirty="0" smtClean="0">
                <a:latin typeface="Times New Roman" pitchFamily="18" charset="0"/>
                <a:cs typeface="Times New Roman" pitchFamily="18" charset="0"/>
              </a:rPr>
              <a:t>. 34 (17), 7349–7357.</a:t>
            </a:r>
          </a:p>
          <a:p>
            <a:pPr algn="just">
              <a:lnSpc>
                <a:spcPct val="170000"/>
              </a:lnSpc>
            </a:pPr>
            <a:r>
              <a:rPr lang="en-IN" sz="1800" dirty="0" smtClean="0">
                <a:latin typeface="Times New Roman" pitchFamily="18" charset="0"/>
                <a:cs typeface="Times New Roman" pitchFamily="18" charset="0"/>
              </a:rPr>
              <a:t>El-</a:t>
            </a:r>
            <a:r>
              <a:rPr lang="en-IN" sz="1800" dirty="0" err="1" smtClean="0">
                <a:latin typeface="Times New Roman" pitchFamily="18" charset="0"/>
                <a:cs typeface="Times New Roman" pitchFamily="18" charset="0"/>
              </a:rPr>
              <a:t>Shora</a:t>
            </a:r>
            <a:r>
              <a:rPr lang="en-IN" sz="1800" dirty="0" smtClean="0">
                <a:latin typeface="Times New Roman" pitchFamily="18" charset="0"/>
                <a:cs typeface="Times New Roman" pitchFamily="18" charset="0"/>
              </a:rPr>
              <a:t>, H.M., </a:t>
            </a:r>
            <a:r>
              <a:rPr lang="en-IN" sz="1800" dirty="0" err="1" smtClean="0">
                <a:latin typeface="Times New Roman" pitchFamily="18" charset="0"/>
                <a:cs typeface="Times New Roman" pitchFamily="18" charset="0"/>
              </a:rPr>
              <a:t>Metwally</a:t>
            </a:r>
            <a:r>
              <a:rPr lang="en-IN" sz="1800" dirty="0" smtClean="0">
                <a:latin typeface="Times New Roman" pitchFamily="18" charset="0"/>
                <a:cs typeface="Times New Roman" pitchFamily="18" charset="0"/>
              </a:rPr>
              <a:t>, M.A.A., 2008. Production, purification and characterisation of pro-teases from whey by some fungi. Ann. </a:t>
            </a:r>
            <a:r>
              <a:rPr lang="en-IN" sz="1800" dirty="0" err="1" smtClean="0">
                <a:latin typeface="Times New Roman" pitchFamily="18" charset="0"/>
                <a:cs typeface="Times New Roman" pitchFamily="18" charset="0"/>
              </a:rPr>
              <a:t>Microbiol</a:t>
            </a:r>
            <a:r>
              <a:rPr lang="en-IN" sz="1800" dirty="0" smtClean="0">
                <a:latin typeface="Times New Roman" pitchFamily="18" charset="0"/>
                <a:cs typeface="Times New Roman" pitchFamily="18" charset="0"/>
              </a:rPr>
              <a:t>. 58 (3), 495–502.</a:t>
            </a:r>
          </a:p>
          <a:p>
            <a:pPr algn="just">
              <a:lnSpc>
                <a:spcPct val="170000"/>
              </a:lnSpc>
            </a:pPr>
            <a:r>
              <a:rPr lang="en-IN" sz="1800" dirty="0" err="1" smtClean="0">
                <a:latin typeface="Times New Roman" pitchFamily="18" charset="0"/>
                <a:cs typeface="Times New Roman" pitchFamily="18" charset="0"/>
              </a:rPr>
              <a:t>Feijoo</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Moreira</a:t>
            </a:r>
            <a:r>
              <a:rPr lang="en-IN" sz="1800" dirty="0" smtClean="0">
                <a:latin typeface="Times New Roman" pitchFamily="18" charset="0"/>
                <a:cs typeface="Times New Roman" pitchFamily="18" charset="0"/>
              </a:rPr>
              <a:t>, M., Roca, E., </a:t>
            </a:r>
            <a:r>
              <a:rPr lang="en-IN" sz="1800" dirty="0" err="1" smtClean="0">
                <a:latin typeface="Times New Roman" pitchFamily="18" charset="0"/>
                <a:cs typeface="Times New Roman" pitchFamily="18" charset="0"/>
              </a:rPr>
              <a:t>Lema</a:t>
            </a:r>
            <a:r>
              <a:rPr lang="en-IN" sz="1800" dirty="0" smtClean="0">
                <a:latin typeface="Times New Roman" pitchFamily="18" charset="0"/>
                <a:cs typeface="Times New Roman" pitchFamily="18" charset="0"/>
              </a:rPr>
              <a:t>, J., 1999. Use of cheese whey as a substrate to produce manganese </a:t>
            </a:r>
            <a:r>
              <a:rPr lang="en-IN" sz="1800" dirty="0" err="1" smtClean="0">
                <a:latin typeface="Times New Roman" pitchFamily="18" charset="0"/>
                <a:cs typeface="Times New Roman" pitchFamily="18" charset="0"/>
              </a:rPr>
              <a:t>peroxidase</a:t>
            </a:r>
            <a:r>
              <a:rPr lang="en-IN" sz="1800" dirty="0" smtClean="0">
                <a:latin typeface="Times New Roman" pitchFamily="18" charset="0"/>
                <a:cs typeface="Times New Roman" pitchFamily="18" charset="0"/>
              </a:rPr>
              <a:t> by </a:t>
            </a:r>
            <a:r>
              <a:rPr lang="en-IN" sz="1800" dirty="0" err="1" smtClean="0">
                <a:latin typeface="Times New Roman" pitchFamily="18" charset="0"/>
                <a:cs typeface="Times New Roman" pitchFamily="18" charset="0"/>
              </a:rPr>
              <a:t>bjerkandera</a:t>
            </a:r>
            <a:r>
              <a:rPr lang="en-IN" sz="1800" dirty="0" smtClean="0">
                <a:latin typeface="Times New Roman" pitchFamily="18" charset="0"/>
                <a:cs typeface="Times New Roman" pitchFamily="18" charset="0"/>
              </a:rPr>
              <a:t> sp BOS55. J. Ind. </a:t>
            </a:r>
            <a:r>
              <a:rPr lang="en-IN" sz="1800" dirty="0" err="1" smtClean="0">
                <a:latin typeface="Times New Roman" pitchFamily="18" charset="0"/>
                <a:cs typeface="Times New Roman" pitchFamily="18" charset="0"/>
              </a:rPr>
              <a:t>Microbiol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Biotechnol</a:t>
            </a:r>
            <a:r>
              <a:rPr lang="en-IN" sz="1800" dirty="0" smtClean="0">
                <a:latin typeface="Times New Roman" pitchFamily="18" charset="0"/>
                <a:cs typeface="Times New Roman" pitchFamily="18" charset="0"/>
              </a:rPr>
              <a:t>. 23 (2),86–90.</a:t>
            </a:r>
          </a:p>
          <a:p>
            <a:pPr algn="just">
              <a:lnSpc>
                <a:spcPct val="170000"/>
              </a:lnSpc>
            </a:pPr>
            <a:r>
              <a:rPr lang="en-IN" sz="1800" dirty="0" err="1" smtClean="0">
                <a:latin typeface="Times New Roman" pitchFamily="18" charset="0"/>
                <a:cs typeface="Times New Roman" pitchFamily="18" charset="0"/>
              </a:rPr>
              <a:t>Ghaly</a:t>
            </a:r>
            <a:r>
              <a:rPr lang="en-IN" sz="1800" dirty="0" smtClean="0">
                <a:latin typeface="Times New Roman" pitchFamily="18" charset="0"/>
                <a:cs typeface="Times New Roman" pitchFamily="18" charset="0"/>
              </a:rPr>
              <a:t>, A.E., </a:t>
            </a:r>
            <a:r>
              <a:rPr lang="en-IN" sz="1800" dirty="0" err="1" smtClean="0">
                <a:latin typeface="Times New Roman" pitchFamily="18" charset="0"/>
                <a:cs typeface="Times New Roman" pitchFamily="18" charset="0"/>
              </a:rPr>
              <a:t>Kamal</a:t>
            </a:r>
            <a:r>
              <a:rPr lang="en-IN" sz="1800" dirty="0" smtClean="0">
                <a:latin typeface="Times New Roman" pitchFamily="18" charset="0"/>
                <a:cs typeface="Times New Roman" pitchFamily="18" charset="0"/>
              </a:rPr>
              <a:t>, M.A., 2004. Submerged yeast fermentation of acid cheese whey for pro-</a:t>
            </a:r>
            <a:r>
              <a:rPr lang="en-IN" sz="1800" dirty="0" err="1" smtClean="0">
                <a:latin typeface="Times New Roman" pitchFamily="18" charset="0"/>
                <a:cs typeface="Times New Roman" pitchFamily="18" charset="0"/>
              </a:rPr>
              <a:t>tein</a:t>
            </a:r>
            <a:r>
              <a:rPr lang="en-IN" sz="1800" dirty="0" smtClean="0">
                <a:latin typeface="Times New Roman" pitchFamily="18" charset="0"/>
                <a:cs typeface="Times New Roman" pitchFamily="18" charset="0"/>
              </a:rPr>
              <a:t> production and pollution potential reduction. Water Res. 38 (3), 631–644.</a:t>
            </a:r>
          </a:p>
          <a:p>
            <a:pPr algn="just">
              <a:lnSpc>
                <a:spcPct val="170000"/>
              </a:lnSpc>
            </a:pPr>
            <a:r>
              <a:rPr lang="en-IN" sz="1800" dirty="0" err="1" smtClean="0">
                <a:latin typeface="Times New Roman" pitchFamily="18" charset="0"/>
                <a:cs typeface="Times New Roman" pitchFamily="18" charset="0"/>
              </a:rPr>
              <a:t>Hublin</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Zokić</a:t>
            </a:r>
            <a:r>
              <a:rPr lang="en-IN" sz="1800" dirty="0" smtClean="0">
                <a:latin typeface="Times New Roman" pitchFamily="18" charset="0"/>
                <a:cs typeface="Times New Roman" pitchFamily="18" charset="0"/>
              </a:rPr>
              <a:t>, T.I., </a:t>
            </a:r>
            <a:r>
              <a:rPr lang="en-IN" sz="1800" dirty="0" err="1" smtClean="0">
                <a:latin typeface="Times New Roman" pitchFamily="18" charset="0"/>
                <a:cs typeface="Times New Roman" pitchFamily="18" charset="0"/>
              </a:rPr>
              <a:t>Zelić</a:t>
            </a:r>
            <a:r>
              <a:rPr lang="en-IN" sz="1800" dirty="0" smtClean="0">
                <a:latin typeface="Times New Roman" pitchFamily="18" charset="0"/>
                <a:cs typeface="Times New Roman" pitchFamily="18" charset="0"/>
              </a:rPr>
              <a:t>, B., 2012. Optimization of biogas production from co-digestion </a:t>
            </a:r>
            <a:r>
              <a:rPr lang="en-IN" sz="1800" dirty="0" err="1" smtClean="0">
                <a:latin typeface="Times New Roman" pitchFamily="18" charset="0"/>
                <a:cs typeface="Times New Roman" pitchFamily="18" charset="0"/>
              </a:rPr>
              <a:t>ofwhey</a:t>
            </a:r>
            <a:r>
              <a:rPr lang="en-IN" sz="1800" dirty="0" smtClean="0">
                <a:latin typeface="Times New Roman" pitchFamily="18" charset="0"/>
                <a:cs typeface="Times New Roman" pitchFamily="18" charset="0"/>
              </a:rPr>
              <a:t> and cow manure. </a:t>
            </a:r>
            <a:r>
              <a:rPr lang="en-IN" sz="1800" dirty="0" err="1" smtClean="0">
                <a:latin typeface="Times New Roman" pitchFamily="18" charset="0"/>
                <a:cs typeface="Times New Roman" pitchFamily="18" charset="0"/>
              </a:rPr>
              <a:t>Biotechnol</a:t>
            </a:r>
            <a:r>
              <a:rPr lang="en-IN" sz="1800" dirty="0" smtClean="0">
                <a:latin typeface="Times New Roman" pitchFamily="18" charset="0"/>
                <a:cs typeface="Times New Roman" pitchFamily="18" charset="0"/>
              </a:rPr>
              <a:t>. Bioprocess Eng. 17 (6), 1284–1293.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1204</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 an innovative solution to conversion of excess milk to usable products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2022-03-24T10:33:28Z</dcterms:modified>
</cp:coreProperties>
</file>