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Artificial Intelligence enabled Agriculture, Food and Public Robotic stacker for mechanized Distribution </a:t>
            </a:r>
            <a:r>
              <a:rPr lang="en-IN" b="1" dirty="0" smtClean="0">
                <a:latin typeface="Times New Roman" pitchFamily="18" charset="0"/>
                <a:cs typeface="Times New Roman" pitchFamily="18" charset="0"/>
              </a:rPr>
              <a:t>Loading/Unloading </a:t>
            </a:r>
            <a:r>
              <a:rPr lang="en-IN" b="1" dirty="0" smtClean="0">
                <a:latin typeface="Times New Roman" pitchFamily="18" charset="0"/>
                <a:cs typeface="Times New Roman" pitchFamily="18" charset="0"/>
              </a:rPr>
              <a:t>of </a:t>
            </a:r>
            <a:r>
              <a:rPr lang="en-IN" b="1" dirty="0" err="1" smtClean="0">
                <a:latin typeface="Times New Roman" pitchFamily="18" charset="0"/>
                <a:cs typeface="Times New Roman" pitchFamily="18" charset="0"/>
              </a:rPr>
              <a:t>foodgrain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agriculture sector faces many challenges such as crop diseases, pest infestation, water shortage, weeds and many more. These problems lead to substantial crop loss, economic loss and also causes severe environmental hazards due to the current agriculture practices. The AI and Robotics technologies have the potential to solve these problems efficiently. As the agriculture is a dynamic sector, the problems in agriculture are not generalised by AI and robotics, and a specific solution is provided to a particular complex problem. A variety of systems have been developed to help these challenges and provide a better approach worldwide. This literature review contains significant contributions used to address the challenges that agriculture faces, through AI and robotic techniques. We have also addressed essential milestones in the development process, and the challenges for broad adoption of these technologies along with its social, economic, and environmental impacts, and concludes by shedding some light on how to overcome challenges of adoption.</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has developed a cloud-based solution that aggregates all existing data that farmers have like soil/water sensors, aerial images and so 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Though Artificial Intelligence offers vast opportunities for application in agriculture, there still exists a lack of familiarity with high tech machine learning solutions in farms across most parts of the world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Different approaches have been suggested to solve the existing problems in the agriculture starting from the database </a:t>
            </a: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decision support </a:t>
            </a:r>
            <a:r>
              <a:rPr lang="en-IN" sz="2000" dirty="0" smtClean="0">
                <a:latin typeface="Times New Roman" pitchFamily="18" charset="0"/>
                <a:cs typeface="Times New Roman" pitchFamily="18" charset="0"/>
              </a:rPr>
              <a:t>systems.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Agriculture is a dynamic sector, the problems in agriculture are not generalised by AI and robotics based approach, and a specific solution is provided to a particular complex problem.</a:t>
            </a:r>
            <a:endParaRPr lang="en-US"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Significant </a:t>
            </a:r>
            <a:r>
              <a:rPr lang="en-IN" sz="2000" dirty="0" smtClean="0">
                <a:latin typeface="Times New Roman" pitchFamily="18" charset="0"/>
                <a:cs typeface="Times New Roman" pitchFamily="18" charset="0"/>
              </a:rPr>
              <a:t>factors such as climate change, global warming, water scarcity, insect and disease infestation, overuse of pesticides, weeds, under-irrigation, and drainage, along with these labour shortage is another critical </a:t>
            </a:r>
            <a:r>
              <a:rPr lang="en-IN" sz="2000" dirty="0" smtClean="0">
                <a:latin typeface="Times New Roman" pitchFamily="18" charset="0"/>
                <a:cs typeface="Times New Roman" pitchFamily="18" charset="0"/>
              </a:rPr>
              <a:t>problem.</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issues have driven the agriculture sector into finding more innovative ideas and techniques for improving crop yield and protecting the ecology.</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proposed to make use of Digital solution aided with Artificial intelligence to uplift the habitat of the trampled farmer community while providing yet a new opportunity for business and entrepreneurs by enabling smart farm as a service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service helps the farmers in facilitating feasibility of the getting, crop loan, processing support, eligibility criteria and loan limit as per the smart estimation made for the propose crop.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field of artificial intelligence with its rigorous learning capabilities have become a key technique for solving different agriculture related problems</a:t>
            </a:r>
            <a:r>
              <a:rPr lang="en-IN" sz="2000" dirty="0" smtClean="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15000"/>
          </a:xfrm>
        </p:spPr>
        <p:txBody>
          <a:bodyPr>
            <a:normAutofit/>
          </a:bodyPr>
          <a:lstStyle/>
          <a:p>
            <a:pPr algn="just">
              <a:lnSpc>
                <a:spcPct val="150000"/>
              </a:lnSpc>
            </a:pPr>
            <a:r>
              <a:rPr lang="en-IN" sz="2000" dirty="0" smtClean="0">
                <a:latin typeface="Times New Roman" pitchFamily="18" charset="0"/>
                <a:cs typeface="Times New Roman" pitchFamily="18" charset="0"/>
              </a:rPr>
              <a:t>AI and robotics-based technologies have the potential to solve these problems efficiently</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technologies can improve crop yield efficiency, irrigation by using less water, crop monitoring, quality of the crop</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goal of developing such autonomous system is to reduce the usage of resources and increase the efficiency and productivity without the intervention of a significant amount of human resources, by detecting water levels, soil temperature, nutrient quality, and weather forecasting.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905000" y="1524000"/>
            <a:ext cx="6629400" cy="4419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685800"/>
            <a:ext cx="7498080" cy="61722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review covers some of the vital research articles and developed solutions in the field of Ai and Robotics for the agriculture sector till today. To address this multi-dimensional domain, only a few innovations and solution approaches were considered. This review paper is created to provide a glimpse of innovations that are taking place in Ai and robotics for agriculture. Furthermore, its social, economic, environmental impacts along with the problems for the broad adoption of these techniques were discussed. The rule-based expert systems were widely used in the early 1980s and 1990s, while the artificial neural network was used from 1990 onwards. Deep learning models and computer vision systems have played a dominant role in the development of various application in the agriculture sector. For example, Plant disease and pest identification and detection system using </a:t>
            </a:r>
            <a:r>
              <a:rPr lang="en-IN" sz="2000" dirty="0" err="1" smtClean="0">
                <a:latin typeface="Times New Roman" pitchFamily="18" charset="0"/>
                <a:cs typeface="Times New Roman" pitchFamily="18" charset="0"/>
              </a:rPr>
              <a:t>ai</a:t>
            </a:r>
            <a:r>
              <a:rPr lang="en-IN" sz="2000" dirty="0" smtClean="0">
                <a:latin typeface="Times New Roman" pitchFamily="18" charset="0"/>
                <a:cs typeface="Times New Roman" pitchFamily="18" charset="0"/>
              </a:rPr>
              <a:t> powered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 application, Target spraying of pesticides robots, Precision weeding robot, smart irrigation using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Robotic harvesting system and many more. The transition from labour-intensive to advanced technology in agriculture tend to accelerate </a:t>
            </a:r>
            <a:r>
              <a:rPr lang="en-IN" sz="2000" dirty="0" err="1" smtClean="0">
                <a:latin typeface="Times New Roman" pitchFamily="18" charset="0"/>
                <a:cs typeface="Times New Roman" pitchFamily="18" charset="0"/>
              </a:rPr>
              <a:t>int</a:t>
            </a:r>
            <a:r>
              <a:rPr lang="en-IN" sz="2000" dirty="0" smtClean="0">
                <a:latin typeface="Times New Roman" pitchFamily="18" charset="0"/>
                <a:cs typeface="Times New Roman" pitchFamily="18" charset="0"/>
              </a:rPr>
              <a:t> the upcoming years and will give rise to new growth possibilities and creative business models, with a range of creative offerings in the sector.</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258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The world bank.org, “Agriculture Overview,” Sep. 30, 2020. </a:t>
            </a: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accessed Dec. 14,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United Nations Department of Economic and Social Affairs, “World population projected to reach 9.8 billion in 2050, and </a:t>
            </a:r>
            <a:r>
              <a:rPr lang="en-IN" sz="1600" dirty="0" smtClean="0">
                <a:latin typeface="Times New Roman" pitchFamily="18" charset="0"/>
                <a:cs typeface="Times New Roman" pitchFamily="18" charset="0"/>
              </a:rPr>
              <a:t>11.2 </a:t>
            </a:r>
            <a:r>
              <a:rPr lang="en-IN" sz="1600" dirty="0" smtClean="0">
                <a:latin typeface="Times New Roman" pitchFamily="18" charset="0"/>
                <a:cs typeface="Times New Roman" pitchFamily="18" charset="0"/>
              </a:rPr>
              <a:t>billion in 2100 | UN DESA | United Nations Department of Economic and Social Affairs,” Jun. 21, 2017</a:t>
            </a:r>
            <a:r>
              <a:rPr lang="en-IN" sz="1600" dirty="0" smtClean="0">
                <a:latin typeface="Times New Roman" pitchFamily="18" charset="0"/>
                <a:cs typeface="Times New Roman" pitchFamily="18" charset="0"/>
              </a:rPr>
              <a:t>. </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United Nations Department of Economic and Social Affairs, “68% of the world population projected to live in urban areas by 2050, says UN | UN DESA | United Nations Department of Economic and Social Affairs,” Apr. 16, 2018. https://www.un.org/development/desa/en/news/population/2018- revision-of-world-urbanization-prospects.html (accessed Dec. 14,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V. </a:t>
            </a:r>
            <a:r>
              <a:rPr lang="en-IN" sz="1600" dirty="0" err="1" smtClean="0">
                <a:latin typeface="Times New Roman" pitchFamily="18" charset="0"/>
                <a:cs typeface="Times New Roman" pitchFamily="18" charset="0"/>
              </a:rPr>
              <a:t>Marinoudi</a:t>
            </a:r>
            <a:r>
              <a:rPr lang="en-IN" sz="1600" dirty="0" smtClean="0">
                <a:latin typeface="Times New Roman" pitchFamily="18" charset="0"/>
                <a:cs typeface="Times New Roman" pitchFamily="18" charset="0"/>
              </a:rPr>
              <a:t>, C. G. </a:t>
            </a:r>
            <a:r>
              <a:rPr lang="en-IN" sz="1600" dirty="0" err="1" smtClean="0">
                <a:latin typeface="Times New Roman" pitchFamily="18" charset="0"/>
                <a:cs typeface="Times New Roman" pitchFamily="18" charset="0"/>
              </a:rPr>
              <a:t>Sørensen</a:t>
            </a:r>
            <a:r>
              <a:rPr lang="en-IN" sz="1600" dirty="0" smtClean="0">
                <a:latin typeface="Times New Roman" pitchFamily="18" charset="0"/>
                <a:cs typeface="Times New Roman" pitchFamily="18" charset="0"/>
              </a:rPr>
              <a:t>, S. Pearson, and D. </a:t>
            </a:r>
            <a:r>
              <a:rPr lang="en-IN" sz="1600" dirty="0" err="1" smtClean="0">
                <a:latin typeface="Times New Roman" pitchFamily="18" charset="0"/>
                <a:cs typeface="Times New Roman" pitchFamily="18" charset="0"/>
              </a:rPr>
              <a:t>Bochtis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ScienceDirect</a:t>
            </a:r>
            <a:r>
              <a:rPr lang="en-IN" sz="1600" dirty="0" smtClean="0">
                <a:latin typeface="Times New Roman" pitchFamily="18" charset="0"/>
                <a:cs typeface="Times New Roman" pitchFamily="18" charset="0"/>
              </a:rPr>
              <a:t> Robotics and labour in agriculture . A context consideration,” </a:t>
            </a:r>
            <a:r>
              <a:rPr lang="en-IN" sz="1600" dirty="0" err="1" smtClean="0">
                <a:latin typeface="Times New Roman" pitchFamily="18" charset="0"/>
                <a:cs typeface="Times New Roman" pitchFamily="18" charset="0"/>
              </a:rPr>
              <a:t>Biosyst</a:t>
            </a:r>
            <a:r>
              <a:rPr lang="en-IN" sz="1600" dirty="0" smtClean="0">
                <a:latin typeface="Times New Roman" pitchFamily="18" charset="0"/>
                <a:cs typeface="Times New Roman" pitchFamily="18" charset="0"/>
              </a:rPr>
              <a:t>. Eng., vol. 184, pp. 111–121, 2019,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10.1016/j.biosystemseng.2019.06.013.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FAO 2009, “Water at a Glance. The relationship between water, agriculture, food security and poverty,” pp. 87–110, 2009,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10.1787/9789264059221-5-en.</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M. </a:t>
            </a:r>
            <a:r>
              <a:rPr lang="en-IN" sz="1800" dirty="0" err="1" smtClean="0">
                <a:latin typeface="Times New Roman" pitchFamily="18" charset="0"/>
                <a:cs typeface="Times New Roman" pitchFamily="18" charset="0"/>
              </a:rPr>
              <a:t>Springmann</a:t>
            </a:r>
            <a:r>
              <a:rPr lang="en-IN" sz="1800" dirty="0" smtClean="0">
                <a:latin typeface="Times New Roman" pitchFamily="18" charset="0"/>
                <a:cs typeface="Times New Roman" pitchFamily="18" charset="0"/>
              </a:rPr>
              <a:t> et al., “Options for keeping the food system within environmental limits,” Nature, vol. 562, no. 7728, pp. 519–525, 2018, </a:t>
            </a:r>
            <a:r>
              <a:rPr lang="en-IN" sz="1800" dirty="0" err="1" smtClean="0">
                <a:latin typeface="Times New Roman" pitchFamily="18" charset="0"/>
                <a:cs typeface="Times New Roman" pitchFamily="18" charset="0"/>
              </a:rPr>
              <a:t>doi</a:t>
            </a:r>
            <a:r>
              <a:rPr lang="en-IN" sz="1800" dirty="0" smtClean="0">
                <a:latin typeface="Times New Roman" pitchFamily="18" charset="0"/>
                <a:cs typeface="Times New Roman" pitchFamily="18" charset="0"/>
              </a:rPr>
              <a:t>: 10.1038/s41586-018-0594-0.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H. Ai, “</a:t>
            </a:r>
            <a:r>
              <a:rPr lang="en-IN" sz="1800" dirty="0" err="1" smtClean="0">
                <a:latin typeface="Times New Roman" pitchFamily="18" charset="0"/>
                <a:cs typeface="Times New Roman" pitchFamily="18" charset="0"/>
              </a:rPr>
              <a:t>Arti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fi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cial</a:t>
            </a:r>
            <a:r>
              <a:rPr lang="en-IN" sz="1800" dirty="0" smtClean="0">
                <a:latin typeface="Times New Roman" pitchFamily="18" charset="0"/>
                <a:cs typeface="Times New Roman" pitchFamily="18" charset="0"/>
              </a:rPr>
              <a:t> intelligence in the design of the transitions to sustainable food systems </a:t>
            </a:r>
            <a:r>
              <a:rPr lang="en-IN" sz="1800" dirty="0" err="1" smtClean="0">
                <a:latin typeface="Times New Roman" pitchFamily="18" charset="0"/>
                <a:cs typeface="Times New Roman" pitchFamily="18" charset="0"/>
              </a:rPr>
              <a:t>phanie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Camar</a:t>
            </a:r>
            <a:r>
              <a:rPr lang="en-IN" sz="1800" dirty="0" smtClean="0">
                <a:latin typeface="Times New Roman" pitchFamily="18" charset="0"/>
                <a:cs typeface="Times New Roman" pitchFamily="18" charset="0"/>
              </a:rPr>
              <a:t> e </a:t>
            </a:r>
            <a:r>
              <a:rPr lang="en-IN" sz="1800" dirty="0" err="1" smtClean="0">
                <a:latin typeface="Times New Roman" pitchFamily="18" charset="0"/>
                <a:cs typeface="Times New Roman" pitchFamily="18" charset="0"/>
              </a:rPr>
              <a:t>na</a:t>
            </a:r>
            <a:r>
              <a:rPr lang="en-IN" sz="1800" dirty="0" smtClean="0">
                <a:latin typeface="Times New Roman" pitchFamily="18" charset="0"/>
                <a:cs typeface="Times New Roman" pitchFamily="18" charset="0"/>
              </a:rPr>
              <a:t>,” vol. 271, 2020, </a:t>
            </a:r>
            <a:r>
              <a:rPr lang="en-IN" sz="1800" dirty="0" err="1" smtClean="0">
                <a:latin typeface="Times New Roman" pitchFamily="18" charset="0"/>
                <a:cs typeface="Times New Roman" pitchFamily="18" charset="0"/>
              </a:rPr>
              <a:t>doi</a:t>
            </a:r>
            <a:r>
              <a:rPr lang="en-IN" sz="1800" dirty="0" smtClean="0">
                <a:latin typeface="Times New Roman" pitchFamily="18" charset="0"/>
                <a:cs typeface="Times New Roman" pitchFamily="18" charset="0"/>
              </a:rPr>
              <a:t>: 10.1016/j.jclepro.2020.122574.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P. Gonzalez-de-</a:t>
            </a:r>
            <a:r>
              <a:rPr lang="en-IN" sz="1800" dirty="0" err="1" smtClean="0">
                <a:latin typeface="Times New Roman" pitchFamily="18" charset="0"/>
                <a:cs typeface="Times New Roman" pitchFamily="18" charset="0"/>
              </a:rPr>
              <a:t>santos</a:t>
            </a:r>
            <a:r>
              <a:rPr lang="en-IN" sz="1800" dirty="0" smtClean="0">
                <a:latin typeface="Times New Roman" pitchFamily="18" charset="0"/>
                <a:cs typeface="Times New Roman" pitchFamily="18" charset="0"/>
              </a:rPr>
              <a:t>, R. Fern, D. Sep, E. </a:t>
            </a:r>
            <a:r>
              <a:rPr lang="en-IN" sz="1800" dirty="0" err="1" smtClean="0">
                <a:latin typeface="Times New Roman" pitchFamily="18" charset="0"/>
                <a:cs typeface="Times New Roman" pitchFamily="18" charset="0"/>
              </a:rPr>
              <a:t>Navas</a:t>
            </a:r>
            <a:r>
              <a:rPr lang="en-IN" sz="1800" dirty="0" smtClean="0">
                <a:latin typeface="Times New Roman" pitchFamily="18" charset="0"/>
                <a:cs typeface="Times New Roman" pitchFamily="18" charset="0"/>
              </a:rPr>
              <a:t>, L. </a:t>
            </a:r>
            <a:r>
              <a:rPr lang="en-IN" sz="1800" dirty="0" err="1" smtClean="0">
                <a:latin typeface="Times New Roman" pitchFamily="18" charset="0"/>
                <a:cs typeface="Times New Roman" pitchFamily="18" charset="0"/>
              </a:rPr>
              <a:t>Emmi</a:t>
            </a:r>
            <a:r>
              <a:rPr lang="en-IN" sz="1800" dirty="0" smtClean="0">
                <a:latin typeface="Times New Roman" pitchFamily="18" charset="0"/>
                <a:cs typeface="Times New Roman" pitchFamily="18" charset="0"/>
              </a:rPr>
              <a:t>, and M. Armada, “Field Robots for Intelligent Farms — Inhering Features from Industry,” 2020.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“CEMA - European Agricultural Machinery - Home.” https://www.cema-agri.org/ (accessed Dec. 14, 2020).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Robotics online, “How AI is Used in Today’s Robots | RIA Blog | RIA Robotics Blog,” Nov. 09, 2018. </a:t>
            </a:r>
            <a:endParaRPr lang="en-IN" sz="1800" b="1"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1182</Words>
  <Application>Microsoft Office PowerPoint</Application>
  <PresentationFormat>On-screen Show (4:3)</PresentationFormat>
  <Paragraphs>54</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Artificial Intelligence enabled Agriculture, Food and Public Robotic stacker for mechanized Distribution Loading/Unloading of foodgrain</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2022-03-26T06:21:45Z</dcterms:modified>
</cp:coreProperties>
</file>