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Quality assurance &amp; traceability of milk supplied by unorganized sector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Food </a:t>
            </a:r>
            <a:r>
              <a:rPr lang="en-IN" sz="2000" dirty="0" smtClean="0">
                <a:latin typeface="Times New Roman" pitchFamily="18" charset="0"/>
                <a:cs typeface="Times New Roman" pitchFamily="18" charset="0"/>
              </a:rPr>
              <a:t>processing industries are assuming greater importance and processed food is now not a matter of choice but it is a necessity. As a result there is greater awareness of safety concerns, emerging risks and challenges in the context of food products. Consumers want guarantees for food characteristics, thus, calling for transparency and effective response in case of any food related health problem. This paper presents a framework for transparency, traceability and information flow for management of dairy supply chain networks. This paper follows a case study approach and presents findings from three types of dairy supply chains as prevalent in India. The paper analyses complexity of dairy products as well as processes in terms of intrinsic and extrinsic factors and their effects on the underlying dairy supply chain networks (DSCN). Governance mechanisms dovetailing various stages of the DSCN are presented in terms of their gaps and adequacy.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6172200"/>
          </a:xfrm>
        </p:spPr>
        <p:txBody>
          <a:bodyPr>
            <a:noAutofit/>
          </a:bodyPr>
          <a:lstStyle/>
          <a:p>
            <a:pPr algn="just">
              <a:buNone/>
            </a:pPr>
            <a:r>
              <a:rPr lang="en-IN" sz="2000" dirty="0" smtClean="0">
                <a:latin typeface="Times New Roman" pitchFamily="18" charset="0"/>
                <a:cs typeface="Times New Roman" pitchFamily="18" charset="0"/>
              </a:rPr>
              <a:t>    Key </a:t>
            </a:r>
            <a:r>
              <a:rPr lang="en-IN" sz="2000" dirty="0" smtClean="0">
                <a:latin typeface="Times New Roman" pitchFamily="18" charset="0"/>
                <a:cs typeface="Times New Roman" pitchFamily="18" charset="0"/>
              </a:rPr>
              <a:t>components of the presented frameworks are harmonization of national standards with codex standards, hygiene control, strengthening quality control systems, enhancing information flow across stages, animal health care, disease free zones and formation of cooperatives of small dairy processors (CSDP) in line with the present dairy cooperative society (DCS). CSDP aims at collective action and public-private partnerships by the unorganized sector units to face the competition from large organized processors of dairy products in terms of quality, transparency, traceability and information flow. Transparency of a DSCN is the extent to which all its stakeholders have a shared understanding of and access to the product related information without loss, noise, delay and distortion. Given the perishable nature of dairy products, an effective traceability system is an important tool not only to manage food quality and safety risks, but also to promote the development of effective dairy supply chain management. This paper contributes to the nascent literature on transparency and traceability issues of dairy supply chain networks. Findings would be useful for policy makers in framing standards and effective regulations. Analysis of complexity would be useful for dairy industry managers.</a:t>
            </a:r>
            <a:endParaRPr lang="en-US" sz="2000" dirty="0" smtClean="0">
              <a:latin typeface="Times New Roman" pitchFamily="18" charset="0"/>
              <a:cs typeface="Times New Roman" pitchFamily="18" charset="0"/>
            </a:endParaRPr>
          </a:p>
          <a:p>
            <a:pPr algn="just">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framework collective action is through formation of cooperatives of small dairy processors (CSDP) on the lines of existing dairy cooperative societies (DCS) by the unorganized small dairy units and </a:t>
            </a:r>
            <a:r>
              <a:rPr lang="en-IN" sz="2000" dirty="0" err="1" smtClean="0">
                <a:latin typeface="Times New Roman" pitchFamily="18" charset="0"/>
                <a:cs typeface="Times New Roman" pitchFamily="18" charset="0"/>
              </a:rPr>
              <a:t>halwaiis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CSDP is to formulate standards and procedures for manufacture of traditional dairy products in accordance with existing national and international food standards.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a need to continuously evolve and upgrade existing food safety standards which are to be made more scientific and to harmonize them with codex standards.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Consumers </a:t>
            </a:r>
            <a:r>
              <a:rPr lang="en-IN" sz="2000" dirty="0" smtClean="0">
                <a:latin typeface="Times New Roman" pitchFamily="18" charset="0"/>
                <a:cs typeface="Times New Roman" pitchFamily="18" charset="0"/>
              </a:rPr>
              <a:t>want guarantees for food characteristics, thus, calling for transparency and effective response in case of any food related health problem.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of coordinating with many small farmers is exacerbated by their geographical dispersion, low educational levels and poor access to capital and </a:t>
            </a:r>
            <a:r>
              <a:rPr lang="en-IN" sz="2000" dirty="0" smtClean="0">
                <a:latin typeface="Times New Roman" pitchFamily="18" charset="0"/>
                <a:cs typeface="Times New Roman" pitchFamily="18" charset="0"/>
              </a:rPr>
              <a:t>information.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small-holders in the FSC face problems in meeting the standards, as well as in delivering a regular supply to buyers, due to a number of interrelated factors.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framework is to facilitate India to compete with other countries in global and domestic market post free and liberalized world trade of food and dairy products.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first framework proposed in the present study is to enhance quality, safety, transparency and traceability in Indian dairy supply chains.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second framework proposed in the present study is to enhance transparency and traceability in unorganized sector, small dairies and </a:t>
            </a:r>
            <a:r>
              <a:rPr lang="en-IN" sz="2000" dirty="0" err="1" smtClean="0">
                <a:latin typeface="Times New Roman" pitchFamily="18" charset="0"/>
                <a:cs typeface="Times New Roman" pitchFamily="18" charset="0"/>
              </a:rPr>
              <a:t>halwaiis</a:t>
            </a:r>
            <a:r>
              <a:rPr lang="en-IN" sz="2000" dirty="0" smtClean="0">
                <a:latin typeface="Times New Roman" pitchFamily="18" charset="0"/>
                <a:cs typeface="Times New Roman" pitchFamily="18" charset="0"/>
              </a:rPr>
              <a:t> through information flow and compliance to the food standard and governance mechanisms.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When farmers group together to sell milk, for example, it is easier for innovations regarding milk quality to be spread and for this quality to be maintained through the collection centres, which may increase the technical and financial efficiency of the </a:t>
            </a:r>
            <a:r>
              <a:rPr lang="en-IN" sz="2000" dirty="0" smtClean="0">
                <a:latin typeface="Times New Roman" pitchFamily="18" charset="0"/>
                <a:cs typeface="Times New Roman" pitchFamily="18" charset="0"/>
              </a:rPr>
              <a:t>producers.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three processors used both butterfat and solids non-fat as parameters for the QBMPS, though the levels of bonus payments were slightly different for each </a:t>
            </a:r>
            <a:r>
              <a:rPr lang="en-IN" sz="2000" dirty="0" smtClean="0">
                <a:latin typeface="Times New Roman" pitchFamily="18" charset="0"/>
                <a:cs typeface="Times New Roman" pitchFamily="18" charset="0"/>
              </a:rPr>
              <a:t>processor</a:t>
            </a:r>
            <a:r>
              <a:rPr lang="en-US"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parameters used for the QBMPS are the TPC, the presence of antibiotic residues in the milk, adulteration (measured by the freezing point), and the total solids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371600"/>
            <a:ext cx="6934200" cy="46482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Dairy </a:t>
            </a:r>
            <a:r>
              <a:rPr lang="en-IN" sz="2000" dirty="0" smtClean="0">
                <a:latin typeface="Times New Roman" pitchFamily="18" charset="0"/>
                <a:cs typeface="Times New Roman" pitchFamily="18" charset="0"/>
              </a:rPr>
              <a:t>supply chain comprises of number of stages or business processes comprising of production and delivery, which are interlinked sequentially and or parallel with precedence relationships for production of number of dairy products. Thus, quality and safety of dairy products depends upon the entire supply chain as the product quality at every stage depends upon product and processes quality at preceding or intermediary stages. The final acceptance of the product is by the consumers, which depends on combination of three factors of quality, price and safety. In the present study the characteristics of the dairy supply chain are grouped as intrinsic and extrinsic characteristics for the product and attributes of processes.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762000"/>
            <a:ext cx="7790688" cy="5943600"/>
          </a:xfrm>
        </p:spPr>
        <p:txBody>
          <a:bodyPr>
            <a:noAutofit/>
          </a:bodyPr>
          <a:lstStyle/>
          <a:p>
            <a:pPr algn="just">
              <a:lnSpc>
                <a:spcPct val="160000"/>
              </a:lnSpc>
            </a:pPr>
            <a:r>
              <a:rPr lang="en-IN" sz="1900" dirty="0" err="1" smtClean="0">
                <a:latin typeface="Times New Roman" pitchFamily="18" charset="0"/>
                <a:cs typeface="Times New Roman" pitchFamily="18" charset="0"/>
              </a:rPr>
              <a:t>Aung</a:t>
            </a:r>
            <a:r>
              <a:rPr lang="en-IN" sz="1900" dirty="0" smtClean="0">
                <a:latin typeface="Times New Roman" pitchFamily="18" charset="0"/>
                <a:cs typeface="Times New Roman" pitchFamily="18" charset="0"/>
              </a:rPr>
              <a:t>, M. M., &amp; Chang, Y. S. (2014). Traceability in a food supply chain: Safety and quality perspectives. Food Control, 39, 172-184.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Bechini</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Cimino</a:t>
            </a:r>
            <a:r>
              <a:rPr lang="en-IN" sz="1900" dirty="0" smtClean="0">
                <a:latin typeface="Times New Roman" pitchFamily="18" charset="0"/>
                <a:cs typeface="Times New Roman" pitchFamily="18" charset="0"/>
              </a:rPr>
              <a:t>, M. G., </a:t>
            </a:r>
            <a:r>
              <a:rPr lang="en-IN" sz="1900" dirty="0" err="1" smtClean="0">
                <a:latin typeface="Times New Roman" pitchFamily="18" charset="0"/>
                <a:cs typeface="Times New Roman" pitchFamily="18" charset="0"/>
              </a:rPr>
              <a:t>Marcelloni</a:t>
            </a:r>
            <a:r>
              <a:rPr lang="en-IN" sz="1900" dirty="0" smtClean="0">
                <a:latin typeface="Times New Roman" pitchFamily="18" charset="0"/>
                <a:cs typeface="Times New Roman" pitchFamily="18" charset="0"/>
              </a:rPr>
              <a:t>, F., &amp; </a:t>
            </a:r>
            <a:r>
              <a:rPr lang="en-IN" sz="1900" dirty="0" err="1" smtClean="0">
                <a:latin typeface="Times New Roman" pitchFamily="18" charset="0"/>
                <a:cs typeface="Times New Roman" pitchFamily="18" charset="0"/>
              </a:rPr>
              <a:t>Tomasi</a:t>
            </a:r>
            <a:r>
              <a:rPr lang="en-IN" sz="1900" dirty="0" smtClean="0">
                <a:latin typeface="Times New Roman" pitchFamily="18" charset="0"/>
                <a:cs typeface="Times New Roman" pitchFamily="18" charset="0"/>
              </a:rPr>
              <a:t>, A. (2008). Patterns and technologies for enabling supply chain traceability through collaborative e-business. Information and Software Technology, 50(4), 342-359.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Dabbene</a:t>
            </a:r>
            <a:r>
              <a:rPr lang="en-IN" sz="1900" dirty="0" smtClean="0">
                <a:latin typeface="Times New Roman" pitchFamily="18" charset="0"/>
                <a:cs typeface="Times New Roman" pitchFamily="18" charset="0"/>
              </a:rPr>
              <a:t>, F., Gay, P., &amp; </a:t>
            </a:r>
            <a:r>
              <a:rPr lang="en-IN" sz="1900" dirty="0" err="1" smtClean="0">
                <a:latin typeface="Times New Roman" pitchFamily="18" charset="0"/>
                <a:cs typeface="Times New Roman" pitchFamily="18" charset="0"/>
              </a:rPr>
              <a:t>Tortia</a:t>
            </a:r>
            <a:r>
              <a:rPr lang="en-IN" sz="1900" dirty="0" smtClean="0">
                <a:latin typeface="Times New Roman" pitchFamily="18" charset="0"/>
                <a:cs typeface="Times New Roman" pitchFamily="18" charset="0"/>
              </a:rPr>
              <a:t>, C. (2014). Traceability issues in food supply chain management: a review. </a:t>
            </a:r>
            <a:r>
              <a:rPr lang="en-IN" sz="1900" dirty="0" err="1" smtClean="0">
                <a:latin typeface="Times New Roman" pitchFamily="18" charset="0"/>
                <a:cs typeface="Times New Roman" pitchFamily="18" charset="0"/>
              </a:rPr>
              <a:t>Biosystems</a:t>
            </a:r>
            <a:r>
              <a:rPr lang="en-IN" sz="1900" dirty="0" smtClean="0">
                <a:latin typeface="Times New Roman" pitchFamily="18" charset="0"/>
                <a:cs typeface="Times New Roman" pitchFamily="18" charset="0"/>
              </a:rPr>
              <a:t> Engineering, 120, 65-80.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Deimel</a:t>
            </a:r>
            <a:r>
              <a:rPr lang="en-IN" sz="1900" dirty="0" smtClean="0">
                <a:latin typeface="Times New Roman" pitchFamily="18" charset="0"/>
                <a:cs typeface="Times New Roman" pitchFamily="18" charset="0"/>
              </a:rPr>
              <a:t>, M., </a:t>
            </a:r>
            <a:r>
              <a:rPr lang="en-IN" sz="1900" dirty="0" err="1" smtClean="0">
                <a:latin typeface="Times New Roman" pitchFamily="18" charset="0"/>
                <a:cs typeface="Times New Roman" pitchFamily="18" charset="0"/>
              </a:rPr>
              <a:t>Frentrup</a:t>
            </a:r>
            <a:r>
              <a:rPr lang="en-IN" sz="1900" dirty="0" smtClean="0">
                <a:latin typeface="Times New Roman" pitchFamily="18" charset="0"/>
                <a:cs typeface="Times New Roman" pitchFamily="18" charset="0"/>
              </a:rPr>
              <a:t>, M., &amp; </a:t>
            </a:r>
            <a:r>
              <a:rPr lang="en-IN" sz="1900" dirty="0" err="1" smtClean="0">
                <a:latin typeface="Times New Roman" pitchFamily="18" charset="0"/>
                <a:cs typeface="Times New Roman" pitchFamily="18" charset="0"/>
              </a:rPr>
              <a:t>Theuvsen</a:t>
            </a:r>
            <a:r>
              <a:rPr lang="en-IN" sz="1900" dirty="0" smtClean="0">
                <a:latin typeface="Times New Roman" pitchFamily="18" charset="0"/>
                <a:cs typeface="Times New Roman" pitchFamily="18" charset="0"/>
              </a:rPr>
              <a:t>, L. (2008). Transparency in food supply chains: empirical results from German pig and dairy production. Journal on Chain and Network Science, 8(1), 21-32.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Gupta</a:t>
            </a:r>
            <a:r>
              <a:rPr lang="en-IN" sz="1900" dirty="0" smtClean="0">
                <a:latin typeface="Times New Roman" pitchFamily="18" charset="0"/>
                <a:cs typeface="Times New Roman" pitchFamily="18" charset="0"/>
              </a:rPr>
              <a:t>, P.R (2007), Dairy India, Dairy India Yearbook, New Delhi.</a:t>
            </a:r>
            <a:endParaRPr lang="en-US" sz="19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650480" cy="6324600"/>
          </a:xfrm>
        </p:spPr>
        <p:txBody>
          <a:bodyPr>
            <a:noAutofit/>
          </a:bodyPr>
          <a:lstStyle/>
          <a:p>
            <a:pPr algn="just">
              <a:lnSpc>
                <a:spcPct val="170000"/>
              </a:lnSpc>
            </a:pPr>
            <a:r>
              <a:rPr lang="en-IN" sz="1800" dirty="0" err="1" smtClean="0">
                <a:latin typeface="Times New Roman" pitchFamily="18" charset="0"/>
                <a:cs typeface="Times New Roman" pitchFamily="18" charset="0"/>
              </a:rPr>
              <a:t>Hofstedel</a:t>
            </a:r>
            <a:r>
              <a:rPr lang="en-IN" sz="1800" dirty="0" smtClean="0">
                <a:latin typeface="Times New Roman" pitchFamily="18" charset="0"/>
                <a:cs typeface="Times New Roman" pitchFamily="18" charset="0"/>
              </a:rPr>
              <a:t>, C.J., </a:t>
            </a:r>
            <a:r>
              <a:rPr lang="en-IN" sz="1800" dirty="0" err="1" smtClean="0">
                <a:latin typeface="Times New Roman" pitchFamily="18" charset="0"/>
                <a:cs typeface="Times New Roman" pitchFamily="18" charset="0"/>
              </a:rPr>
              <a:t>Schepers</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Spaans-Dijkstra</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Trienekens</a:t>
            </a:r>
            <a:r>
              <a:rPr lang="en-IN" sz="1800" dirty="0" smtClean="0">
                <a:latin typeface="Times New Roman" pitchFamily="18" charset="0"/>
                <a:cs typeface="Times New Roman" pitchFamily="18" charset="0"/>
              </a:rPr>
              <a:t>, J. and </a:t>
            </a:r>
            <a:r>
              <a:rPr lang="en-IN" sz="1800" dirty="0" err="1" smtClean="0">
                <a:latin typeface="Times New Roman" pitchFamily="18" charset="0"/>
                <a:cs typeface="Times New Roman" pitchFamily="18" charset="0"/>
              </a:rPr>
              <a:t>Beulens</a:t>
            </a:r>
            <a:r>
              <a:rPr lang="en-IN" sz="1800" dirty="0" smtClean="0">
                <a:latin typeface="Times New Roman" pitchFamily="18" charset="0"/>
                <a:cs typeface="Times New Roman" pitchFamily="18" charset="0"/>
              </a:rPr>
              <a:t>, A. (2005), Hide or Confide: The Dilemma of Transparency, Reed Business Information BV’s, Gravenhage.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Humphrey</a:t>
            </a:r>
            <a:r>
              <a:rPr lang="en-IN" sz="1800" dirty="0" smtClean="0">
                <a:latin typeface="Times New Roman" pitchFamily="18" charset="0"/>
                <a:cs typeface="Times New Roman" pitchFamily="18" charset="0"/>
              </a:rPr>
              <a:t>, J. (2005). Shaping value chains for development: global value chains in agribusiness. Deutsche </a:t>
            </a:r>
            <a:r>
              <a:rPr lang="en-IN" sz="1800" dirty="0" err="1" smtClean="0">
                <a:latin typeface="Times New Roman" pitchFamily="18" charset="0"/>
                <a:cs typeface="Times New Roman" pitchFamily="18" charset="0"/>
              </a:rPr>
              <a:t>Gesellschaft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für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technische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Zusammenarbeit</a:t>
            </a:r>
            <a:r>
              <a:rPr lang="en-IN" sz="1800" dirty="0" smtClean="0">
                <a:latin typeface="Times New Roman" pitchFamily="18" charset="0"/>
                <a:cs typeface="Times New Roman" pitchFamily="18" charset="0"/>
              </a:rPr>
              <a:t> (GTZ).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IAI </a:t>
            </a:r>
            <a:r>
              <a:rPr lang="en-IN" sz="1800" dirty="0" smtClean="0">
                <a:latin typeface="Times New Roman" pitchFamily="18" charset="0"/>
                <a:cs typeface="Times New Roman" pitchFamily="18" charset="0"/>
              </a:rPr>
              <a:t>(2011), Vision 2020 1st White Paper Document for Indian Dairy Industry, 1st international symposium on future of Indian dairy industry, NDRI, </a:t>
            </a:r>
            <a:r>
              <a:rPr lang="en-IN" sz="1800" dirty="0" err="1" smtClean="0">
                <a:latin typeface="Times New Roman" pitchFamily="18" charset="0"/>
                <a:cs typeface="Times New Roman" pitchFamily="18" charset="0"/>
              </a:rPr>
              <a:t>Karnal</a:t>
            </a:r>
            <a:r>
              <a:rPr lang="en-IN" sz="1800" dirty="0" smtClean="0">
                <a:latin typeface="Times New Roman" pitchFamily="18" charset="0"/>
                <a:cs typeface="Times New Roman" pitchFamily="18" charset="0"/>
              </a:rPr>
              <a:t>, Haryana.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IBEF </a:t>
            </a:r>
            <a:r>
              <a:rPr lang="en-IN" sz="1800" dirty="0" smtClean="0">
                <a:latin typeface="Times New Roman" pitchFamily="18" charset="0"/>
                <a:cs typeface="Times New Roman" pitchFamily="18" charset="0"/>
              </a:rPr>
              <a:t>(2012), Food processing, </a:t>
            </a:r>
            <a:r>
              <a:rPr lang="en-IN" sz="1800" dirty="0" err="1" smtClean="0">
                <a:latin typeface="Times New Roman" pitchFamily="18" charset="0"/>
                <a:cs typeface="Times New Roman" pitchFamily="18" charset="0"/>
              </a:rPr>
              <a:t>Aranca</a:t>
            </a:r>
            <a:r>
              <a:rPr lang="en-IN" sz="1800" dirty="0" smtClean="0">
                <a:latin typeface="Times New Roman" pitchFamily="18" charset="0"/>
                <a:cs typeface="Times New Roman" pitchFamily="18" charset="0"/>
              </a:rPr>
              <a:t>, available at: www.ibef.org (accessed 25 August 2012).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Manzini</a:t>
            </a:r>
            <a:r>
              <a:rPr lang="en-IN" sz="1800" dirty="0" smtClean="0">
                <a:latin typeface="Times New Roman" pitchFamily="18" charset="0"/>
                <a:cs typeface="Times New Roman" pitchFamily="18" charset="0"/>
              </a:rPr>
              <a:t>, R., &amp; </a:t>
            </a:r>
            <a:r>
              <a:rPr lang="en-IN" sz="1800" dirty="0" err="1" smtClean="0">
                <a:latin typeface="Times New Roman" pitchFamily="18" charset="0"/>
                <a:cs typeface="Times New Roman" pitchFamily="18" charset="0"/>
              </a:rPr>
              <a:t>Accorsi</a:t>
            </a:r>
            <a:r>
              <a:rPr lang="en-IN" sz="1800" dirty="0" smtClean="0">
                <a:latin typeface="Times New Roman" pitchFamily="18" charset="0"/>
                <a:cs typeface="Times New Roman" pitchFamily="18" charset="0"/>
              </a:rPr>
              <a:t>, R. (2013). The new conceptual framework for food supply chain assessment. Journal of Food Engineering, 115(2), 251-263.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1246</TotalTime>
  <Words>1216</Words>
  <Application>Microsoft Office PowerPoint</Application>
  <PresentationFormat>On-screen Show (4:3)</PresentationFormat>
  <Paragraphs>55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Quality assurance &amp; traceability of milk supplied by unorganized sector</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2022-03-23T12:28:20Z</dcterms:modified>
</cp:coreProperties>
</file>