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Develop an application to facilitate IPR filing for the grassroots community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primary driver for innovations in the formal sector is credited to the institution of patenting. </a:t>
            </a:r>
            <a:r>
              <a:rPr lang="en-IN" sz="2000" dirty="0" smtClean="0">
                <a:latin typeface="Times New Roman" pitchFamily="18" charset="0"/>
                <a:cs typeface="Times New Roman" pitchFamily="18" charset="0"/>
              </a:rPr>
              <a:t>Intellectual </a:t>
            </a:r>
            <a:r>
              <a:rPr lang="en-IN" sz="2000" dirty="0" smtClean="0">
                <a:latin typeface="Times New Roman" pitchFamily="18" charset="0"/>
                <a:cs typeface="Times New Roman" pitchFamily="18" charset="0"/>
              </a:rPr>
              <a:t>property rights (IPRs) as the extrinsic motivational factor have supported innovations by firms and industries which have a large market and resources to commercialise their products.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Grassroots </a:t>
            </a:r>
            <a:r>
              <a:rPr lang="en-IN" sz="2000" dirty="0" smtClean="0">
                <a:latin typeface="Times New Roman" pitchFamily="18" charset="0"/>
                <a:cs typeface="Times New Roman" pitchFamily="18" charset="0"/>
              </a:rPr>
              <a:t>innovations, on the other hand, represent a culture of individual innovators outside formal sector who innovate out of adversity, curiosity and needs. Most of the innovators have cited intrinsic motivation behind the innovation and are unaware of IPR.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there is a paucity of literature on the relation between IPR and innovations in the informal sector.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477000"/>
          </a:xfrm>
        </p:spPr>
        <p:txBody>
          <a:bodyPr>
            <a:noAutofit/>
          </a:bodyPr>
          <a:lstStyle/>
          <a:p>
            <a:pPr algn="just">
              <a:lnSpc>
                <a:spcPct val="150000"/>
              </a:lnSpc>
            </a:pPr>
            <a:r>
              <a:rPr lang="en-IN" sz="2000" dirty="0" smtClean="0">
                <a:latin typeface="Times New Roman" pitchFamily="18" charset="0"/>
                <a:cs typeface="Times New Roman" pitchFamily="18" charset="0"/>
              </a:rPr>
              <a:t>Drawing </a:t>
            </a:r>
            <a:r>
              <a:rPr lang="en-IN" sz="2000" dirty="0" smtClean="0">
                <a:latin typeface="Times New Roman" pitchFamily="18" charset="0"/>
                <a:cs typeface="Times New Roman" pitchFamily="18" charset="0"/>
              </a:rPr>
              <a:t>on the literature on IPR and innovations in the formal sector, we examine whether the same theories and rationales apply to a different nature of innovations in the informal sector.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an exploratory study and to map the current scenario of patenting for grassroots innovations secondary data were collected from the National Innovation Foundation (NIF) website.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understand the innovators’ perception, we interviewed them through various means and on different sites. The study finds that although there was no initial intention to innovate for extrinsic incentives like patenting, there is an increasing trend in filing patents for grassroots innovations by the NIF in India</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quantitative expansion of existing activities generates growth or horizontal expansion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Community capacity is the interaction of human capital, organizational resources, and social capital existing within a given community that can be leveraged to solve collective problems and improve or maintain the well-being of that community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may operate through informal social processes and/or organized efforts by individuals, organizations, and social networks that exist among them and between them and the larger systems of which the community is a </a:t>
            </a:r>
            <a:r>
              <a:rPr lang="en-IN" sz="2000" dirty="0" smtClean="0">
                <a:latin typeface="Times New Roman" pitchFamily="18" charset="0"/>
                <a:cs typeface="Times New Roman" pitchFamily="18" charset="0"/>
              </a:rPr>
              <a:t>part.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has a group of disadvantaged people that require support </a:t>
            </a:r>
            <a:r>
              <a:rPr lang="en-IN" sz="2000" dirty="0" smtClean="0">
                <a:latin typeface="Times New Roman" pitchFamily="18" charset="0"/>
                <a:cs typeface="Times New Roman" pitchFamily="18" charset="0"/>
              </a:rPr>
              <a:t>networks.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governance arrangements did create some minor disadvantages for the facilitator.</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an important ethical issue for funding bodies and researchers alike to consider before embarking on what may seem an altruistic </a:t>
            </a:r>
            <a:r>
              <a:rPr lang="en-IN" sz="2000" dirty="0" smtClean="0">
                <a:latin typeface="Times New Roman" pitchFamily="18" charset="0"/>
                <a:cs typeface="Times New Roman" pitchFamily="18" charset="0"/>
              </a:rPr>
              <a:t>endeavour.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particularly relevant in rural and remote areas where there is limited capacity to import expertise into the community, and rationalisation and centralisation of the state and corporate sector has much more impact on rural than metropolitan </a:t>
            </a:r>
            <a:r>
              <a:rPr lang="en-IN" sz="2000" dirty="0" smtClean="0">
                <a:latin typeface="Times New Roman" pitchFamily="18" charset="0"/>
                <a:cs typeface="Times New Roman" pitchFamily="18" charset="0"/>
              </a:rPr>
              <a:t>communities.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main social purpose of protection of copyright and related rights is to encourage and reward creative work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social purpose is to provide protection for the results of investment in the development of new technology, thus giving the incentives and means to finance research and development activities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exclusive rights include the right of reproduction and the right of importation, sale and other distribution for commercial purposes.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81000"/>
            <a:ext cx="7866888" cy="6248400"/>
          </a:xfrm>
        </p:spPr>
        <p:txBody>
          <a:bodyPr>
            <a:noAutofit/>
          </a:bodyPr>
          <a:lstStyle/>
          <a:p>
            <a:pPr algn="just">
              <a:lnSpc>
                <a:spcPct val="150000"/>
              </a:lnSpc>
            </a:pPr>
            <a:r>
              <a:rPr lang="en-IN" sz="2000" dirty="0" smtClean="0">
                <a:latin typeface="Times New Roman" pitchFamily="18" charset="0"/>
                <a:cs typeface="Times New Roman" pitchFamily="18" charset="0"/>
              </a:rPr>
              <a:t>The granting of patents for inventions claiming substances intended for use or capable of being used as, food, medicine or drug or all substances resulting from chemical processes was withdrawn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industrial design is that aspect of a useful article, which is ornamental or aesthetic. It may consist of three-dimensional features such as the shape or surface of the article, or </a:t>
            </a:r>
            <a:r>
              <a:rPr lang="en-IN" sz="2000" dirty="0" err="1" smtClean="0">
                <a:latin typeface="Times New Roman" pitchFamily="18" charset="0"/>
                <a:cs typeface="Times New Roman" pitchFamily="18" charset="0"/>
              </a:rPr>
              <a:t>twodimensional</a:t>
            </a:r>
            <a:r>
              <a:rPr lang="en-IN" sz="2000" dirty="0" smtClean="0">
                <a:latin typeface="Times New Roman" pitchFamily="18" charset="0"/>
                <a:cs typeface="Times New Roman" pitchFamily="18" charset="0"/>
              </a:rPr>
              <a:t> features such as patterns, lines or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does require that a person lawfully in control of such information must have the possibility of preventing it from being disclosed to, acquired by, or used by others without his/her consent in a manner contrary to honest commercial </a:t>
            </a:r>
            <a:r>
              <a:rPr lang="en-IN" sz="2000" dirty="0" smtClean="0">
                <a:latin typeface="Times New Roman" pitchFamily="18" charset="0"/>
                <a:cs typeface="Times New Roman" pitchFamily="18" charset="0"/>
              </a:rPr>
              <a:t>practices.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Building Community Capacity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Chaskin RJ, Brown P, Venkatesh S and Vidal A (2001)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Community capacity building is often the means by which the outcome of increased community empowerment can be achieved.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Building collaborative capacity in community coalitions: A review and integrative framework</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Foster-Fishman PG, Berkowitz SL, Lousbury DW, Jacovson S and Allen NA (2001)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purpose of this review was to develop an integrative framework that captures the core competencies and processes needed within collaborative bodies to facilitate their success.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Grassroots involvement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Kaye G (2001)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multi-stage sample procedure was adopted, involving the random sampling technique which was used in selecting 2 communities from each of the 5 clans in the LGA.</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Building development capacity in non-metropolitan communities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McGuire M, Rubin B, Agranoff R and Richards C (1994)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Its main objectives are to implement an entrepreneurship program and design a plan of capacity building and education for business in order to promote the development of rural areas.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447800" y="1600200"/>
            <a:ext cx="72390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clear that it is unfair and unrealistic to expect communities with very little existing community cohesion to rise to the challenge of building significant capacity without special consideration of their unique challenges. This is particularly relevant in rural and remote areas where there is limited capacity to import expertise into the community, and rationalisation and centralisation of the state and corporate sector has much more impact on rural than metropolitan </a:t>
            </a:r>
            <a:r>
              <a:rPr lang="en-IN" sz="2000" dirty="0" smtClean="0">
                <a:latin typeface="Times New Roman" pitchFamily="18" charset="0"/>
                <a:cs typeface="Times New Roman" pitchFamily="18" charset="0"/>
              </a:rPr>
              <a:t>communities. Funding </a:t>
            </a:r>
            <a:r>
              <a:rPr lang="en-IN" sz="2000" dirty="0" smtClean="0">
                <a:latin typeface="Times New Roman" pitchFamily="18" charset="0"/>
                <a:cs typeface="Times New Roman" pitchFamily="18" charset="0"/>
              </a:rPr>
              <a:t>such communities without consideration of these issues runs the risk of damaging them and reducing their future community building capacity. This is an important ethical issue for funding bodies and researchers alike to consider before embarking on what may seem an altruistic endeavour.</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Chaskin</a:t>
            </a:r>
            <a:r>
              <a:rPr lang="en-IN" sz="1800" dirty="0" smtClean="0">
                <a:latin typeface="Times New Roman" pitchFamily="18" charset="0"/>
                <a:cs typeface="Times New Roman" pitchFamily="18" charset="0"/>
              </a:rPr>
              <a:t> RJ, Brown P, </a:t>
            </a:r>
            <a:r>
              <a:rPr lang="en-IN" sz="1800" dirty="0" err="1" smtClean="0">
                <a:latin typeface="Times New Roman" pitchFamily="18" charset="0"/>
                <a:cs typeface="Times New Roman" pitchFamily="18" charset="0"/>
              </a:rPr>
              <a:t>Venkatesh</a:t>
            </a:r>
            <a:r>
              <a:rPr lang="en-IN" sz="1800" dirty="0" smtClean="0">
                <a:latin typeface="Times New Roman" pitchFamily="18" charset="0"/>
                <a:cs typeface="Times New Roman" pitchFamily="18" charset="0"/>
              </a:rPr>
              <a:t> S and Vidal A (2001) Building Community Capacity. New York: Aldine de </a:t>
            </a:r>
            <a:r>
              <a:rPr lang="en-IN" sz="1800" dirty="0" err="1" smtClean="0">
                <a:latin typeface="Times New Roman" pitchFamily="18" charset="0"/>
                <a:cs typeface="Times New Roman" pitchFamily="18" charset="0"/>
              </a:rPr>
              <a:t>Gruyter</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Foster-Fishman </a:t>
            </a:r>
            <a:r>
              <a:rPr lang="en-IN" sz="1800" dirty="0" smtClean="0">
                <a:latin typeface="Times New Roman" pitchFamily="18" charset="0"/>
                <a:cs typeface="Times New Roman" pitchFamily="18" charset="0"/>
              </a:rPr>
              <a:t>PG, Berkowitz SL, </a:t>
            </a:r>
            <a:r>
              <a:rPr lang="en-IN" sz="1800" dirty="0" err="1" smtClean="0">
                <a:latin typeface="Times New Roman" pitchFamily="18" charset="0"/>
                <a:cs typeface="Times New Roman" pitchFamily="18" charset="0"/>
              </a:rPr>
              <a:t>Lousbury</a:t>
            </a:r>
            <a:r>
              <a:rPr lang="en-IN" sz="1800" dirty="0" smtClean="0">
                <a:latin typeface="Times New Roman" pitchFamily="18" charset="0"/>
                <a:cs typeface="Times New Roman" pitchFamily="18" charset="0"/>
              </a:rPr>
              <a:t> DW, </a:t>
            </a:r>
            <a:r>
              <a:rPr lang="en-IN" sz="1800" dirty="0" err="1" smtClean="0">
                <a:latin typeface="Times New Roman" pitchFamily="18" charset="0"/>
                <a:cs typeface="Times New Roman" pitchFamily="18" charset="0"/>
              </a:rPr>
              <a:t>Jacovson</a:t>
            </a:r>
            <a:r>
              <a:rPr lang="en-IN" sz="1800" dirty="0" smtClean="0">
                <a:latin typeface="Times New Roman" pitchFamily="18" charset="0"/>
                <a:cs typeface="Times New Roman" pitchFamily="18" charset="0"/>
              </a:rPr>
              <a:t> S and Allen NA (2001) Building collaborative capacity in community coalitions: A review and integrative framework. American Journal of Community Psychology 29(2): 241-261</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Howe B and Cleary R (2001) Community building: Policy issues and Strategies for the Victorian Government, Melbourne: Victorian Government.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I </a:t>
            </a:r>
            <a:r>
              <a:rPr lang="en-IN" sz="1800" dirty="0" smtClean="0">
                <a:latin typeface="Times New Roman" pitchFamily="18" charset="0"/>
                <a:cs typeface="Times New Roman" pitchFamily="18" charset="0"/>
              </a:rPr>
              <a:t>&amp; J Management Services (2002) Community Capacity Building Initiative: Interim Review. Sunbury, Vic.: I &amp; J Management Services.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Kaye </a:t>
            </a:r>
            <a:r>
              <a:rPr lang="en-IN" sz="1800" dirty="0" smtClean="0">
                <a:latin typeface="Times New Roman" pitchFamily="18" charset="0"/>
                <a:cs typeface="Times New Roman" pitchFamily="18" charset="0"/>
              </a:rPr>
              <a:t>G (2001) Grassroots involvement. American Journal of Community Psychology 29(2): 269-275.</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Larner</a:t>
            </a:r>
            <a:r>
              <a:rPr lang="en-IN" sz="1800" dirty="0" smtClean="0">
                <a:latin typeface="Times New Roman" pitchFamily="18" charset="0"/>
                <a:cs typeface="Times New Roman" pitchFamily="18" charset="0"/>
              </a:rPr>
              <a:t> W and Butler M (2004) </a:t>
            </a:r>
            <a:r>
              <a:rPr lang="en-IN" sz="1800" dirty="0" err="1" smtClean="0">
                <a:latin typeface="Times New Roman" pitchFamily="18" charset="0"/>
                <a:cs typeface="Times New Roman" pitchFamily="18" charset="0"/>
              </a:rPr>
              <a:t>Governmentalities</a:t>
            </a:r>
            <a:r>
              <a:rPr lang="en-IN" sz="1800" dirty="0" smtClean="0">
                <a:latin typeface="Times New Roman" pitchFamily="18" charset="0"/>
                <a:cs typeface="Times New Roman" pitchFamily="18" charset="0"/>
              </a:rPr>
              <a:t> of local partnerships. Research Paper Number 12. Auckland: Local Partnerships and Governance Research Group.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Marinetto</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M (2003) Who wants to be an active citizen? The politics and practice of community involvement. Sociology 37(1): 103-120</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McGuire M, Rubin B, </a:t>
            </a:r>
            <a:r>
              <a:rPr lang="en-IN" sz="1800" dirty="0" err="1" smtClean="0">
                <a:latin typeface="Times New Roman" pitchFamily="18" charset="0"/>
                <a:cs typeface="Times New Roman" pitchFamily="18" charset="0"/>
              </a:rPr>
              <a:t>Agranoff</a:t>
            </a:r>
            <a:r>
              <a:rPr lang="en-IN" sz="1800" dirty="0" smtClean="0">
                <a:latin typeface="Times New Roman" pitchFamily="18" charset="0"/>
                <a:cs typeface="Times New Roman" pitchFamily="18" charset="0"/>
              </a:rPr>
              <a:t> R and Richards C (1994) Building development capacity in non-metropolitan communities. Public Administration Review 54(5): 426-433.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Moore </a:t>
            </a:r>
            <a:r>
              <a:rPr lang="en-IN" sz="1800" dirty="0" smtClean="0">
                <a:latin typeface="Times New Roman" pitchFamily="18" charset="0"/>
                <a:cs typeface="Times New Roman" pitchFamily="18" charset="0"/>
              </a:rPr>
              <a:t>AB and Brooks R (2000) Learning communities and community development: Describing the process. International Journal of Adult and Vocational Learning 1: 1-15</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O’Meara P, </a:t>
            </a:r>
            <a:r>
              <a:rPr lang="en-IN" sz="1800" dirty="0" err="1" smtClean="0">
                <a:latin typeface="Times New Roman" pitchFamily="18" charset="0"/>
                <a:cs typeface="Times New Roman" pitchFamily="18" charset="0"/>
              </a:rPr>
              <a:t>Chesters</a:t>
            </a:r>
            <a:r>
              <a:rPr lang="en-IN" sz="1800" dirty="0" smtClean="0">
                <a:latin typeface="Times New Roman" pitchFamily="18" charset="0"/>
                <a:cs typeface="Times New Roman" pitchFamily="18" charset="0"/>
              </a:rPr>
              <a:t> J and Han G-S (2004) Outside - Looking In: evaluating a community capacity building project. Rural Society 14(2): </a:t>
            </a:r>
            <a:r>
              <a:rPr lang="en-IN" sz="1800" dirty="0" smtClean="0">
                <a:latin typeface="Times New Roman" pitchFamily="18" charset="0"/>
                <a:cs typeface="Times New Roman" pitchFamily="18" charset="0"/>
              </a:rPr>
              <a:t>126-141.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1219</Words>
  <Application>Microsoft Office PowerPoint</Application>
  <PresentationFormat>On-screen Show (4:3)</PresentationFormat>
  <Paragraphs>81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 an application to facilitate IPR filing for the grassroots community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2022-03-23T12:03:08Z</dcterms:modified>
</cp:coreProperties>
</file>