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Develop an application to aid end users to get Geographic Indicators for their product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They exist as an integral form of rural development that offers a valuable framework for GIs.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are unique expression of local agro-ecological and cultural characteristics that have come to be evaluated and protected in many countries throughout the world.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GI is a unique and important form of collective intellectual and cultural property, with various rights. For limiting the use of geographical asset user registration established under the control of the registrar.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registration provides right to use of a name, which considerably defines a specific geographical (or sometimes cultural) area, is given by the state of regional producers and processors of particular products for their use only in relation to those products.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conceptualizing the GI law, it has normative power in market the product successfully. It is motivating to see that what all are the marketing weapons secures by GI registration.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present paper is discussing about the geographical indications in the context of marketing and suggests some opportunities in GI marketing.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In fact, as products using GIs pre-exist their registration and protection, the process of registration raises substantive issues concerning the reorganization and governance of the supply chains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existence of a multi-structural mode of production, combined with the livelihood imperatives of large numbers of people, has presented this industry as a classic case of the dilemmas involved in technological change, particularly after the advent of the power looms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exist a number of </a:t>
            </a:r>
            <a:r>
              <a:rPr lang="en-IN" sz="2000" dirty="0" smtClean="0">
                <a:latin typeface="Times New Roman" pitchFamily="18" charset="0"/>
                <a:cs typeface="Times New Roman" pitchFamily="18" charset="0"/>
              </a:rPr>
              <a:t>post registration </a:t>
            </a:r>
            <a:r>
              <a:rPr lang="en-IN" sz="2000" dirty="0" smtClean="0">
                <a:latin typeface="Times New Roman" pitchFamily="18" charset="0"/>
                <a:cs typeface="Times New Roman" pitchFamily="18" charset="0"/>
              </a:rPr>
              <a:t>challenges and hurdles that the stakeholders need to overcome in order to be able to exploit the potential benefits embedded in this IPR.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A geographical indication can have a significant impact on a region’s economic performance and cultural heritage because it protects the identity of indigenous </a:t>
            </a:r>
            <a:r>
              <a:rPr lang="en-IN" sz="2000" dirty="0" smtClean="0">
                <a:latin typeface="Times New Roman" pitchFamily="18" charset="0"/>
                <a:cs typeface="Times New Roman" pitchFamily="18" charset="0"/>
              </a:rPr>
              <a:t>products.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problem arises in case of public goods and leads to a ‘‘market-failure’’ where either there is no production or under-production of the public good in question and sub-optimal allocation of resources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the demand for handloom products has generally been showing a declining trend over the recent past, the weavers are confronted with multi-pronged problems</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GI for products that is yet to establish a reputation and consumer credibility will dilute the whole purpose of having market dominance and may discredit it.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there exist significant divergences among countries with regard to the modes and the purpose of protection of IGOs at the national level.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adopting this provision, GIs are positioned at the same level as any other trade mark for the purposes of asserting rights in an application procedure.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Geographical indications are increasingly viewed as helpful tools for achieving product differentiation, and can increase economic efficiency because such measures provide producers with incentives to deliver appropriate supply to the </a:t>
            </a:r>
            <a:r>
              <a:rPr lang="en-IN" sz="2000" dirty="0" smtClean="0">
                <a:latin typeface="Times New Roman" pitchFamily="18" charset="0"/>
                <a:cs typeface="Times New Roman" pitchFamily="18" charset="0"/>
              </a:rPr>
              <a:t>market.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geographical indication is a sign used on goods that have a specific geographical origin and qualities or a reputation possess that are due to that place of origin.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ISO and BIS are the commonly used quality assurance marks on the product, despite the fact that assurance marking of this qualification purposefully to attain product differentiation.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92455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900" dirty="0">
                          <a:latin typeface="Times New Roman"/>
                          <a:ea typeface="Calibri"/>
                          <a:cs typeface="Latha"/>
                        </a:rPr>
                        <a:t>Dedicated and generic marketing strategies: The disconnection between geographical indications and consumer behavior in Italy</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err="1">
                          <a:latin typeface="Times New Roman"/>
                          <a:ea typeface="Calibri"/>
                          <a:cs typeface="Latha"/>
                        </a:rPr>
                        <a:t>Adinolfi</a:t>
                      </a:r>
                      <a:r>
                        <a:rPr lang="en-US" sz="1900" dirty="0">
                          <a:latin typeface="Times New Roman"/>
                          <a:ea typeface="Calibri"/>
                          <a:cs typeface="Latha"/>
                        </a:rPr>
                        <a:t>, F., Rosa, M.D. &amp; </a:t>
                      </a:r>
                      <a:r>
                        <a:rPr lang="en-US" sz="1900" dirty="0" err="1">
                          <a:latin typeface="Times New Roman"/>
                          <a:ea typeface="Calibri"/>
                          <a:cs typeface="Latha"/>
                        </a:rPr>
                        <a:t>Trabalzi</a:t>
                      </a:r>
                      <a:r>
                        <a:rPr lang="en-US" sz="1900" dirty="0">
                          <a:latin typeface="Times New Roman"/>
                          <a:ea typeface="Calibri"/>
                          <a:cs typeface="Latha"/>
                        </a:rPr>
                        <a:t>, F., 2011.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 A multivariate analysis has clustered consumers according to their behaviors in relation to wines with a designation of origin.</a:t>
                      </a:r>
                      <a:endParaRPr lang="en-IN" sz="19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The Economics of Geographically Differentiated Agri Food Products Theoretical Considerations and Empirical Evidence Kumulative Dissertation</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Agrarwissenschaften, F. &amp; Teuber, R., 2010.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It  is  expected  that geographically differentiated </a:t>
                      </a:r>
                      <a:r>
                        <a:rPr lang="en-US" sz="1900" dirty="0" err="1">
                          <a:latin typeface="Times New Roman"/>
                          <a:ea typeface="Calibri"/>
                          <a:cs typeface="Latha"/>
                        </a:rPr>
                        <a:t>agri</a:t>
                      </a:r>
                      <a:r>
                        <a:rPr lang="en-US" sz="1900" dirty="0">
                          <a:latin typeface="Times New Roman"/>
                          <a:ea typeface="Calibri"/>
                          <a:cs typeface="Latha"/>
                        </a:rPr>
                        <a:t>-food products can, at least partly, contribute to the survival of  small-scale  farmers  by facilitating  the  production  of high-quality  products</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143000" y="152400"/>
          <a:ext cx="7715250" cy="6485890"/>
        </p:xfrm>
        <a:graphic>
          <a:graphicData uri="http://schemas.openxmlformats.org/drawingml/2006/table">
            <a:tbl>
              <a:tblPr firstRow="1" bandRow="1">
                <a:tableStyleId>{5C22544A-7EE6-4342-B048-85BDC9FD1C3A}</a:tableStyleId>
              </a:tblPr>
              <a:tblGrid>
                <a:gridCol w="2743200"/>
                <a:gridCol w="106680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Embedding Local Places in Global Spaces: Geographical Indications as a Territorial Development Strategy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Bowen, S., 2010.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GIs are unique, in that they provide a means of ensuring that control over production and sales of a product stays within a local area, but at the same time they make use of </a:t>
                      </a:r>
                      <a:r>
                        <a:rPr lang="en-US" sz="2000" dirty="0" err="1">
                          <a:latin typeface="Times New Roman"/>
                          <a:ea typeface="Calibri"/>
                          <a:cs typeface="Latha"/>
                        </a:rPr>
                        <a:t>extralocal</a:t>
                      </a:r>
                      <a:r>
                        <a:rPr lang="en-US" sz="2000" dirty="0">
                          <a:latin typeface="Times New Roman"/>
                          <a:ea typeface="Calibri"/>
                          <a:cs typeface="Latha"/>
                        </a:rPr>
                        <a:t> markets.</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Harnessing the development potential of geographical indications for traditional knowledge-based agricultural products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Dagne, T.W., 2010.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paper indicates that the utility of geographical indications with regard to traditional knowledge should be seen in light of the contemporary understanding of the link between “development” and “culture,” not just economic viability.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133600" y="1524000"/>
            <a:ext cx="6019800" cy="4114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buNone/>
            </a:pPr>
            <a:r>
              <a:rPr lang="en-IN" sz="2000" dirty="0" smtClean="0">
                <a:latin typeface="Times New Roman" pitchFamily="18" charset="0"/>
                <a:cs typeface="Times New Roman" pitchFamily="18" charset="0"/>
              </a:rPr>
              <a:t>    The present paper conceptualizes that there are some elements which GI have a vita implication in marketing product. Here it shows that there is a clear cut element which helps GI more attractive and survives in the consumers mind. The step by step implication of these value added marketing ways will fetch a good end result in GI present scenario. Marketing tool and value are entrusted with GIs nevertheless case studies from India shows only couple products attained this geographical benefits. In generic, Comparing with the trademark GI is a collective geographical right makes the major difference. Market value of a symbol highly depended with the derived quality and fetched positive attitude of consumer towards that symbol. In many case studies from Europe has contributed these conclusion. Case studies from India show that consumers are unaware of these types of label and what it secures in the </a:t>
            </a:r>
            <a:r>
              <a:rPr lang="en-IN" sz="2000" dirty="0" err="1" smtClean="0">
                <a:latin typeface="Times New Roman" pitchFamily="18" charset="0"/>
                <a:cs typeface="Times New Roman" pitchFamily="18" charset="0"/>
              </a:rPr>
              <a:t>product.Though</a:t>
            </a:r>
            <a:r>
              <a:rPr lang="en-IN" sz="2000" dirty="0" smtClean="0">
                <a:latin typeface="Times New Roman" pitchFamily="18" charset="0"/>
                <a:cs typeface="Times New Roman" pitchFamily="18" charset="0"/>
              </a:rPr>
              <a:t> it has came with the object of market protection and fixing the geography of the endorsed producers by user registration, practical evidences shows geography was not delimited with the law. Though the powerful elements in hands of GIs, realization of the above huddles overrules and the producer illiteracy makes GI marketing makes a myth.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Adinolfi</a:t>
            </a:r>
            <a:r>
              <a:rPr lang="en-IN" sz="1600" dirty="0" smtClean="0">
                <a:latin typeface="Times New Roman" pitchFamily="18" charset="0"/>
                <a:cs typeface="Times New Roman" pitchFamily="18" charset="0"/>
              </a:rPr>
              <a:t>, F., Rosa, M.D. &amp; </a:t>
            </a:r>
            <a:r>
              <a:rPr lang="en-IN" sz="1600" dirty="0" err="1" smtClean="0">
                <a:latin typeface="Times New Roman" pitchFamily="18" charset="0"/>
                <a:cs typeface="Times New Roman" pitchFamily="18" charset="0"/>
              </a:rPr>
              <a:t>Trabalzi</a:t>
            </a:r>
            <a:r>
              <a:rPr lang="en-IN" sz="1600" dirty="0" smtClean="0">
                <a:latin typeface="Times New Roman" pitchFamily="18" charset="0"/>
                <a:cs typeface="Times New Roman" pitchFamily="18" charset="0"/>
              </a:rPr>
              <a:t>, F., 2011. Dedicated and generic marketing strategies: The disconnection between geographical indications and consumer </a:t>
            </a:r>
            <a:r>
              <a:rPr lang="en-IN" sz="1600" dirty="0" err="1" smtClean="0">
                <a:latin typeface="Times New Roman" pitchFamily="18" charset="0"/>
                <a:cs typeface="Times New Roman" pitchFamily="18" charset="0"/>
              </a:rPr>
              <a:t>behavior</a:t>
            </a:r>
            <a:r>
              <a:rPr lang="en-IN" sz="1600" dirty="0" smtClean="0">
                <a:latin typeface="Times New Roman" pitchFamily="18" charset="0"/>
                <a:cs typeface="Times New Roman" pitchFamily="18" charset="0"/>
              </a:rPr>
              <a:t> in Italy. British Food Journal, 113(3), Pp. 419-435. </a:t>
            </a: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Agrarwissenschaften</a:t>
            </a:r>
            <a:r>
              <a:rPr lang="en-IN" sz="1600" dirty="0" smtClean="0">
                <a:latin typeface="Times New Roman" pitchFamily="18" charset="0"/>
                <a:cs typeface="Times New Roman" pitchFamily="18" charset="0"/>
              </a:rPr>
              <a:t>, F. &amp; </a:t>
            </a:r>
            <a:r>
              <a:rPr lang="en-IN" sz="1600" dirty="0" err="1" smtClean="0">
                <a:latin typeface="Times New Roman" pitchFamily="18" charset="0"/>
                <a:cs typeface="Times New Roman" pitchFamily="18" charset="0"/>
              </a:rPr>
              <a:t>Teuber</a:t>
            </a:r>
            <a:r>
              <a:rPr lang="en-IN" sz="1600" dirty="0" smtClean="0">
                <a:latin typeface="Times New Roman" pitchFamily="18" charset="0"/>
                <a:cs typeface="Times New Roman" pitchFamily="18" charset="0"/>
              </a:rPr>
              <a:t>, R., 2010. The Economics of Geographically Differentiated </a:t>
            </a:r>
            <a:r>
              <a:rPr lang="en-IN" sz="1600" dirty="0" err="1" smtClean="0">
                <a:latin typeface="Times New Roman" pitchFamily="18" charset="0"/>
                <a:cs typeface="Times New Roman" pitchFamily="18" charset="0"/>
              </a:rPr>
              <a:t>AgriFood</a:t>
            </a:r>
            <a:r>
              <a:rPr lang="en-IN" sz="1600" dirty="0" smtClean="0">
                <a:latin typeface="Times New Roman" pitchFamily="18" charset="0"/>
                <a:cs typeface="Times New Roman" pitchFamily="18" charset="0"/>
              </a:rPr>
              <a:t> Products Theoretical Considerations and Empirical Evidence </a:t>
            </a:r>
            <a:r>
              <a:rPr lang="en-IN" sz="1600" dirty="0" err="1" smtClean="0">
                <a:latin typeface="Times New Roman" pitchFamily="18" charset="0"/>
                <a:cs typeface="Times New Roman" pitchFamily="18" charset="0"/>
              </a:rPr>
              <a:t>Kumulative</a:t>
            </a:r>
            <a:r>
              <a:rPr lang="en-IN" sz="1600" dirty="0" smtClean="0">
                <a:latin typeface="Times New Roman" pitchFamily="18" charset="0"/>
                <a:cs typeface="Times New Roman" pitchFamily="18" charset="0"/>
              </a:rPr>
              <a:t> Dissertation. Agribusiness. </a:t>
            </a:r>
          </a:p>
          <a:p>
            <a:pPr algn="just">
              <a:lnSpc>
                <a:spcPct val="160000"/>
              </a:lnSpc>
            </a:pPr>
            <a:r>
              <a:rPr lang="en-IN" sz="1600" dirty="0" smtClean="0">
                <a:latin typeface="Times New Roman" pitchFamily="18" charset="0"/>
                <a:cs typeface="Times New Roman" pitchFamily="18" charset="0"/>
              </a:rPr>
              <a:t>3. Bowen, S. &amp; De Master, K., 2011. New rural livelihoods or museums of production? Quality food initiatives in practice. Journal of Rural Studies, 27(1), Pp. 73-82. </a:t>
            </a:r>
          </a:p>
          <a:p>
            <a:pPr algn="just">
              <a:lnSpc>
                <a:spcPct val="160000"/>
              </a:lnSpc>
            </a:pPr>
            <a:r>
              <a:rPr lang="en-IN" sz="1600" dirty="0" smtClean="0">
                <a:latin typeface="Times New Roman" pitchFamily="18" charset="0"/>
                <a:cs typeface="Times New Roman" pitchFamily="18" charset="0"/>
              </a:rPr>
              <a:t>4. Bowen, S., 2010. Embedding Local Places in Global Spaces: Geographical Indications as a Territorial Development Strategy. Rural Sociology, 75(2), Pp. 209-243. </a:t>
            </a:r>
          </a:p>
          <a:p>
            <a:pPr algn="just">
              <a:lnSpc>
                <a:spcPct val="16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Dagne</a:t>
            </a:r>
            <a:r>
              <a:rPr lang="en-IN" sz="1600" dirty="0" smtClean="0">
                <a:latin typeface="Times New Roman" pitchFamily="18" charset="0"/>
                <a:cs typeface="Times New Roman" pitchFamily="18" charset="0"/>
              </a:rPr>
              <a:t>, T.W., 2010. Harnessing the development potential of geographical indications for traditional knowledge-based agricultural products. Journal of Intellectual Property Law &amp; Practice, 5(6), Pp. 441- 458.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Dagne</a:t>
            </a:r>
            <a:r>
              <a:rPr lang="en-IN" sz="2000" dirty="0" smtClean="0">
                <a:latin typeface="Times New Roman" pitchFamily="18" charset="0"/>
                <a:cs typeface="Times New Roman" pitchFamily="18" charset="0"/>
              </a:rPr>
              <a:t>, T.W., 2010. Harnessing the development potential of geographical indications for traditional knowledge-based agricultural products. Intellectual Property, 5(6), Pp. 441-458. </a:t>
            </a:r>
          </a:p>
          <a:p>
            <a:pPr algn="just">
              <a:lnSpc>
                <a:spcPct val="170000"/>
              </a:lnSpc>
            </a:pPr>
            <a:r>
              <a:rPr lang="en-IN" sz="2000" dirty="0" smtClean="0">
                <a:latin typeface="Times New Roman" pitchFamily="18" charset="0"/>
                <a:cs typeface="Times New Roman" pitchFamily="18" charset="0"/>
              </a:rPr>
              <a:t>7. Das, K., 2010. Prospects and Challenges of Geographical Indications in India. The Journal of World Intellectual Property, 13(2), Pp. 148-201. </a:t>
            </a:r>
          </a:p>
          <a:p>
            <a:pPr algn="just">
              <a:lnSpc>
                <a:spcPct val="170000"/>
              </a:lnSpc>
            </a:pPr>
            <a:r>
              <a:rPr lang="en-IN" sz="2000" dirty="0" smtClean="0">
                <a:latin typeface="Times New Roman" pitchFamily="18" charset="0"/>
                <a:cs typeface="Times New Roman" pitchFamily="18" charset="0"/>
              </a:rPr>
              <a:t>8. Hassan, D., </a:t>
            </a:r>
            <a:r>
              <a:rPr lang="en-IN" sz="2000" dirty="0" err="1" smtClean="0">
                <a:latin typeface="Times New Roman" pitchFamily="18" charset="0"/>
                <a:cs typeface="Times New Roman" pitchFamily="18" charset="0"/>
              </a:rPr>
              <a:t>Monier-Dilhan</a:t>
            </a:r>
            <a:r>
              <a:rPr lang="en-IN" sz="2000" dirty="0" smtClean="0">
                <a:latin typeface="Times New Roman" pitchFamily="18" charset="0"/>
                <a:cs typeface="Times New Roman" pitchFamily="18" charset="0"/>
              </a:rPr>
              <a:t>, S. &amp; Orozco, V., 2011. Measuring Consumers’ Attachment to Geographical Indications. Journal of Agricultural &amp; Food Industrial Organization, 9(1). </a:t>
            </a:r>
          </a:p>
          <a:p>
            <a:pPr algn="just">
              <a:lnSpc>
                <a:spcPct val="170000"/>
              </a:lnSpc>
            </a:pPr>
            <a:r>
              <a:rPr lang="en-IN" sz="2000" dirty="0" smtClean="0">
                <a:latin typeface="Times New Roman" pitchFamily="18" charset="0"/>
                <a:cs typeface="Times New Roman" pitchFamily="18" charset="0"/>
              </a:rPr>
              <a:t>9. http://ipindia.nic.in/ipr/gi/geo_ind.htm </a:t>
            </a:r>
          </a:p>
          <a:p>
            <a:pPr algn="just">
              <a:lnSpc>
                <a:spcPct val="170000"/>
              </a:lnSpc>
            </a:pPr>
            <a:r>
              <a:rPr lang="en-IN" sz="2000" dirty="0" smtClean="0">
                <a:latin typeface="Times New Roman" pitchFamily="18" charset="0"/>
                <a:cs typeface="Times New Roman" pitchFamily="18" charset="0"/>
              </a:rPr>
              <a:t>10.http://www.keralaindustry.org/e_magazine/geographical_indications_registr.htm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1293</TotalTime>
  <Words>1297</Words>
  <Application>Microsoft Office PowerPoint</Application>
  <PresentationFormat>On-screen Show (4:3)</PresentationFormat>
  <Paragraphs>81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Develop an application to aid end users to get Geographic Indicators for their product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2022-03-23T08:39:13Z</dcterms:modified>
</cp:coreProperties>
</file>