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Develop a simple but effective Tele-consultation application for farmers to </a:t>
            </a:r>
            <a:r>
              <a:rPr lang="en-IN" b="1" dirty="0" err="1" smtClean="0">
                <a:latin typeface="Times New Roman" pitchFamily="18" charset="0"/>
                <a:cs typeface="Times New Roman" pitchFamily="18" charset="0"/>
              </a:rPr>
              <a:t>fecilitate</a:t>
            </a:r>
            <a:r>
              <a:rPr lang="en-IN" b="1" dirty="0" smtClean="0">
                <a:latin typeface="Times New Roman" pitchFamily="18" charset="0"/>
                <a:cs typeface="Times New Roman" pitchFamily="18" charset="0"/>
              </a:rPr>
              <a:t> agriculture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lnSpc>
                <a:spcPct val="150000"/>
              </a:lnSpc>
            </a:pPr>
            <a:r>
              <a:rPr lang="en-IN" sz="2000" dirty="0" smtClean="0">
                <a:latin typeface="Times New Roman" pitchFamily="18" charset="0"/>
                <a:cs typeface="Times New Roman" pitchFamily="18" charset="0"/>
              </a:rPr>
              <a:t>Decision support tools, usually considered to be software-based, may be an important part of the quest for </a:t>
            </a:r>
            <a:r>
              <a:rPr lang="en-IN" sz="2000" dirty="0" smtClean="0">
                <a:latin typeface="Times New Roman" pitchFamily="18" charset="0"/>
                <a:cs typeface="Times New Roman" pitchFamily="18" charset="0"/>
              </a:rPr>
              <a:t>evidence-based </a:t>
            </a:r>
            <a:r>
              <a:rPr lang="en-IN" sz="2000" dirty="0" smtClean="0">
                <a:latin typeface="Times New Roman" pitchFamily="18" charset="0"/>
                <a:cs typeface="Times New Roman" pitchFamily="18" charset="0"/>
              </a:rPr>
              <a:t>decision-making in agriculture to improve productivity and environmental outputs.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tools can </a:t>
            </a:r>
            <a:r>
              <a:rPr lang="en-IN" sz="2000" dirty="0" smtClean="0">
                <a:latin typeface="Times New Roman" pitchFamily="18" charset="0"/>
                <a:cs typeface="Times New Roman" pitchFamily="18" charset="0"/>
              </a:rPr>
              <a:t>lead users through clear steps and suggest optimal decision paths or may act more as information </a:t>
            </a:r>
            <a:r>
              <a:rPr lang="en-IN" sz="2000" dirty="0" smtClean="0">
                <a:latin typeface="Times New Roman" pitchFamily="18" charset="0"/>
                <a:cs typeface="Times New Roman" pitchFamily="18" charset="0"/>
              </a:rPr>
              <a:t>sources to </a:t>
            </a:r>
            <a:r>
              <a:rPr lang="en-IN" sz="2000" dirty="0" smtClean="0">
                <a:latin typeface="Times New Roman" pitchFamily="18" charset="0"/>
                <a:cs typeface="Times New Roman" pitchFamily="18" charset="0"/>
              </a:rPr>
              <a:t>improve the evidence base for decisions.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Yet</a:t>
            </a:r>
            <a:r>
              <a:rPr lang="en-IN" sz="2000" dirty="0" smtClean="0">
                <a:latin typeface="Times New Roman" pitchFamily="18" charset="0"/>
                <a:cs typeface="Times New Roman" pitchFamily="18" charset="0"/>
              </a:rPr>
              <a:t>, despite their availability in a wide range of formats, studies </a:t>
            </a:r>
            <a:r>
              <a:rPr lang="en-IN" sz="2000" dirty="0" err="1" smtClean="0">
                <a:latin typeface="Times New Roman" pitchFamily="18" charset="0"/>
                <a:cs typeface="Times New Roman" pitchFamily="18" charset="0"/>
              </a:rPr>
              <a:t>inseveral</a:t>
            </a:r>
            <a:r>
              <a:rPr lang="en-IN" sz="2000" dirty="0" smtClean="0">
                <a:latin typeface="Times New Roman" pitchFamily="18" charset="0"/>
                <a:cs typeface="Times New Roman" pitchFamily="18" charset="0"/>
              </a:rPr>
              <a:t> countries have shown uptake to be disappointingly low.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6705600"/>
          </a:xfrm>
        </p:spPr>
        <p:txBody>
          <a:bodyPr>
            <a:noAutofit/>
          </a:bodyPr>
          <a:lstStyle/>
          <a:p>
            <a:pPr algn="just">
              <a:lnSpc>
                <a:spcPct val="150000"/>
              </a:lnSpc>
            </a:pPr>
            <a:r>
              <a:rPr lang="en-IN" sz="2000" dirty="0" smtClean="0">
                <a:latin typeface="Times New Roman" pitchFamily="18" charset="0"/>
                <a:cs typeface="Times New Roman" pitchFamily="18" charset="0"/>
              </a:rPr>
              <a:t>This paper uses a mixed methods approach </a:t>
            </a:r>
            <a:r>
              <a:rPr lang="en-IN" sz="2000" dirty="0" err="1" smtClean="0">
                <a:latin typeface="Times New Roman" pitchFamily="18" charset="0"/>
                <a:cs typeface="Times New Roman" pitchFamily="18" charset="0"/>
              </a:rPr>
              <a:t>toinvestigate</a:t>
            </a:r>
            <a:r>
              <a:rPr lang="en-IN" sz="2000" dirty="0" smtClean="0">
                <a:latin typeface="Times New Roman" pitchFamily="18" charset="0"/>
                <a:cs typeface="Times New Roman" pitchFamily="18" charset="0"/>
              </a:rPr>
              <a:t> the factors affecting the uptake and use of decision support tools by farmers and advisers in the UK</a:t>
            </a:r>
            <a:r>
              <a:rPr lang="en-IN" sz="20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a combination of qualitative interviews and quantitative surveys, we found that fifteen factors are </a:t>
            </a:r>
            <a:r>
              <a:rPr lang="en-IN" sz="2000" dirty="0" smtClean="0">
                <a:latin typeface="Times New Roman" pitchFamily="18" charset="0"/>
                <a:cs typeface="Times New Roman" pitchFamily="18" charset="0"/>
              </a:rPr>
              <a:t>influential </a:t>
            </a:r>
            <a:r>
              <a:rPr lang="en-IN" sz="2000" dirty="0" smtClean="0">
                <a:latin typeface="Times New Roman" pitchFamily="18" charset="0"/>
                <a:cs typeface="Times New Roman" pitchFamily="18" charset="0"/>
              </a:rPr>
              <a:t>in convincing farmers and advisers to use decision support tools, which include usability, </a:t>
            </a:r>
            <a:r>
              <a:rPr lang="en-IN" sz="2000" dirty="0" smtClean="0">
                <a:latin typeface="Times New Roman" pitchFamily="18" charset="0"/>
                <a:cs typeface="Times New Roman" pitchFamily="18" charset="0"/>
              </a:rPr>
              <a:t>cost-effectiveness</a:t>
            </a:r>
            <a:r>
              <a:rPr lang="en-IN" sz="2000" dirty="0" smtClean="0">
                <a:latin typeface="Times New Roman" pitchFamily="18" charset="0"/>
                <a:cs typeface="Times New Roman" pitchFamily="18" charset="0"/>
              </a:rPr>
              <a:t>, performance, relevance to user, and compatibility with compliance demands.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study finds a </a:t>
            </a:r>
            <a:r>
              <a:rPr lang="en-IN" sz="2000" dirty="0" smtClean="0">
                <a:latin typeface="Times New Roman" pitchFamily="18" charset="0"/>
                <a:cs typeface="Times New Roman" pitchFamily="18" charset="0"/>
              </a:rPr>
              <a:t>plethora of </a:t>
            </a:r>
            <a:r>
              <a:rPr lang="en-IN" sz="2000" dirty="0" smtClean="0">
                <a:latin typeface="Times New Roman" pitchFamily="18" charset="0"/>
                <a:cs typeface="Times New Roman" pitchFamily="18" charset="0"/>
              </a:rPr>
              <a:t>agricultural decision support tools in operation in the UK, yet, like other studies, shows that their uptake </a:t>
            </a:r>
            <a:r>
              <a:rPr lang="en-IN" sz="2000" dirty="0" smtClean="0">
                <a:latin typeface="Times New Roman" pitchFamily="18" charset="0"/>
                <a:cs typeface="Times New Roman" pitchFamily="18" charset="0"/>
              </a:rPr>
              <a:t>is low</a:t>
            </a:r>
            <a:r>
              <a:rPr lang="en-IN" sz="2000" dirty="0" smtClean="0">
                <a:latin typeface="Times New Roman" pitchFamily="18" charset="0"/>
                <a:cs typeface="Times New Roman" pitchFamily="18" charset="0"/>
              </a:rPr>
              <a:t>. A better understanding of the fifteen factors identified should lead to more effective design and </a:t>
            </a:r>
            <a:r>
              <a:rPr lang="en-IN" sz="2000" dirty="0" err="1" smtClean="0">
                <a:latin typeface="Times New Roman" pitchFamily="18" charset="0"/>
                <a:cs typeface="Times New Roman" pitchFamily="18" charset="0"/>
              </a:rPr>
              <a:t>deliveryof</a:t>
            </a:r>
            <a:r>
              <a:rPr lang="en-IN" sz="2000" dirty="0" smtClean="0">
                <a:latin typeface="Times New Roman" pitchFamily="18" charset="0"/>
                <a:cs typeface="Times New Roman" pitchFamily="18" charset="0"/>
              </a:rPr>
              <a:t> tools in the future.</a:t>
            </a:r>
            <a:endParaRPr lang="en-US"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More specifically, SFTs presented in scientific papers are not indicated as a significant replacement of an existing tool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factors affecting adoption readiness of SFTs showed a constant trend of change. SFTs from research projects and commercial products were indicated as a significant replacement of existing solutions, but not bringing major changes in existing agricultural </a:t>
            </a:r>
            <a:r>
              <a:rPr lang="en-IN" sz="2000" dirty="0" smtClean="0">
                <a:latin typeface="Times New Roman" pitchFamily="18" charset="0"/>
                <a:cs typeface="Times New Roman" pitchFamily="18" charset="0"/>
              </a:rPr>
              <a:t>systems.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to assist the delivery </a:t>
            </a:r>
            <a:r>
              <a:rPr lang="en-IN" sz="2000" dirty="0" smtClean="0">
                <a:latin typeface="Times New Roman" pitchFamily="18" charset="0"/>
                <a:cs typeface="Times New Roman" pitchFamily="18" charset="0"/>
              </a:rPr>
              <a:t>of existing </a:t>
            </a:r>
            <a:r>
              <a:rPr lang="en-IN" sz="2000" dirty="0" smtClean="0">
                <a:latin typeface="Times New Roman" pitchFamily="18" charset="0"/>
                <a:cs typeface="Times New Roman" pitchFamily="18" charset="0"/>
              </a:rPr>
              <a:t>tools, and the design of future tools, we identify a number </a:t>
            </a:r>
            <a:r>
              <a:rPr lang="en-IN" sz="2000" dirty="0" smtClean="0">
                <a:latin typeface="Times New Roman" pitchFamily="18" charset="0"/>
                <a:cs typeface="Times New Roman" pitchFamily="18" charset="0"/>
              </a:rPr>
              <a:t>of key </a:t>
            </a:r>
            <a:r>
              <a:rPr lang="en-IN" sz="2000" dirty="0" smtClean="0">
                <a:latin typeface="Times New Roman" pitchFamily="18" charset="0"/>
                <a:cs typeface="Times New Roman" pitchFamily="18" charset="0"/>
              </a:rPr>
              <a:t>characteristics affecting the use of DST by farmers and advisers </a:t>
            </a:r>
            <a:r>
              <a:rPr lang="en-IN" sz="2000" dirty="0" smtClean="0">
                <a:latin typeface="Times New Roman" pitchFamily="18" charset="0"/>
                <a:cs typeface="Times New Roman" pitchFamily="18" charset="0"/>
              </a:rPr>
              <a:t>in the </a:t>
            </a:r>
            <a:r>
              <a:rPr lang="en-IN" sz="2000" dirty="0" smtClean="0">
                <a:latin typeface="Times New Roman" pitchFamily="18" charset="0"/>
                <a:cs typeface="Times New Roman" pitchFamily="18" charset="0"/>
              </a:rPr>
              <a:t>UK.</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focus was on economic impact and less on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and environmental issues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examined the published indicators to create a list of KPIs to be used for assessing the impact of SFTs in terms of three main issues associated with agricultural systems that are of high importance for end-users and the general public: farm economics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Fertilization </a:t>
            </a:r>
            <a:r>
              <a:rPr lang="en-IN" sz="2000" dirty="0" smtClean="0">
                <a:latin typeface="Times New Roman" pitchFamily="18" charset="0"/>
                <a:cs typeface="Times New Roman" pitchFamily="18" charset="0"/>
              </a:rPr>
              <a:t>is indeed one of the targets for variable rate application to ensure yield maintenance or even increase yield with the least possible nutrients </a:t>
            </a:r>
            <a:r>
              <a:rPr lang="en-IN" sz="2000" dirty="0" smtClean="0">
                <a:latin typeface="Times New Roman" pitchFamily="18" charset="0"/>
                <a:cs typeface="Times New Roman" pitchFamily="18" charset="0"/>
              </a:rPr>
              <a:t>applied </a:t>
            </a:r>
            <a:r>
              <a:rPr lang="en-IN" sz="2000" dirty="0" smtClean="0">
                <a:latin typeface="Times New Roman" pitchFamily="18" charset="0"/>
                <a:cs typeface="Times New Roman" pitchFamily="18" charset="0"/>
              </a:rPr>
              <a:t>and EU research projects seem to fund this issue to a great extent.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Each of the </a:t>
            </a:r>
            <a:r>
              <a:rPr lang="en-IN" sz="2000" dirty="0" smtClean="0">
                <a:latin typeface="Times New Roman" pitchFamily="18" charset="0"/>
                <a:cs typeface="Times New Roman" pitchFamily="18" charset="0"/>
              </a:rPr>
              <a:t>manufacturers </a:t>
            </a:r>
            <a:r>
              <a:rPr lang="en-IN" sz="2000" dirty="0" smtClean="0">
                <a:latin typeface="Times New Roman" pitchFamily="18" charset="0"/>
                <a:cs typeface="Times New Roman" pitchFamily="18" charset="0"/>
              </a:rPr>
              <a:t>was asked to give a presentation describing the purpose of </a:t>
            </a:r>
            <a:r>
              <a:rPr lang="en-IN" sz="2000" dirty="0" smtClean="0">
                <a:latin typeface="Times New Roman" pitchFamily="18" charset="0"/>
                <a:cs typeface="Times New Roman" pitchFamily="18" charset="0"/>
              </a:rPr>
              <a:t>their system </a:t>
            </a:r>
            <a:r>
              <a:rPr lang="en-IN" sz="2000" dirty="0" smtClean="0">
                <a:latin typeface="Times New Roman" pitchFamily="18" charset="0"/>
                <a:cs typeface="Times New Roman" pitchFamily="18" charset="0"/>
              </a:rPr>
              <a:t>and the </a:t>
            </a:r>
            <a:r>
              <a:rPr lang="en-IN" sz="2000" dirty="0" smtClean="0">
                <a:latin typeface="Times New Roman" pitchFamily="18" charset="0"/>
                <a:cs typeface="Times New Roman" pitchFamily="18" charset="0"/>
              </a:rPr>
              <a:t>factors </a:t>
            </a:r>
            <a:r>
              <a:rPr lang="en-IN" sz="2000" dirty="0" smtClean="0">
                <a:latin typeface="Times New Roman" pitchFamily="18" charset="0"/>
                <a:cs typeface="Times New Roman" pitchFamily="18" charset="0"/>
              </a:rPr>
              <a:t>that they had considered when designing </a:t>
            </a:r>
            <a:r>
              <a:rPr lang="en-IN" sz="2000" dirty="0" smtClean="0">
                <a:latin typeface="Times New Roman" pitchFamily="18" charset="0"/>
                <a:cs typeface="Times New Roman" pitchFamily="18" charset="0"/>
              </a:rPr>
              <a:t>the  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farmer need to know when to plant, when to irrigate, when to fertilize, and when to harvest. Also they need to know how to protect ourselves from pesticides and from harvesting after harvest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administrator is a controller for everything being equal. The administrator can sign in with the managerial secret word and afterward get to this site. They can acknowledge or dismiss any solicitation.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economic and environmental challenges that SFTs face were determined by a set of key performance indicators (KPIs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may be explained by research projects assessing several aspects of SFT performance, while scientific papers focus mainly on technological achievements and commercial products in terms of the SFT economic gains for the end-user.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Smart farming is based on a precise and resource-efficient approach and attempts to achieve higher efficiency on agricultural goods production with increased quality in a sustainable </a:t>
            </a:r>
            <a:r>
              <a:rPr lang="en-IN" sz="2000" dirty="0" smtClean="0">
                <a:latin typeface="Times New Roman" pitchFamily="18" charset="0"/>
                <a:cs typeface="Times New Roman" pitchFamily="18" charset="0"/>
              </a:rPr>
              <a:t>basis.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jpg"/>
          <p:cNvPicPr>
            <a:picLocks noGrp="1" noChangeAspect="1" noChangeArrowheads="1"/>
          </p:cNvPicPr>
          <p:nvPr>
            <p:ph idx="1"/>
          </p:nvPr>
        </p:nvPicPr>
        <p:blipFill>
          <a:blip r:embed="rId2"/>
          <a:srcRect/>
          <a:stretch>
            <a:fillRect/>
          </a:stretch>
        </p:blipFill>
        <p:spPr bwMode="auto">
          <a:xfrm>
            <a:off x="1600200" y="1371600"/>
            <a:ext cx="6781799" cy="4876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1066800"/>
            <a:ext cx="7498080" cy="5257800"/>
          </a:xfrm>
        </p:spPr>
        <p:txBody>
          <a:bodyPr>
            <a:noAutofit/>
          </a:bodyPr>
          <a:lstStyle/>
          <a:p>
            <a:pPr algn="just">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was concluded that the inventory of SFTs described in this study is important in the sense that it provides researchers with existing SFT developments to seek new research challenges, policy-makers with information on the current status of SFTs to design incentives for higher adoption rates, and farmers with an opportunity to acquaint themselves with the SFTs that are available. However, this work also identified the fact that researchers and SFT providers in most cases did not produce quantitative impact results with the use of their SFTs, which makes our study still indicative about the impact of SFTs, as we analyzed mainly qualitative criteria. In addition, this inventory should be updated regularly as the technology is moving fast and new farmers are getting more aware of the available SFTs on the market. Therefore, a follow-up to the present study would be beneficial in creating an inventory also including data-related technologies, practices, standards, and agreements, as well as numerical results of SFT impact in real conditions.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50000"/>
              </a:lnSpc>
            </a:pPr>
            <a:r>
              <a:rPr lang="en-IN" sz="2000" dirty="0" err="1" smtClean="0">
                <a:latin typeface="Times New Roman" pitchFamily="18" charset="0"/>
                <a:cs typeface="Times New Roman" pitchFamily="18" charset="0"/>
              </a:rPr>
              <a:t>Gomiero</a:t>
            </a:r>
            <a:r>
              <a:rPr lang="en-IN" sz="2000" dirty="0" smtClean="0">
                <a:latin typeface="Times New Roman" pitchFamily="18" charset="0"/>
                <a:cs typeface="Times New Roman" pitchFamily="18" charset="0"/>
              </a:rPr>
              <a:t>, T.; Pimentel, D.; </a:t>
            </a:r>
            <a:r>
              <a:rPr lang="en-IN" sz="2000" dirty="0" err="1" smtClean="0">
                <a:latin typeface="Times New Roman" pitchFamily="18" charset="0"/>
                <a:cs typeface="Times New Roman" pitchFamily="18" charset="0"/>
              </a:rPr>
              <a:t>Paoletti</a:t>
            </a:r>
            <a:r>
              <a:rPr lang="en-IN" sz="2000" dirty="0" smtClean="0">
                <a:latin typeface="Times New Roman" pitchFamily="18" charset="0"/>
                <a:cs typeface="Times New Roman" pitchFamily="18" charset="0"/>
              </a:rPr>
              <a:t>, M.G. Is There a Need for a More Sustainable Agriculture? Crit. Rev. Plant Sci. 2011, 30, 6–23. </a:t>
            </a:r>
          </a:p>
          <a:p>
            <a:pPr algn="just">
              <a:lnSpc>
                <a:spcPct val="150000"/>
              </a:lnSpc>
            </a:pPr>
            <a:r>
              <a:rPr lang="en-IN" sz="2000" dirty="0" smtClean="0">
                <a:latin typeface="Times New Roman" pitchFamily="18" charset="0"/>
                <a:cs typeface="Times New Roman" pitchFamily="18" charset="0"/>
              </a:rPr>
              <a:t>World, B. ICT in Agriculture (Updated Edition): Connecting Smallholders to Knowledge, Networks, and Institutions; World Bank: Washington, DC, USA, 2017. </a:t>
            </a:r>
          </a:p>
          <a:p>
            <a:pPr algn="just">
              <a:lnSpc>
                <a:spcPct val="150000"/>
              </a:lnSpc>
            </a:pPr>
            <a:r>
              <a:rPr lang="en-IN" sz="2000" dirty="0" smtClean="0">
                <a:latin typeface="Times New Roman" pitchFamily="18" charset="0"/>
                <a:cs typeface="Times New Roman" pitchFamily="18" charset="0"/>
              </a:rPr>
              <a:t>Wang, N.; Zhang, N.; Wang, M. Wireless sensors in agriculture and food industry—Recent development and future perspective.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Electron. Agric. 2006, 50, 1–14. </a:t>
            </a:r>
          </a:p>
          <a:p>
            <a:pPr algn="just">
              <a:lnSpc>
                <a:spcPct val="150000"/>
              </a:lnSpc>
            </a:pPr>
            <a:r>
              <a:rPr lang="en-IN" sz="2000" dirty="0" err="1" smtClean="0">
                <a:latin typeface="Times New Roman" pitchFamily="18" charset="0"/>
                <a:cs typeface="Times New Roman" pitchFamily="18" charset="0"/>
              </a:rPr>
              <a:t>Aqeel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ur</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Abbasi</a:t>
            </a:r>
            <a:r>
              <a:rPr lang="en-IN" sz="2000" dirty="0" smtClean="0">
                <a:latin typeface="Times New Roman" pitchFamily="18" charset="0"/>
                <a:cs typeface="Times New Roman" pitchFamily="18" charset="0"/>
              </a:rPr>
              <a:t>, A.Z.; Islam, N.; </a:t>
            </a:r>
            <a:r>
              <a:rPr lang="en-IN" sz="2000" dirty="0" err="1" smtClean="0">
                <a:latin typeface="Times New Roman" pitchFamily="18" charset="0"/>
                <a:cs typeface="Times New Roman" pitchFamily="18" charset="0"/>
              </a:rPr>
              <a:t>Shaikh</a:t>
            </a:r>
            <a:r>
              <a:rPr lang="en-IN" sz="2000" dirty="0" smtClean="0">
                <a:latin typeface="Times New Roman" pitchFamily="18" charset="0"/>
                <a:cs typeface="Times New Roman" pitchFamily="18" charset="0"/>
              </a:rPr>
              <a:t>, Z.A. A review of wireless sensors and networks’ applications in agriculture.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Stand. Interfaces 2014, 36, 263–270. </a:t>
            </a:r>
          </a:p>
          <a:p>
            <a:pPr algn="just">
              <a:lnSpc>
                <a:spcPct val="150000"/>
              </a:lnSpc>
            </a:pPr>
            <a:r>
              <a:rPr lang="en-IN" sz="2000" dirty="0" smtClean="0">
                <a:latin typeface="Times New Roman" pitchFamily="18" charset="0"/>
                <a:cs typeface="Times New Roman" pitchFamily="18" charset="0"/>
              </a:rPr>
              <a:t>King, A. Technology: The Future of Agriculture. Nature 2017, 544, S21–S23.</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err="1" smtClean="0">
                <a:latin typeface="Times New Roman" pitchFamily="18" charset="0"/>
                <a:cs typeface="Times New Roman" pitchFamily="18" charset="0"/>
              </a:rPr>
              <a:t>Toth</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Jóźków</a:t>
            </a:r>
            <a:r>
              <a:rPr lang="en-IN" sz="2000" dirty="0" smtClean="0">
                <a:latin typeface="Times New Roman" pitchFamily="18" charset="0"/>
                <a:cs typeface="Times New Roman" pitchFamily="18" charset="0"/>
              </a:rPr>
              <a:t>, G. Remote sensing platforms and sensors: A survey. </a:t>
            </a:r>
            <a:r>
              <a:rPr lang="en-IN" sz="2000" dirty="0" err="1" smtClean="0">
                <a:latin typeface="Times New Roman" pitchFamily="18" charset="0"/>
                <a:cs typeface="Times New Roman" pitchFamily="18" charset="0"/>
              </a:rPr>
              <a:t>Isprs</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Photogramm</a:t>
            </a:r>
            <a:r>
              <a:rPr lang="en-IN" sz="2000" dirty="0" smtClean="0">
                <a:latin typeface="Times New Roman" pitchFamily="18" charset="0"/>
                <a:cs typeface="Times New Roman" pitchFamily="18" charset="0"/>
              </a:rPr>
              <a:t>. Remote Sens. 2016, 115, 22–36. </a:t>
            </a:r>
          </a:p>
          <a:p>
            <a:pPr algn="just">
              <a:lnSpc>
                <a:spcPct val="150000"/>
              </a:lnSpc>
            </a:pPr>
            <a:r>
              <a:rPr lang="en-IN" sz="2000" dirty="0" smtClean="0">
                <a:latin typeface="Times New Roman" pitchFamily="18" charset="0"/>
                <a:cs typeface="Times New Roman" pitchFamily="18" charset="0"/>
              </a:rPr>
              <a:t>Mahan, J.R.; </a:t>
            </a:r>
            <a:r>
              <a:rPr lang="en-IN" sz="2000" dirty="0" err="1" smtClean="0">
                <a:latin typeface="Times New Roman" pitchFamily="18" charset="0"/>
                <a:cs typeface="Times New Roman" pitchFamily="18" charset="0"/>
              </a:rPr>
              <a:t>Yeater</a:t>
            </a:r>
            <a:r>
              <a:rPr lang="en-IN" sz="2000" dirty="0" smtClean="0">
                <a:latin typeface="Times New Roman" pitchFamily="18" charset="0"/>
                <a:cs typeface="Times New Roman" pitchFamily="18" charset="0"/>
              </a:rPr>
              <a:t>, K.M. Agricultural applications of a low-cost infrared thermometer.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Electron. Agric. 2008, 64, 262–267. </a:t>
            </a:r>
          </a:p>
          <a:p>
            <a:pPr algn="just">
              <a:lnSpc>
                <a:spcPct val="150000"/>
              </a:lnSpc>
            </a:pPr>
            <a:r>
              <a:rPr lang="en-IN" sz="2000" dirty="0" smtClean="0">
                <a:latin typeface="Times New Roman" pitchFamily="18" charset="0"/>
                <a:cs typeface="Times New Roman" pitchFamily="18" charset="0"/>
              </a:rPr>
              <a:t>Polo, J.; </a:t>
            </a:r>
            <a:r>
              <a:rPr lang="en-IN" sz="2000" dirty="0" err="1" smtClean="0">
                <a:latin typeface="Times New Roman" pitchFamily="18" charset="0"/>
                <a:cs typeface="Times New Roman" pitchFamily="18" charset="0"/>
              </a:rPr>
              <a:t>Hornero</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Duijneveld</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García</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Casas</a:t>
            </a:r>
            <a:r>
              <a:rPr lang="en-IN" sz="2000" dirty="0" smtClean="0">
                <a:latin typeface="Times New Roman" pitchFamily="18" charset="0"/>
                <a:cs typeface="Times New Roman" pitchFamily="18" charset="0"/>
              </a:rPr>
              <a:t>, O. Design of a low-cost Wireless Sensor Network with UAV mobile node for agricultural applications.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Electron. Agric. 2015, 119, 19–32.</a:t>
            </a:r>
          </a:p>
          <a:p>
            <a:pPr algn="just">
              <a:lnSpc>
                <a:spcPct val="150000"/>
              </a:lnSpc>
            </a:pPr>
            <a:r>
              <a:rPr lang="en-IN" sz="2000" dirty="0" smtClean="0">
                <a:latin typeface="Times New Roman" pitchFamily="18" charset="0"/>
                <a:cs typeface="Times New Roman" pitchFamily="18" charset="0"/>
              </a:rPr>
              <a:t>Rose, D.C.; </a:t>
            </a:r>
            <a:r>
              <a:rPr lang="en-IN" sz="2000" dirty="0" err="1" smtClean="0">
                <a:latin typeface="Times New Roman" pitchFamily="18" charset="0"/>
                <a:cs typeface="Times New Roman" pitchFamily="18" charset="0"/>
              </a:rPr>
              <a:t>Chilvers</a:t>
            </a:r>
            <a:r>
              <a:rPr lang="en-IN" sz="2000" dirty="0" smtClean="0">
                <a:latin typeface="Times New Roman" pitchFamily="18" charset="0"/>
                <a:cs typeface="Times New Roman" pitchFamily="18" charset="0"/>
              </a:rPr>
              <a:t>, J. Agriculture 4.0: Broadening Responsible Innovation in an Era of Smart Farming. Front. Sustain. Food Syst. 2018, 2. </a:t>
            </a:r>
          </a:p>
          <a:p>
            <a:pPr algn="just">
              <a:lnSpc>
                <a:spcPct val="150000"/>
              </a:lnSpc>
            </a:pPr>
            <a:r>
              <a:rPr lang="en-IN" sz="2000" dirty="0" smtClean="0">
                <a:latin typeface="Times New Roman" pitchFamily="18" charset="0"/>
                <a:cs typeface="Times New Roman" pitchFamily="18" charset="0"/>
              </a:rPr>
              <a:t>Walter, A.; Finger, R.; Huber, R.; </a:t>
            </a:r>
            <a:r>
              <a:rPr lang="en-IN" sz="2000" dirty="0" err="1" smtClean="0">
                <a:latin typeface="Times New Roman" pitchFamily="18" charset="0"/>
                <a:cs typeface="Times New Roman" pitchFamily="18" charset="0"/>
              </a:rPr>
              <a:t>Buchmann</a:t>
            </a:r>
            <a:r>
              <a:rPr lang="en-IN" sz="2000" dirty="0" smtClean="0">
                <a:latin typeface="Times New Roman" pitchFamily="18" charset="0"/>
                <a:cs typeface="Times New Roman" pitchFamily="18" charset="0"/>
              </a:rPr>
              <a:t>, N. Opinion: Smart farming is key to developing sustainable agriculture. Proc. Natl. Acad. Sci. USA 2017, 114, 6148.</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1296</TotalTime>
  <Words>823</Words>
  <Application>Microsoft Office PowerPoint</Application>
  <PresentationFormat>On-screen Show (4:3)</PresentationFormat>
  <Paragraphs>63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Develop a simple but effective Tele-consultation application for farmers to fecilitate agriculture</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2022-03-23T07:06:08Z</dcterms:modified>
</cp:coreProperties>
</file>