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328" r:id="rId4"/>
    <p:sldId id="260" r:id="rId5"/>
    <p:sldId id="262" r:id="rId6"/>
    <p:sldId id="263" r:id="rId7"/>
    <p:sldId id="294"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3/23/2022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3/23/2022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Develop a platform to support One District One Product (ODOP) initiative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pPr>
            <a:r>
              <a:rPr lang="en-IN" sz="2000" dirty="0" smtClean="0">
                <a:latin typeface="Times New Roman" pitchFamily="18" charset="0"/>
                <a:cs typeface="Times New Roman" pitchFamily="18" charset="0"/>
              </a:rPr>
              <a:t>The aim of this paper is to discuss the role of the economic revitalization programme, One District One Product (ODOP) implemented in the state of Uttar Pradesh of India in 2018, examine its strategy, and analyze its impact on employment generation, export promotion and economic growth of the state from 2018 to 2020. Along with extensive literature, this paper uses case study approach for discussion.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Arguments and facts are based on secondary data comprising of research by scholars, international agencies, government publications, websites, news reports, etc.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60960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This paper presents positive impact of the systematically crafted ODOP programme. Nevertheless, for desired success, it signifies the inevitability of active participation and engagement of public that has always been a precarious subject in the literature of public administration and governance.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paper offers a guiding live example for other states/countries to successfully implement ODOP programme which is a transformational step for realizing the true potential of each district.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Strategies like ODOP may serve as an agent of change and be of immense help to governments in solving the problems of economic inequalities and regional imbalances.</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unique scheme named 'One District One Product,' i.e. (ODOP) for promoting micro, small and medium enterprises operating in the state along with encouraging entrepreneurship, supporting existing entrepreneurs, ultimately leading to better economic growth and employment opportunities in the state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each district is known for some sort of handicraft or MSME units, there is a requirement of promoting these ventures through marketing efforts leading to better employment opportunities and increasing the existing income levels of the workers/artisans associated in these sectors.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334000"/>
          </a:xfrm>
        </p:spPr>
        <p:txBody>
          <a:bodyPr>
            <a:noAutofit/>
          </a:bodyPr>
          <a:lstStyle/>
          <a:p>
            <a:pPr algn="just">
              <a:lnSpc>
                <a:spcPct val="150000"/>
              </a:lnSpc>
            </a:pPr>
            <a:r>
              <a:rPr lang="en-IN" sz="2000" dirty="0" smtClean="0">
                <a:latin typeface="Times New Roman" pitchFamily="18" charset="0"/>
                <a:cs typeface="Times New Roman" pitchFamily="18" charset="0"/>
              </a:rPr>
              <a:t>The problem of the top-down policy, that is assuming it to be a purely government initiative.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eliminate the problem of economic differences and regional imbalances owing to income disparity.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ODOP, a customized global solution for the problems faced by India offers the unique pairing of motives and approaches which the authors referred as ‘BEST’ in this paper.</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954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purpose of the presented case study is to discover the ODOP scheme, the </a:t>
            </a:r>
            <a:r>
              <a:rPr lang="en-IN" sz="2000" dirty="0" err="1" smtClean="0">
                <a:latin typeface="Times New Roman" pitchFamily="18" charset="0"/>
                <a:cs typeface="Times New Roman" pitchFamily="18" charset="0"/>
              </a:rPr>
              <a:t>chikankari</a:t>
            </a:r>
            <a:r>
              <a:rPr lang="en-IN" sz="2000" dirty="0" smtClean="0">
                <a:latin typeface="Times New Roman" pitchFamily="18" charset="0"/>
                <a:cs typeface="Times New Roman" pitchFamily="18" charset="0"/>
              </a:rPr>
              <a:t> entrepreneurs' awareness and attitude about the scheme.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further proposes to transform such identified products into competitive products which shall, in turn, be accepted not only in the domestic market but also in the global market and shall eventually contribute to reinvigorate the economy at local </a:t>
            </a:r>
            <a:r>
              <a:rPr lang="en-IN" sz="2000" dirty="0" smtClean="0">
                <a:latin typeface="Times New Roman" pitchFamily="18" charset="0"/>
                <a:cs typeface="Times New Roman" pitchFamily="18" charset="0"/>
              </a:rPr>
              <a:t>level.</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Unique Selling Proposition of ODOP model is its implementation as a Sensitization Programme for the local </a:t>
            </a:r>
            <a:r>
              <a:rPr lang="en-IN" sz="2000" dirty="0" smtClean="0">
                <a:latin typeface="Times New Roman" pitchFamily="18" charset="0"/>
                <a:cs typeface="Times New Roman" pitchFamily="18" charset="0"/>
              </a:rPr>
              <a:t>community.</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There should be the production of material and technology workshops for the producer and artisan within woodworkers and leather workers in generating the enhancement. there should be proper assignment and study tours to other handicraft production areas to expose producers to the higher quality level and it should be more efficient in the production method</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should be making better international relations with </a:t>
            </a:r>
            <a:r>
              <a:rPr lang="en-IN" sz="2000" dirty="0" err="1" smtClean="0">
                <a:latin typeface="Times New Roman" pitchFamily="18" charset="0"/>
                <a:cs typeface="Times New Roman" pitchFamily="18" charset="0"/>
              </a:rPr>
              <a:t>neighboring</a:t>
            </a:r>
            <a:r>
              <a:rPr lang="en-IN" sz="2000" dirty="0" smtClean="0">
                <a:latin typeface="Times New Roman" pitchFamily="18" charset="0"/>
                <a:cs typeface="Times New Roman" pitchFamily="18" charset="0"/>
              </a:rPr>
              <a:t> countries. because these countries have closer art and cultural relationship with the native country. </a:t>
            </a:r>
            <a:r>
              <a:rPr lang="en-IN" sz="2000" dirty="0" smtClean="0">
                <a:latin typeface="Times New Roman" pitchFamily="18" charset="0"/>
                <a:cs typeface="Times New Roman" pitchFamily="18" charset="0"/>
              </a:rPr>
              <a:t>Spreading </a:t>
            </a:r>
            <a:r>
              <a:rPr lang="en-IN" sz="2000" dirty="0" smtClean="0">
                <a:latin typeface="Times New Roman" pitchFamily="18" charset="0"/>
                <a:cs typeface="Times New Roman" pitchFamily="18" charset="0"/>
              </a:rPr>
              <a:t>of cultural policy should be fast in India with another country in which handmade products are used.</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762000"/>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371600" y="990600"/>
            <a:ext cx="7498080" cy="5562600"/>
          </a:xfrm>
        </p:spPr>
        <p:txBody>
          <a:bodyPr>
            <a:noAutofit/>
          </a:bodyPr>
          <a:lstStyle/>
          <a:p>
            <a:pPr algn="just">
              <a:buNone/>
            </a:pPr>
            <a:r>
              <a:rPr lang="en-IN" sz="2000" dirty="0" smtClean="0">
                <a:latin typeface="Times New Roman" pitchFamily="18" charset="0"/>
                <a:cs typeface="Times New Roman" pitchFamily="18" charset="0"/>
              </a:rPr>
              <a:t>    Most of artisans and craft persons are struggling to somehow preserve the legacy of their family, village and state and living with small earnings just to keep their skills alive. Nevertheless, due to poor standard of living and low income being insufficient to </a:t>
            </a:r>
            <a:r>
              <a:rPr lang="en-IN" sz="2000" dirty="0" err="1" smtClean="0">
                <a:latin typeface="Times New Roman" pitchFamily="18" charset="0"/>
                <a:cs typeface="Times New Roman" pitchFamily="18" charset="0"/>
              </a:rPr>
              <a:t>fulfill</a:t>
            </a:r>
            <a:r>
              <a:rPr lang="en-IN" sz="2000" dirty="0" smtClean="0">
                <a:latin typeface="Times New Roman" pitchFamily="18" charset="0"/>
                <a:cs typeface="Times New Roman" pitchFamily="18" charset="0"/>
              </a:rPr>
              <a:t> their basic requirements, the new generation of such artisans have started moving towards the urban areas for employment opportunities and better living standard. And yet this increasing trend of rural-urban migration has not only created significant demographic challenges for the urban areas but also for the rural heartland. the positive results and impact of the concept of OVOP, it will be of immense benefit for economic revitalization and inclusive development of those countries which are facing the problem of income inequality, increasing pressure of rural-urban migration, fading local skills and crafts and lack of employment opportunities. This study of ODOP programme in Uttar Pradesh presents a live example of experimenting with motive-approach matrix. This case is a contribution to the body of knowledge on OVOP which can further be replicated by other countries.</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334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838200"/>
            <a:ext cx="7790688" cy="5638800"/>
          </a:xfrm>
        </p:spPr>
        <p:txBody>
          <a:bodyPr>
            <a:noAutofit/>
          </a:bodyPr>
          <a:lstStyle/>
          <a:p>
            <a:pPr algn="just">
              <a:lnSpc>
                <a:spcPct val="160000"/>
              </a:lnSpc>
            </a:pPr>
            <a:r>
              <a:rPr lang="en-IN" sz="1800" dirty="0" smtClean="0">
                <a:latin typeface="Times New Roman" pitchFamily="18" charset="0"/>
                <a:cs typeface="Times New Roman" pitchFamily="18" charset="0"/>
              </a:rPr>
              <a:t>Asian News International (ANI) (2020), “One District One Product Scheme given boost to traditional industries: UP Govt”, 8 November, Business World, (accessed 14 January 2021). </a:t>
            </a:r>
          </a:p>
          <a:p>
            <a:pPr algn="just">
              <a:lnSpc>
                <a:spcPct val="160000"/>
              </a:lnSpc>
            </a:pPr>
            <a:r>
              <a:rPr lang="en-IN" sz="1800" dirty="0" err="1" smtClean="0">
                <a:latin typeface="Times New Roman" pitchFamily="18" charset="0"/>
                <a:cs typeface="Times New Roman" pitchFamily="18" charset="0"/>
              </a:rPr>
              <a:t>Bardach</a:t>
            </a:r>
            <a:r>
              <a:rPr lang="en-IN" sz="1800" dirty="0" smtClean="0">
                <a:latin typeface="Times New Roman" pitchFamily="18" charset="0"/>
                <a:cs typeface="Times New Roman" pitchFamily="18" charset="0"/>
              </a:rPr>
              <a:t>, E. and </a:t>
            </a:r>
            <a:r>
              <a:rPr lang="en-IN" sz="1800" dirty="0" err="1" smtClean="0">
                <a:latin typeface="Times New Roman" pitchFamily="18" charset="0"/>
                <a:cs typeface="Times New Roman" pitchFamily="18" charset="0"/>
              </a:rPr>
              <a:t>Patashnik</a:t>
            </a:r>
            <a:r>
              <a:rPr lang="en-IN" sz="1800" dirty="0" smtClean="0">
                <a:latin typeface="Times New Roman" pitchFamily="18" charset="0"/>
                <a:cs typeface="Times New Roman" pitchFamily="18" charset="0"/>
              </a:rPr>
              <a:t>, E.M. (2019), A Practical Guide for Policy Analysis: The Eightfold Path to More Effective Problem Solving, CQ Press, Washington, D.C. </a:t>
            </a:r>
          </a:p>
          <a:p>
            <a:pPr algn="just">
              <a:lnSpc>
                <a:spcPct val="160000"/>
              </a:lnSpc>
            </a:pPr>
            <a:r>
              <a:rPr lang="en-IN" sz="1800" dirty="0" smtClean="0">
                <a:latin typeface="Times New Roman" pitchFamily="18" charset="0"/>
                <a:cs typeface="Times New Roman" pitchFamily="18" charset="0"/>
              </a:rPr>
              <a:t>Department of MSME and Export Promotion (2020a), “Success Stories”, One District One Product, Uttar Pradesh, (accessed 17 October 2020).</a:t>
            </a:r>
          </a:p>
          <a:p>
            <a:pPr algn="just">
              <a:lnSpc>
                <a:spcPct val="160000"/>
              </a:lnSpc>
            </a:pPr>
            <a:r>
              <a:rPr lang="en-IN" sz="1800" dirty="0" err="1" smtClean="0">
                <a:latin typeface="Times New Roman" pitchFamily="18" charset="0"/>
                <a:cs typeface="Times New Roman" pitchFamily="18" charset="0"/>
              </a:rPr>
              <a:t>Pradhan</a:t>
            </a:r>
            <a:r>
              <a:rPr lang="en-IN" sz="1800" dirty="0" smtClean="0">
                <a:latin typeface="Times New Roman" pitchFamily="18" charset="0"/>
                <a:cs typeface="Times New Roman" pitchFamily="18" charset="0"/>
              </a:rPr>
              <a:t>, K.C. (2013), “Unacknowledged urbanization: new census towns of India”, Economic and Political Weekly, Vol. 48 No. 36, pp. 43-51.</a:t>
            </a:r>
          </a:p>
          <a:p>
            <a:pPr algn="just">
              <a:lnSpc>
                <a:spcPct val="160000"/>
              </a:lnSpc>
            </a:pPr>
            <a:r>
              <a:rPr lang="en-IN" sz="1800" dirty="0" smtClean="0">
                <a:latin typeface="Times New Roman" pitchFamily="18" charset="0"/>
                <a:cs typeface="Times New Roman" pitchFamily="18" charset="0"/>
              </a:rPr>
              <a:t>Rogers, E.M. (2003), Diffusion of Innovations, Simon and Schuster, New York, NY.</a:t>
            </a:r>
            <a:endParaRPr lang="en-US" sz="18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International Monetary Fund (IMF) (2020), “World economic outlook, April 2021”, (accessed 17 January 2021). </a:t>
            </a:r>
          </a:p>
          <a:p>
            <a:pPr algn="just">
              <a:lnSpc>
                <a:spcPct val="170000"/>
              </a:lnSpc>
            </a:pPr>
            <a:r>
              <a:rPr lang="en-IN" sz="1800" dirty="0" err="1" smtClean="0">
                <a:latin typeface="Times New Roman" pitchFamily="18" charset="0"/>
                <a:cs typeface="Times New Roman" pitchFamily="18" charset="0"/>
              </a:rPr>
              <a:t>Issa</a:t>
            </a:r>
            <a:r>
              <a:rPr lang="en-IN" sz="1800" dirty="0" smtClean="0">
                <a:latin typeface="Times New Roman" pitchFamily="18" charset="0"/>
                <a:cs typeface="Times New Roman" pitchFamily="18" charset="0"/>
              </a:rPr>
              <a:t>, F.O. (2014), “One Village One Product (OVOP): a tool for sustainable rural transformation in Nigeria”, Nigerian Journal of Rural Sociology, Vol. 14 No. 2, pp. 48-60. </a:t>
            </a:r>
          </a:p>
          <a:p>
            <a:pPr algn="just">
              <a:lnSpc>
                <a:spcPct val="170000"/>
              </a:lnSpc>
            </a:pPr>
            <a:r>
              <a:rPr lang="en-IN" sz="1800" dirty="0" err="1" smtClean="0">
                <a:latin typeface="Times New Roman" pitchFamily="18" charset="0"/>
                <a:cs typeface="Times New Roman" pitchFamily="18" charset="0"/>
              </a:rPr>
              <a:t>Jabbra</a:t>
            </a:r>
            <a:r>
              <a:rPr lang="en-IN" sz="1800" dirty="0" smtClean="0">
                <a:latin typeface="Times New Roman" pitchFamily="18" charset="0"/>
                <a:cs typeface="Times New Roman" pitchFamily="18" charset="0"/>
              </a:rPr>
              <a:t>, J.G. and </a:t>
            </a:r>
            <a:r>
              <a:rPr lang="en-IN" sz="1800" dirty="0" err="1" smtClean="0">
                <a:latin typeface="Times New Roman" pitchFamily="18" charset="0"/>
                <a:cs typeface="Times New Roman" pitchFamily="18" charset="0"/>
              </a:rPr>
              <a:t>Dwivedi</a:t>
            </a:r>
            <a:r>
              <a:rPr lang="en-IN" sz="1800" dirty="0" smtClean="0">
                <a:latin typeface="Times New Roman" pitchFamily="18" charset="0"/>
                <a:cs typeface="Times New Roman" pitchFamily="18" charset="0"/>
              </a:rPr>
              <a:t>, O.P. (2004), “Globalization, governance, and administrative culture”, International Journal of Public Administration, Vol. 27 No. 13-14, pp. 1101-1127. </a:t>
            </a:r>
          </a:p>
          <a:p>
            <a:pPr algn="just">
              <a:lnSpc>
                <a:spcPct val="170000"/>
              </a:lnSpc>
            </a:pPr>
            <a:r>
              <a:rPr lang="en-IN" sz="1800" dirty="0" err="1" smtClean="0">
                <a:latin typeface="Times New Roman" pitchFamily="18" charset="0"/>
                <a:cs typeface="Times New Roman" pitchFamily="18" charset="0"/>
              </a:rPr>
              <a:t>Jreisat</a:t>
            </a:r>
            <a:r>
              <a:rPr lang="en-IN" sz="1800" dirty="0" smtClean="0">
                <a:latin typeface="Times New Roman" pitchFamily="18" charset="0"/>
                <a:cs typeface="Times New Roman" pitchFamily="18" charset="0"/>
              </a:rPr>
              <a:t>, J.E. (2005), “Comparative public administration is back in, prudently”, Public Administration Review, Vol. 65 No.2, pp. 231-242.</a:t>
            </a:r>
          </a:p>
          <a:p>
            <a:pPr algn="just">
              <a:lnSpc>
                <a:spcPct val="170000"/>
              </a:lnSpc>
            </a:pPr>
            <a:r>
              <a:rPr lang="en-IN" sz="1800" dirty="0" smtClean="0">
                <a:latin typeface="Times New Roman" pitchFamily="18" charset="0"/>
                <a:cs typeface="Times New Roman" pitchFamily="18" charset="0"/>
              </a:rPr>
              <a:t>Oxfam International (2018), “India: extreme inequality in numbers”, available at: https://www.oxfam. org/en/</a:t>
            </a:r>
            <a:r>
              <a:rPr lang="en-IN" sz="1800" dirty="0" err="1" smtClean="0">
                <a:latin typeface="Times New Roman" pitchFamily="18" charset="0"/>
                <a:cs typeface="Times New Roman" pitchFamily="18" charset="0"/>
              </a:rPr>
              <a:t>india</a:t>
            </a:r>
            <a:r>
              <a:rPr lang="en-IN" sz="1800" dirty="0" smtClean="0">
                <a:latin typeface="Times New Roman" pitchFamily="18" charset="0"/>
                <a:cs typeface="Times New Roman" pitchFamily="18" charset="0"/>
              </a:rPr>
              <a:t>-extreme-inequality-numbers (accessed 4 February 2021).</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1301</TotalTime>
  <Words>1092</Words>
  <Application>Microsoft Office PowerPoint</Application>
  <PresentationFormat>On-screen Show (4:3)</PresentationFormat>
  <Paragraphs>56</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Develop a platform to support One District One Product (ODOP) initiative</vt:lpstr>
      <vt:lpstr>Abstract</vt:lpstr>
      <vt:lpstr>Slide 3</vt:lpstr>
      <vt:lpstr>Existing System</vt:lpstr>
      <vt:lpstr>Disadvantage of Existing System</vt:lpstr>
      <vt:lpstr>PROPOSED SYSTEM :</vt:lpstr>
      <vt:lpstr>ADVANTAGE</vt:lpstr>
      <vt:lpstr>SOFTWARE REQUIREMENTS:</vt:lpstr>
      <vt:lpstr>HARDWARE REQUIREMENTS:</vt:lpstr>
      <vt:lpstr>CONCLUSION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2022-03-23T11:04:25Z</dcterms:modified>
</cp:coreProperties>
</file>