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Statistics and Monitoring Web Application to capture Online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Telkomsel's</a:t>
            </a:r>
            <a:r>
              <a:rPr lang="en-IN" sz="2000" dirty="0" smtClean="0">
                <a:latin typeface="Times New Roman" pitchFamily="18" charset="0"/>
                <a:cs typeface="Times New Roman" pitchFamily="18" charset="0"/>
              </a:rPr>
              <a:t> RAFI/NARU dashboard problem in </a:t>
            </a:r>
            <a:r>
              <a:rPr lang="en-IN" sz="2000" dirty="0" err="1" smtClean="0">
                <a:latin typeface="Times New Roman" pitchFamily="18" charset="0"/>
                <a:cs typeface="Times New Roman" pitchFamily="18" charset="0"/>
              </a:rPr>
              <a:t>Sumbagsel</a:t>
            </a:r>
            <a:r>
              <a:rPr lang="en-IN" sz="2000" dirty="0" smtClean="0">
                <a:latin typeface="Times New Roman" pitchFamily="18" charset="0"/>
                <a:cs typeface="Times New Roman" pitchFamily="18" charset="0"/>
              </a:rPr>
              <a:t> Regional that was built with the LAMP web platform model caused a lag when page loading in the web browser, and blinking when the page refreshed and lacks support for the mobile roadmap. Therefore, this paper will design an alternative real time dashboard for monitoring the </a:t>
            </a:r>
            <a:r>
              <a:rPr lang="en-IN" sz="2000" dirty="0" err="1" smtClean="0">
                <a:latin typeface="Times New Roman" pitchFamily="18" charset="0"/>
                <a:cs typeface="Times New Roman" pitchFamily="18" charset="0"/>
              </a:rPr>
              <a:t>Telkomsel's</a:t>
            </a:r>
            <a:r>
              <a:rPr lang="en-IN" sz="2000" dirty="0" smtClean="0">
                <a:latin typeface="Times New Roman" pitchFamily="18" charset="0"/>
                <a:cs typeface="Times New Roman" pitchFamily="18" charset="0"/>
              </a:rPr>
              <a:t> RAFI/NARU networks by implementing the Change Data Capture and the Web Application Messaging Protocol, so that it can improve the performance of the dashboard from the request-reply paradigm to push paradigm and from HTTP to the ‘publish &amp; subscribe’ on the web socket. The test results show that the presentation of data on the RAFI/NARU dashboard can occur in in real time, push paradigm, and event-driven without page refresh or page reloading, without lag when page loading in the web browser, even this dashboard can also be applied in a mobile environment by using the Angular framework </a:t>
            </a:r>
            <a:r>
              <a:rPr lang="en-IN" sz="2000" dirty="0" err="1" smtClean="0">
                <a:latin typeface="Times New Roman" pitchFamily="18" charset="0"/>
                <a:cs typeface="Times New Roman" pitchFamily="18" charset="0"/>
              </a:rPr>
              <a:t>javascript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existing policies (including self-regulatory policies) impose restrictions on marketing aimed at younger children, but teenagers are heavily targeted by brands in social media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would potentially lead to more extensive use of subscriptions, which could widen existing inequalities in access, disenfranchising those unable to afford the additional costs and resulting in loss of the benefits of online access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could also be of benefit to select countries with existing legislation that could be supplemented by the Proposed Policy Prerequisites.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also significant inefficiencies and flaws in the structure of the current ecosystem that cause problems for brands and publishers themselves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Programmatic marketing is particularly problematic because it continues to deliver marketing of unhealthy products to children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increasing number of voluntary efforts by industry, exposure to the marketing of unhealthy foods remains a major issue demanding change that will protect all children equally.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architecture provides a simple solution for monitoring electronic data collection operations, particularly in cases where the technical and financial resources to implement such a system from the ground up are lacking.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data is proposed to be used by visualization and analytics modules, that are under preparation, at the DMC</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NISE consultations it is concluded that NISE will dedicate physical space for the ancillary infrastructure for visualization and monitoring purposes.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Performance disruptions (lag) when page loading on a web browser, due to maximum TCP concurrent connection limitations per host on the same </a:t>
            </a:r>
            <a:r>
              <a:rPr lang="en-IN" sz="2000" dirty="0" smtClean="0">
                <a:latin typeface="Times New Roman" pitchFamily="18" charset="0"/>
                <a:cs typeface="Times New Roman" pitchFamily="18" charset="0"/>
              </a:rPr>
              <a:t>domain.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easiest and most efficient way to track data changes in a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database is to use binary logs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binlogs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binary logs approach is used for real time systems because it is more effective, efficient and superior compared to database trigger </a:t>
            </a:r>
            <a:r>
              <a:rPr lang="en-IN" sz="2000" dirty="0" smtClean="0">
                <a:latin typeface="Times New Roman" pitchFamily="18" charset="0"/>
                <a:cs typeface="Times New Roman" pitchFamily="18" charset="0"/>
              </a:rPr>
              <a:t>methods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CDC-pull, </a:t>
            </a:r>
            <a:r>
              <a:rPr lang="en-IN" sz="2000" dirty="0" smtClean="0">
                <a:latin typeface="Times New Roman" pitchFamily="18" charset="0"/>
                <a:cs typeface="Times New Roman" pitchFamily="18" charset="0"/>
              </a:rPr>
              <a:t>especially in the speed of capture process, dynamic data source, host to host, and </a:t>
            </a:r>
            <a:r>
              <a:rPr lang="en-IN" sz="2000" dirty="0" smtClean="0">
                <a:latin typeface="Times New Roman" pitchFamily="18" charset="0"/>
                <a:cs typeface="Times New Roman" pitchFamily="18" charset="0"/>
              </a:rPr>
              <a:t>accuracy.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895600"/>
                <a:gridCol w="144780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Decision support system for inventory management in pharmacy using fuzzy analytic hierarchy process and sequential pattern analysis approach</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Gustriansyah, D. I. Sensuse, and A. Ramadhan,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pharmacy typically store pharmaceutical products in warehouses before being sold to the customer.</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Group Decision Support System to Evaluate the ICT Project Performance Using the Hybrid Method of AHP, TOPSIS and Copeland Score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Setiawan, J. Eko, R. Wardoyo, and P. Santoso,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research presented a GDSS framework integrating the Methods of Analytic Hierarchy Process (AHP), Technique for Order Preference by Similarity to Ideal Solution (TOPSIS) and Copeland Score.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05000"/>
                <a:gridCol w="1676400"/>
                <a:gridCol w="4133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sales prediction model adopted the </a:t>
                      </a:r>
                      <a:r>
                        <a:rPr lang="en-US" sz="2000" dirty="0" err="1">
                          <a:latin typeface="Times New Roman"/>
                          <a:ea typeface="Calibri"/>
                          <a:cs typeface="Latha"/>
                        </a:rPr>
                        <a:t>recency</a:t>
                      </a:r>
                      <a:r>
                        <a:rPr lang="en-US" sz="2000" dirty="0">
                          <a:latin typeface="Times New Roman"/>
                          <a:ea typeface="Calibri"/>
                          <a:cs typeface="Latha"/>
                        </a:rPr>
                        <a:t>-frequency-monetary concept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Gustriansyah, D. I. Sensuse, and A. Ramadhan,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study aims to propose a model to predict the sales quantity (multi-products) by adopting the Recency-Frequency-Monetary (RFM) concept and Fuzzy Analytic Hierarchy Process (FAHP) method.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Kajian Pendekatan Binary Log dalam Change Data Capture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F. R. Amri, I. M. Sukarsa, and I. K. A. Purnawan,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binary log approach in change data capture is made to record any data manipulation activity that occurs at the OLTP level and is managed back before being stored into the Data Warehouse (loading process).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524000" y="1371600"/>
            <a:ext cx="70866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3810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762000"/>
            <a:ext cx="7498080" cy="57912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test results show that by implementing the Capture Change Data and the Web Application Messaging Protocol methods on the dashboard, the presentation of data can occur in real time, push paradigm, and event-driven without page refresh or page reloading, without lag when page loading in the web browser, even this dashboard can also be applied in a mobile environment. Future research can apply similar techniques for research that prioritizes real time transmission and presentation, such as: online gaming,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remote processing, notification tools, and even can involve security </a:t>
            </a:r>
            <a:r>
              <a:rPr lang="en-IN" sz="2000" dirty="0" smtClean="0">
                <a:latin typeface="Times New Roman" pitchFamily="18" charset="0"/>
                <a:cs typeface="Times New Roman" pitchFamily="18" charset="0"/>
              </a:rPr>
              <a:t>aspects, </a:t>
            </a:r>
            <a:r>
              <a:rPr lang="en-IN" sz="2000" dirty="0" smtClean="0">
                <a:latin typeface="Times New Roman" pitchFamily="18" charset="0"/>
                <a:cs typeface="Times New Roman" pitchFamily="18" charset="0"/>
              </a:rPr>
              <a:t>authorization and authentication that can improve performance prototype.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S</a:t>
            </a:r>
            <a:r>
              <a:rPr lang="en-IN" sz="1600" dirty="0" smtClean="0">
                <a:latin typeface="Times New Roman" pitchFamily="18" charset="0"/>
                <a:cs typeface="Times New Roman" pitchFamily="18" charset="0"/>
              </a:rPr>
              <a:t>. Post, “</a:t>
            </a:r>
            <a:r>
              <a:rPr lang="en-IN" sz="1600" dirty="0" err="1" smtClean="0">
                <a:latin typeface="Times New Roman" pitchFamily="18" charset="0"/>
                <a:cs typeface="Times New Roman" pitchFamily="18" charset="0"/>
              </a:rPr>
              <a:t>Telkomsel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Siap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Hadapi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Lonjakan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Trafik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Idul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Fitri</a:t>
            </a:r>
            <a:r>
              <a:rPr lang="en-IN" sz="1600" dirty="0" smtClean="0">
                <a:latin typeface="Times New Roman" pitchFamily="18" charset="0"/>
                <a:cs typeface="Times New Roman" pitchFamily="18" charset="0"/>
              </a:rPr>
              <a:t> 2017,” palembang.tribunnews.com, Palembang, 15-Jun-2017.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Gustriansyah</a:t>
            </a:r>
            <a:r>
              <a:rPr lang="en-IN" sz="1600" dirty="0" smtClean="0">
                <a:latin typeface="Times New Roman" pitchFamily="18" charset="0"/>
                <a:cs typeface="Times New Roman" pitchFamily="18" charset="0"/>
              </a:rPr>
              <a:t>, D. I. </a:t>
            </a:r>
            <a:r>
              <a:rPr lang="en-IN" sz="1600" dirty="0" err="1" smtClean="0">
                <a:latin typeface="Times New Roman" pitchFamily="18" charset="0"/>
                <a:cs typeface="Times New Roman" pitchFamily="18" charset="0"/>
              </a:rPr>
              <a:t>Sensuse</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Ramadhan</a:t>
            </a:r>
            <a:r>
              <a:rPr lang="en-IN" sz="1600" dirty="0" smtClean="0">
                <a:latin typeface="Times New Roman" pitchFamily="18" charset="0"/>
                <a:cs typeface="Times New Roman" pitchFamily="18" charset="0"/>
              </a:rPr>
              <a:t>, “Decision support system for inventory management in pharmacy using fuzzy analytic hierarchy process and sequential pattern analysis approach,” in 2015 3rd International Conference on New Media (CONMEDIA), 2015,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Setiawan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Eko</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Wardoyo</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Santoso</a:t>
            </a:r>
            <a:r>
              <a:rPr lang="en-IN" sz="1600" dirty="0" smtClean="0">
                <a:latin typeface="Times New Roman" pitchFamily="18" charset="0"/>
                <a:cs typeface="Times New Roman" pitchFamily="18" charset="0"/>
              </a:rPr>
              <a:t>, “The Group Decision Support System to Evaluate the ICT Project Performance Using the Hybrid Method of AHP, TOPSIS and Copeland Score,” Int. J. Adv.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Sci. Appl., vol. 7, no. 4, pp. 334–341,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Gustriansyah</a:t>
            </a:r>
            <a:r>
              <a:rPr lang="en-IN" sz="1600" dirty="0" smtClean="0">
                <a:latin typeface="Times New Roman" pitchFamily="18" charset="0"/>
                <a:cs typeface="Times New Roman" pitchFamily="18" charset="0"/>
              </a:rPr>
              <a:t>, D. I. </a:t>
            </a:r>
            <a:r>
              <a:rPr lang="en-IN" sz="1600" dirty="0" err="1" smtClean="0">
                <a:latin typeface="Times New Roman" pitchFamily="18" charset="0"/>
                <a:cs typeface="Times New Roman" pitchFamily="18" charset="0"/>
              </a:rPr>
              <a:t>Sensuse</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Ramadhan</a:t>
            </a:r>
            <a:r>
              <a:rPr lang="en-IN" sz="1600" dirty="0" smtClean="0">
                <a:latin typeface="Times New Roman" pitchFamily="18" charset="0"/>
                <a:cs typeface="Times New Roman" pitchFamily="18" charset="0"/>
              </a:rPr>
              <a:t>, “A sales prediction model adopted the </a:t>
            </a:r>
            <a:r>
              <a:rPr lang="en-IN" sz="1600" dirty="0" err="1" smtClean="0">
                <a:latin typeface="Times New Roman" pitchFamily="18" charset="0"/>
                <a:cs typeface="Times New Roman" pitchFamily="18" charset="0"/>
              </a:rPr>
              <a:t>recency</a:t>
            </a:r>
            <a:r>
              <a:rPr lang="en-IN" sz="1600" dirty="0" smtClean="0">
                <a:latin typeface="Times New Roman" pitchFamily="18" charset="0"/>
                <a:cs typeface="Times New Roman" pitchFamily="18" charset="0"/>
              </a:rPr>
              <a:t>-frequency-monetary concept,” </a:t>
            </a:r>
            <a:r>
              <a:rPr lang="en-IN" sz="1600" dirty="0" err="1" smtClean="0">
                <a:latin typeface="Times New Roman" pitchFamily="18" charset="0"/>
                <a:cs typeface="Times New Roman" pitchFamily="18" charset="0"/>
              </a:rPr>
              <a:t>Indones</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Eng.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Sci., vol. 6, no. 3, 2017, pp. 711–720.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 </a:t>
            </a:r>
            <a:r>
              <a:rPr lang="en-IN" sz="1600" dirty="0" smtClean="0">
                <a:latin typeface="Times New Roman" pitchFamily="18" charset="0"/>
                <a:cs typeface="Times New Roman" pitchFamily="18" charset="0"/>
              </a:rPr>
              <a:t>M. F. R. </a:t>
            </a:r>
            <a:r>
              <a:rPr lang="en-IN" sz="1600" dirty="0" err="1" smtClean="0">
                <a:latin typeface="Times New Roman" pitchFamily="18" charset="0"/>
                <a:cs typeface="Times New Roman" pitchFamily="18" charset="0"/>
              </a:rPr>
              <a:t>Amri</a:t>
            </a:r>
            <a:r>
              <a:rPr lang="en-IN" sz="1600" dirty="0" smtClean="0">
                <a:latin typeface="Times New Roman" pitchFamily="18" charset="0"/>
                <a:cs typeface="Times New Roman" pitchFamily="18" charset="0"/>
              </a:rPr>
              <a:t>, I. M. </a:t>
            </a:r>
            <a:r>
              <a:rPr lang="en-IN" sz="1600" dirty="0" err="1" smtClean="0">
                <a:latin typeface="Times New Roman" pitchFamily="18" charset="0"/>
                <a:cs typeface="Times New Roman" pitchFamily="18" charset="0"/>
              </a:rPr>
              <a:t>Sukarsa</a:t>
            </a:r>
            <a:r>
              <a:rPr lang="en-IN" sz="1600" dirty="0" smtClean="0">
                <a:latin typeface="Times New Roman" pitchFamily="18" charset="0"/>
                <a:cs typeface="Times New Roman" pitchFamily="18" charset="0"/>
              </a:rPr>
              <a:t>, and I. K. A. </a:t>
            </a:r>
            <a:r>
              <a:rPr lang="en-IN" sz="1600" dirty="0" err="1" smtClean="0">
                <a:latin typeface="Times New Roman" pitchFamily="18" charset="0"/>
                <a:cs typeface="Times New Roman" pitchFamily="18" charset="0"/>
              </a:rPr>
              <a:t>Purnawan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Kajian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Pendekatan</a:t>
            </a:r>
            <a:r>
              <a:rPr lang="en-IN" sz="1600" dirty="0" smtClean="0">
                <a:latin typeface="Times New Roman" pitchFamily="18" charset="0"/>
                <a:cs typeface="Times New Roman" pitchFamily="18" charset="0"/>
              </a:rPr>
              <a:t> Binary Log </a:t>
            </a:r>
            <a:r>
              <a:rPr lang="en-IN" sz="1600" dirty="0" err="1" smtClean="0">
                <a:latin typeface="Times New Roman" pitchFamily="18" charset="0"/>
                <a:cs typeface="Times New Roman" pitchFamily="18" charset="0"/>
              </a:rPr>
              <a:t>dalam</a:t>
            </a:r>
            <a:r>
              <a:rPr lang="en-IN" sz="1600" dirty="0" smtClean="0">
                <a:latin typeface="Times New Roman" pitchFamily="18" charset="0"/>
                <a:cs typeface="Times New Roman" pitchFamily="18" charset="0"/>
              </a:rPr>
              <a:t> Change Data Capture,” </a:t>
            </a:r>
            <a:r>
              <a:rPr lang="en-IN" sz="1600" dirty="0" err="1" smtClean="0">
                <a:latin typeface="Times New Roman" pitchFamily="18" charset="0"/>
                <a:cs typeface="Times New Roman" pitchFamily="18" charset="0"/>
              </a:rPr>
              <a:t>Merpati</a:t>
            </a:r>
            <a:r>
              <a:rPr lang="en-IN" sz="1600" dirty="0" smtClean="0">
                <a:latin typeface="Times New Roman" pitchFamily="18" charset="0"/>
                <a:cs typeface="Times New Roman" pitchFamily="18" charset="0"/>
              </a:rPr>
              <a:t>, vol. 5, no. 2, pp. 11–22, 2017</a:t>
            </a:r>
            <a:endParaRPr lang="en-IN"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H. </a:t>
            </a:r>
            <a:r>
              <a:rPr lang="en-IN" sz="1800" dirty="0" err="1" smtClean="0">
                <a:latin typeface="Times New Roman" pitchFamily="18" charset="0"/>
                <a:cs typeface="Times New Roman" pitchFamily="18" charset="0"/>
              </a:rPr>
              <a:t>Setiawan</a:t>
            </a:r>
            <a:r>
              <a:rPr lang="en-IN" sz="1800" dirty="0" smtClean="0">
                <a:latin typeface="Times New Roman" pitchFamily="18" charset="0"/>
                <a:cs typeface="Times New Roman" pitchFamily="18" charset="0"/>
              </a:rPr>
              <a:t>, J. E. </a:t>
            </a:r>
            <a:r>
              <a:rPr lang="en-IN" sz="1800" dirty="0" err="1" smtClean="0">
                <a:latin typeface="Times New Roman" pitchFamily="18" charset="0"/>
                <a:cs typeface="Times New Roman" pitchFamily="18" charset="0"/>
              </a:rPr>
              <a:t>Istiyanto</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Wardoyo</a:t>
            </a:r>
            <a:r>
              <a:rPr lang="en-IN" sz="1800" dirty="0" smtClean="0">
                <a:latin typeface="Times New Roman" pitchFamily="18" charset="0"/>
                <a:cs typeface="Times New Roman" pitchFamily="18" charset="0"/>
              </a:rPr>
              <a:t>, and P. </a:t>
            </a:r>
            <a:r>
              <a:rPr lang="en-IN" sz="1800" dirty="0" err="1" smtClean="0">
                <a:latin typeface="Times New Roman" pitchFamily="18" charset="0"/>
                <a:cs typeface="Times New Roman" pitchFamily="18" charset="0"/>
              </a:rPr>
              <a:t>Santoso</a:t>
            </a:r>
            <a:r>
              <a:rPr lang="en-IN" sz="1800" dirty="0" smtClean="0">
                <a:latin typeface="Times New Roman" pitchFamily="18" charset="0"/>
                <a:cs typeface="Times New Roman" pitchFamily="18" charset="0"/>
              </a:rPr>
              <a:t>, “The Use of KPI In Group Decision Support Model of ICT Projects Performance Evaluation,” Int. Conf. </a:t>
            </a:r>
            <a:r>
              <a:rPr lang="en-IN" sz="1800" dirty="0" err="1" smtClean="0">
                <a:latin typeface="Times New Roman" pitchFamily="18" charset="0"/>
                <a:cs typeface="Times New Roman" pitchFamily="18" charset="0"/>
              </a:rPr>
              <a:t>Electr</a:t>
            </a:r>
            <a:r>
              <a:rPr lang="en-IN" sz="1800" dirty="0" smtClean="0">
                <a:latin typeface="Times New Roman" pitchFamily="18" charset="0"/>
                <a:cs typeface="Times New Roman" pitchFamily="18" charset="0"/>
              </a:rPr>
              <a:t>. Eng.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Sci. Informatics (EECSI 2015), 2015, pp. 19–20, 2015</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Abudureheman</a:t>
            </a:r>
            <a:r>
              <a:rPr lang="en-IN" sz="1800" dirty="0" smtClean="0">
                <a:latin typeface="Times New Roman" pitchFamily="18" charset="0"/>
                <a:cs typeface="Times New Roman" pitchFamily="18" charset="0"/>
              </a:rPr>
              <a:t>, “Creating a Cost Saving Web Application,”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M. A. </a:t>
            </a:r>
            <a:r>
              <a:rPr lang="en-IN" sz="1800" dirty="0" err="1" smtClean="0">
                <a:latin typeface="Times New Roman" pitchFamily="18" charset="0"/>
                <a:cs typeface="Times New Roman" pitchFamily="18" charset="0"/>
              </a:rPr>
              <a:t>Jadhav</a:t>
            </a:r>
            <a:r>
              <a:rPr lang="en-IN" sz="1800" dirty="0" smtClean="0">
                <a:latin typeface="Times New Roman" pitchFamily="18" charset="0"/>
                <a:cs typeface="Times New Roman" pitchFamily="18" charset="0"/>
              </a:rPr>
              <a:t>, B. R. </a:t>
            </a:r>
            <a:r>
              <a:rPr lang="en-IN" sz="1800" dirty="0" err="1" smtClean="0">
                <a:latin typeface="Times New Roman" pitchFamily="18" charset="0"/>
                <a:cs typeface="Times New Roman" pitchFamily="18" charset="0"/>
              </a:rPr>
              <a:t>Sawant</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Deshmukh</a:t>
            </a:r>
            <a:r>
              <a:rPr lang="en-IN" sz="1800" dirty="0" smtClean="0">
                <a:latin typeface="Times New Roman" pitchFamily="18" charset="0"/>
                <a:cs typeface="Times New Roman" pitchFamily="18" charset="0"/>
              </a:rPr>
              <a:t>, “Single Page Application using </a:t>
            </a:r>
            <a:r>
              <a:rPr lang="en-IN" sz="1800" dirty="0" err="1" smtClean="0">
                <a:latin typeface="Times New Roman" pitchFamily="18" charset="0"/>
                <a:cs typeface="Times New Roman" pitchFamily="18" charset="0"/>
              </a:rPr>
              <a:t>AngularJS</a:t>
            </a:r>
            <a:r>
              <a:rPr lang="en-IN" sz="1800" dirty="0" smtClean="0">
                <a:latin typeface="Times New Roman" pitchFamily="18" charset="0"/>
                <a:cs typeface="Times New Roman" pitchFamily="18" charset="0"/>
              </a:rPr>
              <a:t>,” Int. J.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Sci. Inf. Technol., vol. 6, no. 3, pp. 2876–2879,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 Developers, “Reducing Network Battery Drain,” developer.android.com, 2018. [Online]. Available: https://developer.android.com/topic/performance/power/network/inde x.html. [Accessed: 18-Apr-2018].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R. Fielding, “Hypertext Transfer Protocol -- HTTP/1.1.” 1999.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1328</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Statistics and Monitoring Web Application to capture Online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2022-03-14T11:18:43Z</dcterms:modified>
</cp:coreProperties>
</file>