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3/14/2022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3/14/2022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IN" b="1" dirty="0" smtClean="0">
                <a:latin typeface="Times New Roman" pitchFamily="18" charset="0"/>
                <a:cs typeface="Times New Roman" pitchFamily="18" charset="0"/>
              </a:rPr>
              <a:t>Device an application to monitor Humans health issues due to increased usage of pesticides in agriculture and unethical means adopted by food processing industries </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study provides a broad perspective on the main trends regarding the use of pesticides in developing countries and their impacts on human health and food security. Information is provided on the challenges of controlling these hazardous substances, along with the extent to which pesticides banned within the European Union (EU) are exported to third countries. The analysis assesses the </a:t>
            </a:r>
            <a:r>
              <a:rPr lang="en-IN" sz="2000" dirty="0" err="1" smtClean="0">
                <a:latin typeface="Times New Roman" pitchFamily="18" charset="0"/>
                <a:cs typeface="Times New Roman" pitchFamily="18" charset="0"/>
              </a:rPr>
              <a:t>factorsbehind</a:t>
            </a:r>
            <a:r>
              <a:rPr lang="en-IN" sz="2000" dirty="0" smtClean="0">
                <a:latin typeface="Times New Roman" pitchFamily="18" charset="0"/>
                <a:cs typeface="Times New Roman" pitchFamily="18" charset="0"/>
              </a:rPr>
              <a:t> the continuation of these exports, along with the rising demand for better controls. Recommendations are intended to improve the ability for all people, including future generations, to have access to healthy food in line with United Nations declarations.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These </a:t>
            </a:r>
            <a:r>
              <a:rPr lang="en-IN" sz="2000" dirty="0" smtClean="0">
                <a:latin typeface="Times New Roman" pitchFamily="18" charset="0"/>
                <a:cs typeface="Times New Roman" pitchFamily="18" charset="0"/>
              </a:rPr>
              <a:t>recommendations include collaborating with the Rotterdam Convention to strengthen capacity building programmes and the use of the knowledge base maintained by the Convention; supporting collaboration among developing countries to strengthen pesticide risk regulation; explore options to make regulatory risk data more transparent and accessible; strengthen research and education in alternatives to pesticides; stop all exports of crop protection products banned in the EU; only allow the export </a:t>
            </a:r>
            <a:r>
              <a:rPr lang="en-IN" sz="2000" dirty="0" err="1" smtClean="0">
                <a:latin typeface="Times New Roman" pitchFamily="18" charset="0"/>
                <a:cs typeface="Times New Roman" pitchFamily="18" charset="0"/>
              </a:rPr>
              <a:t>ofseverely</a:t>
            </a:r>
            <a:r>
              <a:rPr lang="en-IN" sz="2000" dirty="0" smtClean="0">
                <a:latin typeface="Times New Roman" pitchFamily="18" charset="0"/>
                <a:cs typeface="Times New Roman" pitchFamily="18" charset="0"/>
              </a:rPr>
              <a:t> restricted pesticides if these are regulated accordingly and used properly in the importing country; and support the re-evaluation of pesticide registrations in developing countries to be in line with FAO/WHO Code of Conduct.</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competitive market encourages innovation and helps to control prices, but existing criteria for the development of new pest control products may not sufficiently stress human health concerns or consider long-term environmental impacts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doubtful whether existing pesticides will be able to tackle the new and mutated </a:t>
            </a:r>
            <a:r>
              <a:rPr lang="en-IN" sz="2000" dirty="0" smtClean="0">
                <a:latin typeface="Times New Roman" pitchFamily="18" charset="0"/>
                <a:cs typeface="Times New Roman" pitchFamily="18" charset="0"/>
              </a:rPr>
              <a:t>pests.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global international initiatives coexist with regional agreements on the use of pesticides and sustainable crop production.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334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457200"/>
            <a:ext cx="7498080" cy="6248400"/>
          </a:xfrm>
        </p:spPr>
        <p:txBody>
          <a:bodyPr>
            <a:noAutofit/>
          </a:bodyPr>
          <a:lstStyle/>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are concerns about the possible ability of </a:t>
            </a:r>
            <a:r>
              <a:rPr lang="en-IN" sz="2000" dirty="0" err="1" smtClean="0">
                <a:latin typeface="Times New Roman" pitchFamily="18" charset="0"/>
                <a:cs typeface="Times New Roman" pitchFamily="18" charset="0"/>
              </a:rPr>
              <a:t>glyphosate</a:t>
            </a:r>
            <a:r>
              <a:rPr lang="en-IN" sz="2000" dirty="0" smtClean="0">
                <a:latin typeface="Times New Roman" pitchFamily="18" charset="0"/>
                <a:cs typeface="Times New Roman" pitchFamily="18" charset="0"/>
              </a:rPr>
              <a:t> to cause gluten intolerance, a health problem associated with deficiencies in essential trace metals, reproductive issues, and increased risk to develop non-Hodgkin’s </a:t>
            </a:r>
            <a:r>
              <a:rPr lang="en-IN" sz="2000" dirty="0" smtClean="0">
                <a:latin typeface="Times New Roman" pitchFamily="18" charset="0"/>
                <a:cs typeface="Times New Roman" pitchFamily="18" charset="0"/>
              </a:rPr>
              <a:t>lymphoma.</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industrialization of agriculture has brought a series of problems including economic, social, and environmental impacts that local populations cannot manage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overproduction of food, export-oriented monocultures, the demand for cheap </a:t>
            </a: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 and the other characteristics of industrialization have clearly failed to solve the problems of hunger and malnutrition.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These products are also used for other purposes, such as the improvement and maintenance of non-agricultural areas like public urban green areas and sport </a:t>
            </a:r>
            <a:r>
              <a:rPr lang="en-IN" sz="2000" dirty="0" smtClean="0">
                <a:latin typeface="Times New Roman" pitchFamily="18" charset="0"/>
                <a:cs typeface="Times New Roman" pitchFamily="18" charset="0"/>
              </a:rPr>
              <a:t>fields</a:t>
            </a:r>
            <a:r>
              <a:rPr lang="en-US"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most pesticide manufacturers have decided to adhere to the proposed framework, some have </a:t>
            </a:r>
            <a:r>
              <a:rPr lang="en-IN" sz="2000" dirty="0" smtClean="0">
                <a:latin typeface="Times New Roman" pitchFamily="18" charset="0"/>
                <a:cs typeface="Times New Roman" pitchFamily="18" charset="0"/>
              </a:rPr>
              <a:t>not.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Strategic Approach to International Chemicals Management (SAICM) proposes another non-binding practice for pesticide management.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8674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large-scale farming sector will welcome integrated solutions if they offer a cost advantage and will also want to ensure that they are on the right side of MRL requirements.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terms of </a:t>
            </a:r>
            <a:r>
              <a:rPr lang="en-IN" sz="2000" dirty="0" err="1" smtClean="0">
                <a:latin typeface="Times New Roman" pitchFamily="18" charset="0"/>
                <a:cs typeface="Times New Roman" pitchFamily="18" charset="0"/>
              </a:rPr>
              <a:t>behaviourchange</a:t>
            </a:r>
            <a:r>
              <a:rPr lang="en-IN" sz="2000" dirty="0" smtClean="0">
                <a:latin typeface="Times New Roman" pitchFamily="18" charset="0"/>
                <a:cs typeface="Times New Roman" pitchFamily="18" charset="0"/>
              </a:rPr>
              <a:t>, in many cases they are also likely to be the most difficult to convince regarding the long-term advantages of alternative methods, especially given the widespread availability of inexpensive pesticides.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use of IPM strategies has advantages, such as reducing adverse environmental and health effects and long-term positive effects on yields, e.g., through increased bio-control and soil fertility.</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82850"/>
                <a:gridCol w="2762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Pesticides and human health</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Alewu B, Nosiri C.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Farmers use pesticides to control the growth of weeds and prevent crop damage by insects, rodents and molds</a:t>
                      </a:r>
                      <a:r>
                        <a:rPr lang="en-IN" sz="20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Non-cancer health effects of pesticides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Sanborn M, Kerr KJ, Sanin LH, Cole DC, Bassil KL, Vakil C.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To investigate whether there are associations between exposure to pesticides and 4 chronic non-cancer health effects: dermatologic, neurologic, reproductive, and </a:t>
                      </a:r>
                      <a:r>
                        <a:rPr lang="en-US" sz="2000" dirty="0" err="1">
                          <a:latin typeface="Times New Roman" pitchFamily="18" charset="0"/>
                          <a:ea typeface="Calibri"/>
                          <a:cs typeface="Times New Roman" pitchFamily="18" charset="0"/>
                        </a:rPr>
                        <a:t>genotoxic</a:t>
                      </a:r>
                      <a:r>
                        <a:rPr lang="en-US" sz="2000" dirty="0">
                          <a:latin typeface="Times New Roman" pitchFamily="18" charset="0"/>
                          <a:ea typeface="Calibri"/>
                          <a:cs typeface="Times New Roman" pitchFamily="18" charset="0"/>
                        </a:rPr>
                        <a:t> effects.</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752600" y="1676400"/>
            <a:ext cx="6629400" cy="4267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a:xfrm>
            <a:off x="1435608" y="1447800"/>
            <a:ext cx="7498080" cy="51816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need for protection against pests is a given and has its roots in antiquity, when both organic and chemical substances were applied as pesticides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Since then, numerous chemical pesticides have been produced, and now multinational agrochemical companies, which mostly control global food production, apply new chemical substances with pesticide properties and implement biotechnological advances, thus diverging from traditional agricultural methods. Furthermore, current agricultural practices are based on the wide use of chemical pesticides that have been associated with negative impacts on human health, wildlife, and natural </a:t>
            </a:r>
            <a:r>
              <a:rPr lang="en-IN" sz="2000" dirty="0" smtClean="0">
                <a:latin typeface="Times New Roman" pitchFamily="18" charset="0"/>
                <a:cs typeface="Times New Roman" pitchFamily="18" charset="0"/>
              </a:rPr>
              <a:t>environment.</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World </a:t>
            </a:r>
            <a:r>
              <a:rPr lang="en-IN" sz="1600" dirty="0" smtClean="0">
                <a:latin typeface="Times New Roman" pitchFamily="18" charset="0"/>
                <a:cs typeface="Times New Roman" pitchFamily="18" charset="0"/>
              </a:rPr>
              <a:t>Health Organization. Public Health Impact of Pesticides Used in Agriculture. England: World Health Organization (1990).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Alewu</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Nosiri</a:t>
            </a:r>
            <a:r>
              <a:rPr lang="en-IN" sz="1600" dirty="0" smtClean="0">
                <a:latin typeface="Times New Roman" pitchFamily="18" charset="0"/>
                <a:cs typeface="Times New Roman" pitchFamily="18" charset="0"/>
              </a:rPr>
              <a:t> C. Pesticides and human health. In: </a:t>
            </a:r>
            <a:r>
              <a:rPr lang="en-IN" sz="1600" dirty="0" err="1" smtClean="0">
                <a:latin typeface="Times New Roman" pitchFamily="18" charset="0"/>
                <a:cs typeface="Times New Roman" pitchFamily="18" charset="0"/>
              </a:rPr>
              <a:t>Stoytcheva</a:t>
            </a:r>
            <a:r>
              <a:rPr lang="en-IN" sz="1600" dirty="0" smtClean="0">
                <a:latin typeface="Times New Roman" pitchFamily="18" charset="0"/>
                <a:cs typeface="Times New Roman" pitchFamily="18" charset="0"/>
              </a:rPr>
              <a:t> M, editor. Pesticides in the Modern World  –  Effects of Pesticides Exposure. </a:t>
            </a:r>
            <a:r>
              <a:rPr lang="en-IN" sz="1600" dirty="0" err="1" smtClean="0">
                <a:latin typeface="Times New Roman" pitchFamily="18" charset="0"/>
                <a:cs typeface="Times New Roman" pitchFamily="18" charset="0"/>
              </a:rPr>
              <a:t>InTech</a:t>
            </a:r>
            <a:r>
              <a:rPr lang="en-IN" sz="1600" dirty="0" smtClean="0">
                <a:latin typeface="Times New Roman" pitchFamily="18" charset="0"/>
                <a:cs typeface="Times New Roman" pitchFamily="18" charset="0"/>
              </a:rPr>
              <a:t> (2011). p. 231–50. Available from: http://www.intechopen.com/ books/pesticides-in-the-modern-world-effects-of-pesticides-exposure/ pesticide-and-human-health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NSW EPA. What Are Pesticides and How Do They Work? (2013). Available from: http://www.epa.nsw.gov.au/pesticides/pestwhatrhow.htm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Hoffman RS, </a:t>
            </a:r>
            <a:r>
              <a:rPr lang="en-IN" sz="1600" dirty="0" err="1" smtClean="0">
                <a:latin typeface="Times New Roman" pitchFamily="18" charset="0"/>
                <a:cs typeface="Times New Roman" pitchFamily="18" charset="0"/>
              </a:rPr>
              <a:t>Capel</a:t>
            </a:r>
            <a:r>
              <a:rPr lang="en-IN" sz="1600" dirty="0" smtClean="0">
                <a:latin typeface="Times New Roman" pitchFamily="18" charset="0"/>
                <a:cs typeface="Times New Roman" pitchFamily="18" charset="0"/>
              </a:rPr>
              <a:t> PD, Larson SJ. Comparison of pesticides in eight U.S. urban streams. Environ </a:t>
            </a:r>
            <a:r>
              <a:rPr lang="en-IN" sz="1600" dirty="0" err="1" smtClean="0">
                <a:latin typeface="Times New Roman" pitchFamily="18" charset="0"/>
                <a:cs typeface="Times New Roman" pitchFamily="18" charset="0"/>
              </a:rPr>
              <a:t>Toxicol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Chem</a:t>
            </a:r>
            <a:r>
              <a:rPr lang="en-IN" sz="1600" dirty="0" smtClean="0">
                <a:latin typeface="Times New Roman" pitchFamily="18" charset="0"/>
                <a:cs typeface="Times New Roman" pitchFamily="18" charset="0"/>
              </a:rPr>
              <a:t> (2000) 19:2249–58. doi:10.1002/ etc.5620190915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Canadian Cancer Society. Cosmetic Pesticides. Information Brief. (2013). Available from: https://www.cancer.ca/~/media/cancer.ca/AB/get%20 involved/take%20action/CosmeticPesticides-InformationBrief-AB.pdf</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Johnston JJ. Introduction to Pesticides and Wildlife. USDA National Wildlife Research </a:t>
            </a:r>
            <a:r>
              <a:rPr lang="en-IN" sz="1600" dirty="0" err="1" smtClean="0">
                <a:latin typeface="Times New Roman" pitchFamily="18" charset="0"/>
                <a:cs typeface="Times New Roman" pitchFamily="18" charset="0"/>
              </a:rPr>
              <a:t>Center</a:t>
            </a:r>
            <a:r>
              <a:rPr lang="en-IN" sz="1600" dirty="0" smtClean="0">
                <a:latin typeface="Times New Roman" pitchFamily="18" charset="0"/>
                <a:cs typeface="Times New Roman" pitchFamily="18" charset="0"/>
              </a:rPr>
              <a:t>  –  Staff Publications. Paper 589 (2001).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Hayes TB, Case P, Chui S, Chung D, </a:t>
            </a:r>
            <a:r>
              <a:rPr lang="en-IN" sz="1600" dirty="0" err="1" smtClean="0">
                <a:latin typeface="Times New Roman" pitchFamily="18" charset="0"/>
                <a:cs typeface="Times New Roman" pitchFamily="18" charset="0"/>
              </a:rPr>
              <a:t>Haeffele</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Haston</a:t>
            </a:r>
            <a:r>
              <a:rPr lang="en-IN" sz="1600" dirty="0" smtClean="0">
                <a:latin typeface="Times New Roman" pitchFamily="18" charset="0"/>
                <a:cs typeface="Times New Roman" pitchFamily="18" charset="0"/>
              </a:rPr>
              <a:t> K, et al. Pesticide mixtures, endocrine disruption, and amphibian declines: are we underestimating the impact? Environ Health </a:t>
            </a:r>
            <a:r>
              <a:rPr lang="en-IN" sz="1600" dirty="0" err="1" smtClean="0">
                <a:latin typeface="Times New Roman" pitchFamily="18" charset="0"/>
                <a:cs typeface="Times New Roman" pitchFamily="18" charset="0"/>
              </a:rPr>
              <a:t>Perspect</a:t>
            </a:r>
            <a:r>
              <a:rPr lang="en-IN" sz="1600" dirty="0" smtClean="0">
                <a:latin typeface="Times New Roman" pitchFamily="18" charset="0"/>
                <a:cs typeface="Times New Roman" pitchFamily="18" charset="0"/>
              </a:rPr>
              <a:t> (2006) 114:40–50.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Sanborn M, Kerr KJ, Sanin LH, Cole DC, </a:t>
            </a:r>
            <a:r>
              <a:rPr lang="en-IN" sz="1600" dirty="0" err="1" smtClean="0">
                <a:latin typeface="Times New Roman" pitchFamily="18" charset="0"/>
                <a:cs typeface="Times New Roman" pitchFamily="18" charset="0"/>
              </a:rPr>
              <a:t>Bassil</a:t>
            </a:r>
            <a:r>
              <a:rPr lang="en-IN" sz="1600" dirty="0" smtClean="0">
                <a:latin typeface="Times New Roman" pitchFamily="18" charset="0"/>
                <a:cs typeface="Times New Roman" pitchFamily="18" charset="0"/>
              </a:rPr>
              <a:t> KL, </a:t>
            </a:r>
            <a:r>
              <a:rPr lang="en-IN" sz="1600" dirty="0" err="1" smtClean="0">
                <a:latin typeface="Times New Roman" pitchFamily="18" charset="0"/>
                <a:cs typeface="Times New Roman" pitchFamily="18" charset="0"/>
              </a:rPr>
              <a:t>Vakil</a:t>
            </a:r>
            <a:r>
              <a:rPr lang="en-IN" sz="1600" dirty="0" smtClean="0">
                <a:latin typeface="Times New Roman" pitchFamily="18" charset="0"/>
                <a:cs typeface="Times New Roman" pitchFamily="18" charset="0"/>
              </a:rPr>
              <a:t> C. Non-cancer health effects of pesticides. Systematic review and implications for family doctors. Can </a:t>
            </a:r>
            <a:r>
              <a:rPr lang="en-IN" sz="1600" dirty="0" err="1" smtClean="0">
                <a:latin typeface="Times New Roman" pitchFamily="18" charset="0"/>
                <a:cs typeface="Times New Roman" pitchFamily="18" charset="0"/>
              </a:rPr>
              <a:t>Fam</a:t>
            </a:r>
            <a:r>
              <a:rPr lang="en-IN" sz="1600" dirty="0" smtClean="0">
                <a:latin typeface="Times New Roman" pitchFamily="18" charset="0"/>
                <a:cs typeface="Times New Roman" pitchFamily="18" charset="0"/>
              </a:rPr>
              <a:t> Physician (2007) 53:1712–20.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Pimentel D, Burgess M. Environmental and economic costs of the application of pesticides primarily in the United States. In: Pimentel D, </a:t>
            </a:r>
            <a:r>
              <a:rPr lang="en-IN" sz="1600" dirty="0" err="1" smtClean="0">
                <a:latin typeface="Times New Roman" pitchFamily="18" charset="0"/>
                <a:cs typeface="Times New Roman" pitchFamily="18" charset="0"/>
              </a:rPr>
              <a:t>Peshin</a:t>
            </a:r>
            <a:r>
              <a:rPr lang="en-IN" sz="1600" dirty="0" smtClean="0">
                <a:latin typeface="Times New Roman" pitchFamily="18" charset="0"/>
                <a:cs typeface="Times New Roman" pitchFamily="18" charset="0"/>
              </a:rPr>
              <a:t> R, editors. Integrated Pest Management. New York, Heidelberg, Dordrecht, London: Springer Science + Business Media Dordrecht (2014). p. 47–71.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Mnif</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Hassine</a:t>
            </a:r>
            <a:r>
              <a:rPr lang="en-IN" sz="1600" dirty="0" smtClean="0">
                <a:latin typeface="Times New Roman" pitchFamily="18" charset="0"/>
                <a:cs typeface="Times New Roman" pitchFamily="18" charset="0"/>
              </a:rPr>
              <a:t> AIH, </a:t>
            </a:r>
            <a:r>
              <a:rPr lang="en-IN" sz="1600" dirty="0" err="1" smtClean="0">
                <a:latin typeface="Times New Roman" pitchFamily="18" charset="0"/>
                <a:cs typeface="Times New Roman" pitchFamily="18" charset="0"/>
              </a:rPr>
              <a:t>Bouaziz</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Bartegi</a:t>
            </a:r>
            <a:r>
              <a:rPr lang="en-IN" sz="1600" dirty="0" smtClean="0">
                <a:latin typeface="Times New Roman" pitchFamily="18" charset="0"/>
                <a:cs typeface="Times New Roman" pitchFamily="18" charset="0"/>
              </a:rPr>
              <a:t> A, Thomas O, </a:t>
            </a:r>
            <a:r>
              <a:rPr lang="en-IN" sz="1600" dirty="0" err="1" smtClean="0">
                <a:latin typeface="Times New Roman" pitchFamily="18" charset="0"/>
                <a:cs typeface="Times New Roman" pitchFamily="18" charset="0"/>
              </a:rPr>
              <a:t>Roig</a:t>
            </a:r>
            <a:r>
              <a:rPr lang="en-IN" sz="1600" dirty="0" smtClean="0">
                <a:latin typeface="Times New Roman" pitchFamily="18" charset="0"/>
                <a:cs typeface="Times New Roman" pitchFamily="18" charset="0"/>
              </a:rPr>
              <a:t> B. Effect of endocrine disruptor pesticides: a review. </a:t>
            </a:r>
            <a:r>
              <a:rPr lang="en-IN" sz="1600" dirty="0" err="1" smtClean="0">
                <a:latin typeface="Times New Roman" pitchFamily="18" charset="0"/>
                <a:cs typeface="Times New Roman" pitchFamily="18" charset="0"/>
              </a:rPr>
              <a:t>Int</a:t>
            </a:r>
            <a:r>
              <a:rPr lang="en-IN" sz="1600" dirty="0" smtClean="0">
                <a:latin typeface="Times New Roman" pitchFamily="18" charset="0"/>
                <a:cs typeface="Times New Roman" pitchFamily="18" charset="0"/>
              </a:rPr>
              <a:t> J Environ Res Public Health (2011) 8:2265–2203.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1251</TotalTime>
  <Words>848</Words>
  <Application>Microsoft Office PowerPoint</Application>
  <PresentationFormat>On-screen Show (4:3)</PresentationFormat>
  <Paragraphs>64</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Device an application to monitor Humans health issues due to increased usage of pesticides in agriculture and unethical means adopted by food processing industries </vt:lpstr>
      <vt:lpstr>Abstract</vt:lpstr>
      <vt:lpstr>Slide 3</vt:lpstr>
      <vt:lpstr>Existing System</vt:lpstr>
      <vt:lpstr>Disadvantage of Existing System</vt:lpstr>
      <vt:lpstr>PROPOSED SYSTEM :</vt:lpstr>
      <vt:lpstr>ADVANTAGE</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2022-03-14T12:24:09Z</dcterms:modified>
</cp:coreProperties>
</file>