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86400"/>
          </a:xfrm>
        </p:spPr>
        <p:txBody>
          <a:bodyPr>
            <a:normAutofit/>
          </a:bodyPr>
          <a:lstStyle/>
          <a:p>
            <a:pPr algn="ctr"/>
            <a:r>
              <a:rPr lang="en-IN" b="1" dirty="0" smtClean="0">
                <a:latin typeface="Times New Roman" pitchFamily="18" charset="0"/>
                <a:cs typeface="Times New Roman" pitchFamily="18" charset="0"/>
              </a:rPr>
              <a:t>Develop a digital platform for assimilating data of operational performance of existing STPs CETPs ETPs through creation of data exchange interface and flashing messages against defaults Problem Statements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Predicting future changes in ecosystem services is not only highly desirable but is also becoming feasible as several forces (e.g., available big data, developed data assimilation (DA) techniques, and advanced cyber-infrastructure) are converging to transform ecological research into quantitative forecasting. To realize ecological forecasting, we have developed an Ecological Platform for Assimilating Data (</a:t>
            </a:r>
            <a:r>
              <a:rPr lang="en-IN" sz="2000" dirty="0" err="1" smtClean="0">
                <a:latin typeface="Times New Roman" pitchFamily="18" charset="0"/>
                <a:cs typeface="Times New Roman" pitchFamily="18" charset="0"/>
              </a:rPr>
              <a:t>EcoPAD</a:t>
            </a:r>
            <a:r>
              <a:rPr lang="en-IN" sz="2000" dirty="0" smtClean="0">
                <a:latin typeface="Times New Roman" pitchFamily="18" charset="0"/>
                <a:cs typeface="Times New Roman" pitchFamily="18" charset="0"/>
              </a:rPr>
              <a:t>, v1.0) into models. </a:t>
            </a:r>
            <a:r>
              <a:rPr lang="en-IN" sz="2000" dirty="0" err="1" smtClean="0">
                <a:latin typeface="Times New Roman" pitchFamily="18" charset="0"/>
                <a:cs typeface="Times New Roman" pitchFamily="18" charset="0"/>
              </a:rPr>
              <a:t>EcoPAD</a:t>
            </a:r>
            <a:r>
              <a:rPr lang="en-IN" sz="2000" dirty="0" smtClean="0">
                <a:latin typeface="Times New Roman" pitchFamily="18" charset="0"/>
                <a:cs typeface="Times New Roman" pitchFamily="18" charset="0"/>
              </a:rPr>
              <a:t> (v1.0) is a web-based software system that automates data transfer and processing from sensor networks to ecological forecasting through data management, model simulation, data assimilation, forecasting, and visualization.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It facilitates interactive data–model integration from which the model is recursively improved through updated data while data are systematically refined under the guidance of model. </a:t>
            </a:r>
            <a:r>
              <a:rPr lang="en-IN" sz="2000" dirty="0" err="1" smtClean="0">
                <a:latin typeface="Times New Roman" pitchFamily="18" charset="0"/>
                <a:cs typeface="Times New Roman" pitchFamily="18" charset="0"/>
              </a:rPr>
              <a:t>EcoPAD</a:t>
            </a:r>
            <a:r>
              <a:rPr lang="en-IN" sz="2000" dirty="0" smtClean="0">
                <a:latin typeface="Times New Roman" pitchFamily="18" charset="0"/>
                <a:cs typeface="Times New Roman" pitchFamily="18" charset="0"/>
              </a:rPr>
              <a:t> (v1.0) relies on data from observations, process-oriented models, DA techniques, and the web-based workflow. We applied </a:t>
            </a:r>
            <a:r>
              <a:rPr lang="en-IN" sz="2000" dirty="0" err="1" smtClean="0">
                <a:latin typeface="Times New Roman" pitchFamily="18" charset="0"/>
                <a:cs typeface="Times New Roman" pitchFamily="18" charset="0"/>
              </a:rPr>
              <a:t>EcoPAD</a:t>
            </a:r>
            <a:r>
              <a:rPr lang="en-IN" sz="2000" dirty="0" smtClean="0">
                <a:latin typeface="Times New Roman" pitchFamily="18" charset="0"/>
                <a:cs typeface="Times New Roman" pitchFamily="18" charset="0"/>
              </a:rPr>
              <a:t> (v1.0) to the Spruce and </a:t>
            </a:r>
            <a:r>
              <a:rPr lang="en-IN" sz="2000" dirty="0" err="1" smtClean="0">
                <a:latin typeface="Times New Roman" pitchFamily="18" charset="0"/>
                <a:cs typeface="Times New Roman" pitchFamily="18" charset="0"/>
              </a:rPr>
              <a:t>Peatland</a:t>
            </a:r>
            <a:r>
              <a:rPr lang="en-IN" sz="2000" dirty="0" smtClean="0">
                <a:latin typeface="Times New Roman" pitchFamily="18" charset="0"/>
                <a:cs typeface="Times New Roman" pitchFamily="18" charset="0"/>
              </a:rPr>
              <a:t> Responses Under Climatic and Environmental change (SPRUCE) experiment in northern Minnesota. The </a:t>
            </a:r>
            <a:r>
              <a:rPr lang="en-IN" sz="2000" dirty="0" err="1" smtClean="0">
                <a:latin typeface="Times New Roman" pitchFamily="18" charset="0"/>
                <a:cs typeface="Times New Roman" pitchFamily="18" charset="0"/>
              </a:rPr>
              <a:t>EcoPAD</a:t>
            </a:r>
            <a:r>
              <a:rPr lang="en-IN" sz="2000" dirty="0" smtClean="0">
                <a:latin typeface="Times New Roman" pitchFamily="18" charset="0"/>
                <a:cs typeface="Times New Roman" pitchFamily="18" charset="0"/>
              </a:rPr>
              <a:t>-SPRUCE realizes fully automated data transfer, feeds meteorological data to drive model simulations, assimilates both manually measured and automated sensor data into the Terrestrial </a:t>
            </a:r>
            <a:r>
              <a:rPr lang="en-IN" sz="2000" dirty="0" err="1" smtClean="0">
                <a:latin typeface="Times New Roman" pitchFamily="18" charset="0"/>
                <a:cs typeface="Times New Roman" pitchFamily="18" charset="0"/>
              </a:rPr>
              <a:t>ECOsystem</a:t>
            </a:r>
            <a:r>
              <a:rPr lang="en-IN" sz="2000" dirty="0" smtClean="0">
                <a:latin typeface="Times New Roman" pitchFamily="18" charset="0"/>
                <a:cs typeface="Times New Roman" pitchFamily="18" charset="0"/>
              </a:rPr>
              <a:t> (TECO) model, and recursively forecasts the responses of various biophysical and biogeochemical processes to five temperature and two CO</a:t>
            </a:r>
            <a:r>
              <a:rPr lang="en-IN" sz="2000" baseline="-25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treatments in near-real time (weekly).</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ore </a:t>
            </a:r>
            <a:r>
              <a:rPr lang="en-IN" sz="2000" dirty="0" smtClean="0">
                <a:latin typeface="Times New Roman" pitchFamily="18" charset="0"/>
                <a:cs typeface="Times New Roman" pitchFamily="18" charset="0"/>
              </a:rPr>
              <a:t>importance than the ease of re-using existing apps, source code, platforms and standards, is the fact that this can significantly lower the investment cost in terms of money, effort and expertise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it can be a challenge to find existing apps with development documentation that is thorough, up-to-date, and also includes </a:t>
            </a:r>
            <a:r>
              <a:rPr lang="en-IN" sz="2000" dirty="0" smtClean="0">
                <a:latin typeface="Times New Roman" pitchFamily="18" charset="0"/>
                <a:cs typeface="Times New Roman" pitchFamily="18" charset="0"/>
              </a:rPr>
              <a:t>feedback.</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hen </a:t>
            </a:r>
            <a:r>
              <a:rPr lang="en-IN" sz="2000" dirty="0" smtClean="0">
                <a:latin typeface="Times New Roman" pitchFamily="18" charset="0"/>
                <a:cs typeface="Times New Roman" pitchFamily="18" charset="0"/>
              </a:rPr>
              <a:t>such structured vocabularies exist, either as dictionaries, glossaries, gazetteers, or </a:t>
            </a:r>
            <a:r>
              <a:rPr lang="en-IN" sz="2000" dirty="0" err="1" smtClean="0">
                <a:latin typeface="Times New Roman" pitchFamily="18" charset="0"/>
                <a:cs typeface="Times New Roman" pitchFamily="18" charset="0"/>
              </a:rPr>
              <a:t>ontologies</a:t>
            </a:r>
            <a:r>
              <a:rPr lang="en-IN" sz="2000" dirty="0" smtClean="0">
                <a:latin typeface="Times New Roman" pitchFamily="18" charset="0"/>
                <a:cs typeface="Times New Roman" pitchFamily="18" charset="0"/>
              </a:rPr>
              <a:t>, they can serve as knowledge entities that can drive further NLP </a:t>
            </a:r>
            <a:r>
              <a:rPr lang="en-IN" sz="2000" dirty="0" smtClean="0">
                <a:latin typeface="Times New Roman" pitchFamily="18" charset="0"/>
                <a:cs typeface="Times New Roman" pitchFamily="18" charset="0"/>
              </a:rPr>
              <a:t>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Data assimilation is growing in importance as process-based ecological models, despite largely simplifying the real systems, need to be complex enough to address sophisticated ecological issues.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ecological issues are composed of an enormous number of biotic and </a:t>
            </a:r>
            <a:r>
              <a:rPr lang="en-IN" sz="2000" dirty="0" err="1" smtClean="0">
                <a:latin typeface="Times New Roman" pitchFamily="18" charset="0"/>
                <a:cs typeface="Times New Roman" pitchFamily="18" charset="0"/>
              </a:rPr>
              <a:t>abiotic</a:t>
            </a:r>
            <a:r>
              <a:rPr lang="en-IN" sz="2000" dirty="0" smtClean="0">
                <a:latin typeface="Times New Roman" pitchFamily="18" charset="0"/>
                <a:cs typeface="Times New Roman" pitchFamily="18" charset="0"/>
              </a:rPr>
              <a:t> factors interacting with each other.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Such shifts quantify the potential acclimation of methane production to warming, and future climate warming is likely to have a smaller impact on emissions than most current predictions that do not take account of acclimation.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framework is part of a platform developed by the </a:t>
            </a:r>
            <a:r>
              <a:rPr lang="en-IN" sz="2000" dirty="0" err="1" smtClean="0">
                <a:latin typeface="Times New Roman" pitchFamily="18" charset="0"/>
                <a:cs typeface="Times New Roman" pitchFamily="18" charset="0"/>
              </a:rPr>
              <a:t>hackAIR</a:t>
            </a:r>
            <a:r>
              <a:rPr lang="en-IN" sz="2000" dirty="0" smtClean="0">
                <a:latin typeface="Times New Roman" pitchFamily="18" charset="0"/>
                <a:cs typeface="Times New Roman" pitchFamily="18" charset="0"/>
              </a:rPr>
              <a:t> project2 that gathers and fuses environmental data and specifically particulate matter (PM) measurements from official open sources and from user generated content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model involves the use of a negative log-log ordinal classifier to fit the ordinal output well, and the use of a new activation function for photo air pollution level estimation.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believe that these two repositories cover adequately the needs of the proposed framework and there is no need for a specialized webcam discovery framework.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usually unidirectional as data are normally used to train models, while the guidance of the model for efficient data collection is limited.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Similarly to these systems, </a:t>
            </a:r>
            <a:r>
              <a:rPr lang="en-IN" sz="2000" dirty="0" err="1" smtClean="0">
                <a:latin typeface="Times New Roman" pitchFamily="18" charset="0"/>
                <a:cs typeface="Times New Roman" pitchFamily="18" charset="0"/>
              </a:rPr>
              <a:t>EcoPAD</a:t>
            </a:r>
            <a:r>
              <a:rPr lang="en-IN" sz="2000" dirty="0" smtClean="0">
                <a:latin typeface="Times New Roman" pitchFamily="18" charset="0"/>
                <a:cs typeface="Times New Roman" pitchFamily="18" charset="0"/>
              </a:rPr>
              <a:t> (v1.0) takes advantage of modern information technology, especially the metadata </a:t>
            </a:r>
            <a:r>
              <a:rPr lang="en-IN" sz="2000" dirty="0" err="1" smtClean="0">
                <a:latin typeface="Times New Roman" pitchFamily="18" charset="0"/>
                <a:cs typeface="Times New Roman" pitchFamily="18" charset="0"/>
              </a:rPr>
              <a:t>catalog</a:t>
            </a:r>
            <a:r>
              <a:rPr lang="en-IN" sz="2000" dirty="0" smtClean="0">
                <a:latin typeface="Times New Roman" pitchFamily="18" charset="0"/>
                <a:cs typeface="Times New Roman" pitchFamily="18" charset="0"/>
              </a:rPr>
              <a:t>, to manage diverse data streams.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 Users will also be able to access data directly through programming environments like R, Python, and MATLAB. Simplicity, ease of use, and interoperability are among the main advantages of this API, which enables web-based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Robustness and uncertainty in terrestrial ecosystem carbon response to CMIP5 climate change projections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Ahlstrom, A., Schurgers, G., Arneth, A., and Smith, B.</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We found robust patterns in terms of an extra-tropical loss of carbon, except for a temperature induced shift in </a:t>
                      </a:r>
                      <a:r>
                        <a:rPr lang="en-US" sz="2000" dirty="0" err="1">
                          <a:latin typeface="Times New Roman"/>
                          <a:ea typeface="Calibri"/>
                          <a:cs typeface="Latha"/>
                        </a:rPr>
                        <a:t>phenology</a:t>
                      </a:r>
                      <a:r>
                        <a:rPr lang="en-US" sz="2000" dirty="0">
                          <a:latin typeface="Times New Roman"/>
                          <a:ea typeface="Calibri"/>
                          <a:cs typeface="Latha"/>
                        </a:rPr>
                        <a:t>, leading to an increased spring uptake of carbon. </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data assimilation research testbed A Community Facility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Anderson, J., Hoar, T., Raeder, K., Liu, H., Collins, N., Torn, R., and Avellano, A.</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DART community ensemble data assimilation facility provides students, educators, and scientists with unprecedented access to free, state-of-the-art assimilation tools.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new crop yield forecasting model based on satellite measurements applied across the Indus Basin,</a:t>
                      </a:r>
                      <a:r>
                        <a:rPr lang="en-US" sz="2000" kern="1200" dirty="0">
                          <a:latin typeface="Times New Roman" pitchFamily="18" charset="0"/>
                          <a:ea typeface="+mn-ea"/>
                          <a:cs typeface="Times New Roman" pitchFamily="18" charset="0"/>
                        </a:rPr>
                        <a:t> </a:t>
                      </a:r>
                      <a:r>
                        <a:rPr lang="en-US" sz="2000" dirty="0">
                          <a:latin typeface="Times New Roman" pitchFamily="18" charset="0"/>
                          <a:ea typeface="Calibri"/>
                          <a:cs typeface="Times New Roman" pitchFamily="18" charset="0"/>
                        </a:rPr>
                        <a:t>Pakistan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Bastiaanssen, W. G. M. and Ali, 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 The computations were executed in a GIS environment using 20 satellite measurements of the advanced very high resolution radiometer (AVHRR) to cover an annual crop rotation cycle. </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limits to prediction in ecological systems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Beckage, B., Gross, L. J., and Kauffman, 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When realized predictability is low relative to intrinsic predictability, prediction can be improved through improved model structure or specification of parameters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447800"/>
            <a:ext cx="73279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fully interactive web-based Ecological Platform for Assimilating Data (</a:t>
            </a:r>
            <a:r>
              <a:rPr lang="en-IN" sz="2000" dirty="0" err="1" smtClean="0">
                <a:latin typeface="Times New Roman" pitchFamily="18" charset="0"/>
                <a:cs typeface="Times New Roman" pitchFamily="18" charset="0"/>
              </a:rPr>
              <a:t>EcoPAD</a:t>
            </a:r>
            <a:r>
              <a:rPr lang="en-IN" sz="2000" dirty="0" smtClean="0">
                <a:latin typeface="Times New Roman" pitchFamily="18" charset="0"/>
                <a:cs typeface="Times New Roman" pitchFamily="18" charset="0"/>
              </a:rPr>
              <a:t>, v1.0) into models aims to promote data–model integration towards predictive ecology by making complex ecosystem model and data assimilation techniques accessible to different audience. It is supported by meta-databases of biogeochemical variables, libraries of modules for process models, a toolbox of inversion techniques, and a scalable scientific workflow. Through these components, it automates data management, model simulation, data assimilation, ecological forecasting, and result visualization, providing an open, convenient, transparent, flexible, scalable, traceable, and readily portable platform to systematically conduct data–model integration towards better ecological forecasting.</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700" dirty="0" smtClean="0">
                <a:latin typeface="Times New Roman" pitchFamily="18" charset="0"/>
                <a:cs typeface="Times New Roman" pitchFamily="18" charset="0"/>
              </a:rPr>
              <a:t>Ahlstrom, A., </a:t>
            </a:r>
            <a:r>
              <a:rPr lang="en-IN" sz="1700" dirty="0" err="1" smtClean="0">
                <a:latin typeface="Times New Roman" pitchFamily="18" charset="0"/>
                <a:cs typeface="Times New Roman" pitchFamily="18" charset="0"/>
              </a:rPr>
              <a:t>Schurgers</a:t>
            </a:r>
            <a:r>
              <a:rPr lang="en-IN" sz="1700" dirty="0" smtClean="0">
                <a:latin typeface="Times New Roman" pitchFamily="18" charset="0"/>
                <a:cs typeface="Times New Roman" pitchFamily="18" charset="0"/>
              </a:rPr>
              <a:t>, G., </a:t>
            </a:r>
            <a:r>
              <a:rPr lang="en-IN" sz="1700" dirty="0" err="1" smtClean="0">
                <a:latin typeface="Times New Roman" pitchFamily="18" charset="0"/>
                <a:cs typeface="Times New Roman" pitchFamily="18" charset="0"/>
              </a:rPr>
              <a:t>Arneth</a:t>
            </a:r>
            <a:r>
              <a:rPr lang="en-IN" sz="1700" dirty="0" smtClean="0">
                <a:latin typeface="Times New Roman" pitchFamily="18" charset="0"/>
                <a:cs typeface="Times New Roman" pitchFamily="18" charset="0"/>
              </a:rPr>
              <a:t>, A., and Smith, B.: Robustness and uncertainty in terrestrial ecosystem carbon response to CMIP5 climate change projections, Environ. Res.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7, 044008,2012. </a:t>
            </a:r>
          </a:p>
          <a:p>
            <a:pPr algn="just">
              <a:lnSpc>
                <a:spcPct val="150000"/>
              </a:lnSpc>
            </a:pPr>
            <a:r>
              <a:rPr lang="en-IN" sz="1700" dirty="0" smtClean="0">
                <a:latin typeface="Times New Roman" pitchFamily="18" charset="0"/>
                <a:cs typeface="Times New Roman" pitchFamily="18" charset="0"/>
              </a:rPr>
              <a:t>Anderson, J., Hoar, T., Raeder, K., Liu, H., Collins, N., Torn, R., and </a:t>
            </a:r>
            <a:r>
              <a:rPr lang="en-IN" sz="1700" dirty="0" err="1" smtClean="0">
                <a:latin typeface="Times New Roman" pitchFamily="18" charset="0"/>
                <a:cs typeface="Times New Roman" pitchFamily="18" charset="0"/>
              </a:rPr>
              <a:t>Avellano</a:t>
            </a:r>
            <a:r>
              <a:rPr lang="en-IN" sz="1700" dirty="0" smtClean="0">
                <a:latin typeface="Times New Roman" pitchFamily="18" charset="0"/>
                <a:cs typeface="Times New Roman" pitchFamily="18" charset="0"/>
              </a:rPr>
              <a:t>, A.: The data assimilation research </a:t>
            </a:r>
            <a:r>
              <a:rPr lang="en-IN" sz="1700" dirty="0" err="1" smtClean="0">
                <a:latin typeface="Times New Roman" pitchFamily="18" charset="0"/>
                <a:cs typeface="Times New Roman" pitchFamily="18" charset="0"/>
              </a:rPr>
              <a:t>testbed</a:t>
            </a:r>
            <a:r>
              <a:rPr lang="en-IN" sz="1700" dirty="0" smtClean="0">
                <a:latin typeface="Times New Roman" pitchFamily="18" charset="0"/>
                <a:cs typeface="Times New Roman" pitchFamily="18" charset="0"/>
              </a:rPr>
              <a:t> A Community Facility, B. Am. </a:t>
            </a:r>
            <a:r>
              <a:rPr lang="en-IN" sz="1700" dirty="0" err="1" smtClean="0">
                <a:latin typeface="Times New Roman" pitchFamily="18" charset="0"/>
                <a:cs typeface="Times New Roman" pitchFamily="18" charset="0"/>
              </a:rPr>
              <a:t>Meteorol</a:t>
            </a:r>
            <a:r>
              <a:rPr lang="en-IN" sz="1700" dirty="0" smtClean="0">
                <a:latin typeface="Times New Roman" pitchFamily="18" charset="0"/>
                <a:cs typeface="Times New Roman" pitchFamily="18" charset="0"/>
              </a:rPr>
              <a:t>. Soc., 90, 1283–1296, 2009. </a:t>
            </a:r>
          </a:p>
          <a:p>
            <a:pPr algn="just">
              <a:lnSpc>
                <a:spcPct val="150000"/>
              </a:lnSpc>
            </a:pPr>
            <a:r>
              <a:rPr lang="en-IN" sz="1700" dirty="0" err="1" smtClean="0">
                <a:latin typeface="Times New Roman" pitchFamily="18" charset="0"/>
                <a:cs typeface="Times New Roman" pitchFamily="18" charset="0"/>
              </a:rPr>
              <a:t>Bastiaanssen</a:t>
            </a:r>
            <a:r>
              <a:rPr lang="en-IN" sz="1700" dirty="0" smtClean="0">
                <a:latin typeface="Times New Roman" pitchFamily="18" charset="0"/>
                <a:cs typeface="Times New Roman" pitchFamily="18" charset="0"/>
              </a:rPr>
              <a:t>, W. G. M. and Ali, S.: A new crop yield forecasting model based on satellite measurements applied across the Indus Basin, Pakistan, </a:t>
            </a:r>
            <a:r>
              <a:rPr lang="en-IN" sz="1700" dirty="0" err="1" smtClean="0">
                <a:latin typeface="Times New Roman" pitchFamily="18" charset="0"/>
                <a:cs typeface="Times New Roman" pitchFamily="18" charset="0"/>
              </a:rPr>
              <a:t>Agr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Ecosyst</a:t>
            </a:r>
            <a:r>
              <a:rPr lang="en-IN" sz="1700" dirty="0" smtClean="0">
                <a:latin typeface="Times New Roman" pitchFamily="18" charset="0"/>
                <a:cs typeface="Times New Roman" pitchFamily="18" charset="0"/>
              </a:rPr>
              <a:t>. Environ., 94, 321–340, 2003. </a:t>
            </a:r>
          </a:p>
          <a:p>
            <a:pPr algn="just">
              <a:lnSpc>
                <a:spcPct val="150000"/>
              </a:lnSpc>
            </a:pPr>
            <a:r>
              <a:rPr lang="en-IN" sz="1700" dirty="0" err="1" smtClean="0">
                <a:latin typeface="Times New Roman" pitchFamily="18" charset="0"/>
                <a:cs typeface="Times New Roman" pitchFamily="18" charset="0"/>
              </a:rPr>
              <a:t>Beckage</a:t>
            </a:r>
            <a:r>
              <a:rPr lang="en-IN" sz="1700" dirty="0" smtClean="0">
                <a:latin typeface="Times New Roman" pitchFamily="18" charset="0"/>
                <a:cs typeface="Times New Roman" pitchFamily="18" charset="0"/>
              </a:rPr>
              <a:t>, B., Gross, L. J., and Kauffman, S.: The limits to prediction in ecological systems, Ecosphere, 2, UNSP 125, 2011. </a:t>
            </a:r>
          </a:p>
          <a:p>
            <a:pPr algn="just">
              <a:lnSpc>
                <a:spcPct val="150000"/>
              </a:lnSpc>
            </a:pPr>
            <a:r>
              <a:rPr lang="en-IN" sz="1700" dirty="0" smtClean="0">
                <a:latin typeface="Times New Roman" pitchFamily="18" charset="0"/>
                <a:cs typeface="Times New Roman" pitchFamily="18" charset="0"/>
              </a:rPr>
              <a:t>Clark, J. S., Lewis, M., McLachlan, J. S., and </a:t>
            </a:r>
            <a:r>
              <a:rPr lang="en-IN" sz="1700" dirty="0" err="1" smtClean="0">
                <a:latin typeface="Times New Roman" pitchFamily="18" charset="0"/>
                <a:cs typeface="Times New Roman" pitchFamily="18" charset="0"/>
              </a:rPr>
              <a:t>HilleRisLambers</a:t>
            </a:r>
            <a:r>
              <a:rPr lang="en-IN" sz="1700" dirty="0" smtClean="0">
                <a:latin typeface="Times New Roman" pitchFamily="18" charset="0"/>
                <a:cs typeface="Times New Roman" pitchFamily="18" charset="0"/>
              </a:rPr>
              <a:t>, J.: Estimating population spread: What can we forecast and how well?, Ecology, 84, 1979–1988, 2003. </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858000"/>
          </a:xfrm>
        </p:spPr>
        <p:txBody>
          <a:bodyPr>
            <a:noAutofit/>
          </a:bodyPr>
          <a:lstStyle/>
          <a:p>
            <a:pPr algn="just">
              <a:lnSpc>
                <a:spcPct val="150000"/>
              </a:lnSpc>
            </a:pPr>
            <a:r>
              <a:rPr lang="en-IN" sz="1800" dirty="0" err="1" smtClean="0">
                <a:latin typeface="Times New Roman" pitchFamily="18" charset="0"/>
                <a:cs typeface="Times New Roman" pitchFamily="18" charset="0"/>
              </a:rPr>
              <a:t>Cressie</a:t>
            </a:r>
            <a:r>
              <a:rPr lang="en-IN" sz="1800" dirty="0" smtClean="0">
                <a:latin typeface="Times New Roman" pitchFamily="18" charset="0"/>
                <a:cs typeface="Times New Roman" pitchFamily="18" charset="0"/>
              </a:rPr>
              <a:t>, N., Calder, C. A., Clark, J. S., </a:t>
            </a:r>
            <a:r>
              <a:rPr lang="en-IN" sz="1800" dirty="0" err="1" smtClean="0">
                <a:latin typeface="Times New Roman" pitchFamily="18" charset="0"/>
                <a:cs typeface="Times New Roman" pitchFamily="18" charset="0"/>
              </a:rPr>
              <a:t>Hoef</a:t>
            </a:r>
            <a:r>
              <a:rPr lang="en-IN" sz="1800" dirty="0" smtClean="0">
                <a:latin typeface="Times New Roman" pitchFamily="18" charset="0"/>
                <a:cs typeface="Times New Roman" pitchFamily="18" charset="0"/>
              </a:rPr>
              <a:t>, J. M. V., and </a:t>
            </a:r>
            <a:r>
              <a:rPr lang="en-IN" sz="1800" dirty="0" err="1" smtClean="0">
                <a:latin typeface="Times New Roman" pitchFamily="18" charset="0"/>
                <a:cs typeface="Times New Roman" pitchFamily="18" charset="0"/>
              </a:rPr>
              <a:t>Wikle</a:t>
            </a:r>
            <a:r>
              <a:rPr lang="en-IN" sz="1800" dirty="0" smtClean="0">
                <a:latin typeface="Times New Roman" pitchFamily="18" charset="0"/>
                <a:cs typeface="Times New Roman" pitchFamily="18" charset="0"/>
              </a:rPr>
              <a:t>, C. K.: Accounting for uncertainty in ecological analysis: the strengths and limitations of hierarchical statistical </a:t>
            </a:r>
            <a:r>
              <a:rPr lang="en-IN" sz="1800" dirty="0" err="1" smtClean="0">
                <a:latin typeface="Times New Roman" pitchFamily="18" charset="0"/>
                <a:cs typeface="Times New Roman" pitchFamily="18" charset="0"/>
              </a:rPr>
              <a:t>modeling</a:t>
            </a:r>
            <a:r>
              <a:rPr lang="en-IN" sz="1800" dirty="0" smtClean="0">
                <a:latin typeface="Times New Roman" pitchFamily="18" charset="0"/>
                <a:cs typeface="Times New Roman" pitchFamily="18" charset="0"/>
              </a:rPr>
              <a:t>, Ecol. Appl., 19, 553–570, 2009. </a:t>
            </a:r>
          </a:p>
          <a:p>
            <a:pPr algn="just">
              <a:lnSpc>
                <a:spcPct val="150000"/>
              </a:lnSpc>
            </a:pPr>
            <a:r>
              <a:rPr lang="en-IN" sz="1800" dirty="0" err="1" smtClean="0">
                <a:latin typeface="Times New Roman" pitchFamily="18" charset="0"/>
                <a:cs typeface="Times New Roman" pitchFamily="18" charset="0"/>
              </a:rPr>
              <a:t>Dietze</a:t>
            </a:r>
            <a:r>
              <a:rPr lang="en-IN" sz="1800" dirty="0" smtClean="0">
                <a:latin typeface="Times New Roman" pitchFamily="18" charset="0"/>
                <a:cs typeface="Times New Roman" pitchFamily="18" charset="0"/>
              </a:rPr>
              <a:t>, M. C., </a:t>
            </a:r>
            <a:r>
              <a:rPr lang="en-IN" sz="1800" dirty="0" err="1" smtClean="0">
                <a:latin typeface="Times New Roman" pitchFamily="18" charset="0"/>
                <a:cs typeface="Times New Roman" pitchFamily="18" charset="0"/>
              </a:rPr>
              <a:t>Lebauer</a:t>
            </a:r>
            <a:r>
              <a:rPr lang="en-IN" sz="1800" dirty="0" smtClean="0">
                <a:latin typeface="Times New Roman" pitchFamily="18" charset="0"/>
                <a:cs typeface="Times New Roman" pitchFamily="18" charset="0"/>
              </a:rPr>
              <a:t>, D. S., and </a:t>
            </a:r>
            <a:r>
              <a:rPr lang="en-IN" sz="1800" dirty="0" err="1" smtClean="0">
                <a:latin typeface="Times New Roman" pitchFamily="18" charset="0"/>
                <a:cs typeface="Times New Roman" pitchFamily="18" charset="0"/>
              </a:rPr>
              <a:t>Kooper</a:t>
            </a:r>
            <a:r>
              <a:rPr lang="en-IN" sz="1800" dirty="0" smtClean="0">
                <a:latin typeface="Times New Roman" pitchFamily="18" charset="0"/>
                <a:cs typeface="Times New Roman" pitchFamily="18" charset="0"/>
              </a:rPr>
              <a:t>, R.: On improving the communication between models and data, Plant Cell Environ., 36, 1575–1585, 2013. </a:t>
            </a:r>
          </a:p>
          <a:p>
            <a:pPr algn="just">
              <a:lnSpc>
                <a:spcPct val="150000"/>
              </a:lnSpc>
            </a:pPr>
            <a:r>
              <a:rPr lang="en-IN" sz="1800" dirty="0" smtClean="0">
                <a:latin typeface="Times New Roman" pitchFamily="18" charset="0"/>
                <a:cs typeface="Times New Roman" pitchFamily="18" charset="0"/>
              </a:rPr>
              <a:t>Ellison, A. M.: Repeatability and transparency in ecological research, Ecology, 91, 2536–2539, 2010. </a:t>
            </a:r>
          </a:p>
          <a:p>
            <a:pPr algn="just">
              <a:lnSpc>
                <a:spcPct val="150000"/>
              </a:lnSpc>
            </a:pPr>
            <a:r>
              <a:rPr lang="en-IN" sz="1800" dirty="0" smtClean="0">
                <a:latin typeface="Times New Roman" pitchFamily="18" charset="0"/>
                <a:cs typeface="Times New Roman" pitchFamily="18" charset="0"/>
              </a:rPr>
              <a:t>Farquhar, G. D., </a:t>
            </a:r>
            <a:r>
              <a:rPr lang="en-IN" sz="1800" dirty="0" err="1" smtClean="0">
                <a:latin typeface="Times New Roman" pitchFamily="18" charset="0"/>
                <a:cs typeface="Times New Roman" pitchFamily="18" charset="0"/>
              </a:rPr>
              <a:t>Caemmerer</a:t>
            </a:r>
            <a:r>
              <a:rPr lang="en-IN" sz="1800" dirty="0" smtClean="0">
                <a:latin typeface="Times New Roman" pitchFamily="18" charset="0"/>
                <a:cs typeface="Times New Roman" pitchFamily="18" charset="0"/>
              </a:rPr>
              <a:t>, S. V., and Berry, J. A.: A biochemical-model of photosynthetic CO</a:t>
            </a:r>
            <a:r>
              <a:rPr lang="en-IN" sz="1800" baseline="-250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assimilation in leaves of C</a:t>
            </a:r>
            <a:r>
              <a:rPr lang="en-IN" sz="1800" baseline="-250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species, </a:t>
            </a:r>
            <a:r>
              <a:rPr lang="en-IN" sz="1800" dirty="0" err="1" smtClean="0">
                <a:latin typeface="Times New Roman" pitchFamily="18" charset="0"/>
                <a:cs typeface="Times New Roman" pitchFamily="18" charset="0"/>
              </a:rPr>
              <a:t>Planta</a:t>
            </a:r>
            <a:r>
              <a:rPr lang="en-IN" sz="1800" dirty="0" smtClean="0">
                <a:latin typeface="Times New Roman" pitchFamily="18" charset="0"/>
                <a:cs typeface="Times New Roman" pitchFamily="18" charset="0"/>
              </a:rPr>
              <a:t>, 149, 78–90, 1980. </a:t>
            </a:r>
          </a:p>
          <a:p>
            <a:pPr algn="just">
              <a:lnSpc>
                <a:spcPct val="150000"/>
              </a:lnSpc>
            </a:pPr>
            <a:r>
              <a:rPr lang="en-IN" sz="1800" dirty="0" err="1" smtClean="0">
                <a:latin typeface="Times New Roman" pitchFamily="18" charset="0"/>
                <a:cs typeface="Times New Roman" pitchFamily="18" charset="0"/>
              </a:rPr>
              <a:t>Gao</a:t>
            </a:r>
            <a:r>
              <a:rPr lang="en-IN" sz="1800" dirty="0" smtClean="0">
                <a:latin typeface="Times New Roman" pitchFamily="18" charset="0"/>
                <a:cs typeface="Times New Roman" pitchFamily="18" charset="0"/>
              </a:rPr>
              <a:t>, C., Wang, H., </a:t>
            </a:r>
            <a:r>
              <a:rPr lang="en-IN" sz="1800" dirty="0" err="1" smtClean="0">
                <a:latin typeface="Times New Roman" pitchFamily="18" charset="0"/>
                <a:cs typeface="Times New Roman" pitchFamily="18" charset="0"/>
              </a:rPr>
              <a:t>Weng</a:t>
            </a:r>
            <a:r>
              <a:rPr lang="en-IN" sz="1800" dirty="0" smtClean="0">
                <a:latin typeface="Times New Roman" pitchFamily="18" charset="0"/>
                <a:cs typeface="Times New Roman" pitchFamily="18" charset="0"/>
              </a:rPr>
              <a:t>, E. S., </a:t>
            </a:r>
            <a:r>
              <a:rPr lang="en-IN" sz="1800" dirty="0" err="1" smtClean="0">
                <a:latin typeface="Times New Roman" pitchFamily="18" charset="0"/>
                <a:cs typeface="Times New Roman" pitchFamily="18" charset="0"/>
              </a:rPr>
              <a:t>Lakshmivarahan</a:t>
            </a:r>
            <a:r>
              <a:rPr lang="en-IN" sz="1800" dirty="0" smtClean="0">
                <a:latin typeface="Times New Roman" pitchFamily="18" charset="0"/>
                <a:cs typeface="Times New Roman" pitchFamily="18" charset="0"/>
              </a:rPr>
              <a:t>, S., Zhang, Y. F., and </a:t>
            </a:r>
            <a:r>
              <a:rPr lang="en-IN" sz="1800" dirty="0" err="1" smtClean="0">
                <a:latin typeface="Times New Roman" pitchFamily="18" charset="0"/>
                <a:cs typeface="Times New Roman" pitchFamily="18" charset="0"/>
              </a:rPr>
              <a:t>Luo</a:t>
            </a:r>
            <a:r>
              <a:rPr lang="en-IN" sz="1800" dirty="0" smtClean="0">
                <a:latin typeface="Times New Roman" pitchFamily="18" charset="0"/>
                <a:cs typeface="Times New Roman" pitchFamily="18" charset="0"/>
              </a:rPr>
              <a:t>, Y. Q.: Assimilation of multiple data sets with the ensemble </a:t>
            </a:r>
            <a:r>
              <a:rPr lang="en-IN" sz="1800" dirty="0" err="1" smtClean="0">
                <a:latin typeface="Times New Roman" pitchFamily="18" charset="0"/>
                <a:cs typeface="Times New Roman" pitchFamily="18" charset="0"/>
              </a:rPr>
              <a:t>Kalman</a:t>
            </a:r>
            <a:r>
              <a:rPr lang="en-IN" sz="1800" dirty="0" smtClean="0">
                <a:latin typeface="Times New Roman" pitchFamily="18" charset="0"/>
                <a:cs typeface="Times New Roman" pitchFamily="18" charset="0"/>
              </a:rPr>
              <a:t> filter to improve forecasts of forest carbon dynamics, Ecol. Appl., 21, 1461–1473, 2011. 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1035</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Develop a digital platform for assimilating data of operational performance of existing STPs CETPs ETPs through creation of data exchange interface and flashing messages against defaults Problem Statements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2022-03-14T10:04:42Z</dcterms:modified>
</cp:coreProperties>
</file>