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495800"/>
          </a:xfrm>
        </p:spPr>
        <p:txBody>
          <a:bodyPr>
            <a:normAutofit/>
          </a:bodyPr>
          <a:lstStyle/>
          <a:p>
            <a:pPr algn="ctr"/>
            <a:r>
              <a:rPr lang="en-US" b="1" dirty="0" smtClean="0">
                <a:latin typeface="Times New Roman" pitchFamily="18" charset="0"/>
                <a:cs typeface="Times New Roman" pitchFamily="18" charset="0"/>
              </a:rPr>
              <a:t>Water Availability based Crop-specific</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years, our insight into these shifts and their impact on water availability has increased. However, a similar detailed understanding of the seasonal pattern in water demand is surprisingly absent. This hampers a proper assessment of water stress and ways to cope and adapt. In this study, the seasonal pattern of irrigation-water demand resulting from the typical practice of multiple cropping in South Asia was accounted for by introducing double cropping with monsoon-dependent planting dates in a hydrology and vegetation model. Crop yields were calibrated to the latest state-level statistics of India, Pakistan, Bangladesh and Nepal.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improvements in seasonal land use and cropping periods lead to lower estimates of irrigation-water demand compared to previous model-based studies, despite the net irrigated area being higher. Crop irrigation-water demand differs sharply between seasons and regions; in Pakistan, winter (</a:t>
            </a:r>
            <a:r>
              <a:rPr lang="en-IN" sz="2000" dirty="0" err="1" smtClean="0">
                <a:latin typeface="Times New Roman" pitchFamily="18" charset="0"/>
                <a:cs typeface="Times New Roman" pitchFamily="18" charset="0"/>
              </a:rPr>
              <a:t>rabi</a:t>
            </a:r>
            <a:r>
              <a:rPr lang="en-IN" sz="2000" dirty="0" smtClean="0">
                <a:latin typeface="Times New Roman" pitchFamily="18" charset="0"/>
                <a:cs typeface="Times New Roman" pitchFamily="18" charset="0"/>
              </a:rPr>
              <a:t>) and monsoon summer (</a:t>
            </a:r>
            <a:r>
              <a:rPr lang="en-IN" sz="2000" dirty="0" err="1" smtClean="0">
                <a:latin typeface="Times New Roman" pitchFamily="18" charset="0"/>
                <a:cs typeface="Times New Roman" pitchFamily="18" charset="0"/>
              </a:rPr>
              <a:t>kharif</a:t>
            </a:r>
            <a:r>
              <a:rPr lang="en-IN" sz="2000" dirty="0" smtClean="0">
                <a:latin typeface="Times New Roman" pitchFamily="18" charset="0"/>
                <a:cs typeface="Times New Roman" pitchFamily="18" charset="0"/>
              </a:rPr>
              <a:t>) irrigation demands are almost equal, whereas in Bangladesh the </a:t>
            </a:r>
            <a:r>
              <a:rPr lang="en-IN" sz="2000" dirty="0" err="1" smtClean="0">
                <a:latin typeface="Times New Roman" pitchFamily="18" charset="0"/>
                <a:cs typeface="Times New Roman" pitchFamily="18" charset="0"/>
              </a:rPr>
              <a:t>rabi</a:t>
            </a:r>
            <a:r>
              <a:rPr lang="en-IN" sz="2000" dirty="0" smtClean="0">
                <a:latin typeface="Times New Roman" pitchFamily="18" charset="0"/>
                <a:cs typeface="Times New Roman" pitchFamily="18" charset="0"/>
              </a:rPr>
              <a:t> demand is ∼ 100 times higher. Moreover, the relative importance of irrigation supply versus rain decreases sharply from west to east. Given the size and importance of South Asia improved regional estimates of food production and its irrigation-water demand will also affect global estimates. In models used for global water resources and food-security assessments, processes like multiple cropping and monsoon-dependent planting dates should not be ignored.</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Boosting the potential of existing </a:t>
            </a:r>
            <a:r>
              <a:rPr lang="en-IN" sz="2000" dirty="0" err="1" smtClean="0">
                <a:latin typeface="Times New Roman" pitchFamily="18" charset="0"/>
                <a:cs typeface="Times New Roman" pitchFamily="18" charset="0"/>
              </a:rPr>
              <a:t>rainfed</a:t>
            </a:r>
            <a:r>
              <a:rPr lang="en-IN" sz="2000" dirty="0" smtClean="0">
                <a:latin typeface="Times New Roman" pitchFamily="18" charset="0"/>
                <a:cs typeface="Times New Roman" pitchFamily="18" charset="0"/>
              </a:rPr>
              <a:t> areas reduces the need for new large-scale irrigation development, which can generate adverse environmental and social </a:t>
            </a:r>
            <a:r>
              <a:rPr lang="en-IN" sz="2000" dirty="0" smtClean="0">
                <a:latin typeface="Times New Roman" pitchFamily="18" charset="0"/>
                <a:cs typeface="Times New Roman" pitchFamily="18" charset="0"/>
              </a:rPr>
              <a:t>impacts.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the loss of the delta habitats, wetlands now exist mainly in areas where agricultural drainage has </a:t>
            </a:r>
            <a:r>
              <a:rPr lang="en-IN" sz="2000" dirty="0" smtClean="0">
                <a:latin typeface="Times New Roman" pitchFamily="18" charset="0"/>
                <a:cs typeface="Times New Roman" pitchFamily="18" charset="0"/>
              </a:rPr>
              <a:t>occurred.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Moving toward sustainable river basin management requires much more emphasis on developing, managing, and maintaining collaborative relationships for river basin governance, building on existing organizations, customary practices, and administrative </a:t>
            </a:r>
            <a:r>
              <a:rPr lang="en-IN" sz="2000" dirty="0" smtClean="0">
                <a:latin typeface="Times New Roman" pitchFamily="18" charset="0"/>
                <a:cs typeface="Times New Roman" pitchFamily="18" charset="0"/>
              </a:rPr>
              <a:t>structures.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many cities today, poor or nonexistent urban planning and enforcement of land-use regulations compound water management problems.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adapting such approaches, economic, financial, social political and institutional dimensions of the problem of access to water become as relevant as the physical availability of water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multiple dimensions of the problem have been captured in the dual concept of physical and economic water </a:t>
            </a:r>
            <a:r>
              <a:rPr lang="en-IN" sz="2000" dirty="0" smtClean="0">
                <a:latin typeface="Times New Roman" pitchFamily="18" charset="0"/>
                <a:cs typeface="Times New Roman" pitchFamily="18" charset="0"/>
              </a:rPr>
              <a:t>scarcity.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Adapting water management to modify the vector habitat is another approach that has often been proposed in biomedical studies as an easy and cheap measure for vector control</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Water productivity serves as a plausible option for quantifying the extent of sustainable water use in agriculture and thereby proposing suitable economic policies to ensure intelligent and informed allocation of the scarce resource among crops to meet the present demand without foregoing the needs of the future generation.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 of this study, we apply few filters on the larger data set to arrive at areas that represent dominant districts where sugarcane is grown.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water-use efficiency improvements in rice receive much attention, paddy fields being the epitome of excessive water consumption, rice is actually not the most water-demanding crop in the region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seasonal water demand is a factor of crop-specific seasonal consumption, availability of rainfall and different sources of water supply, i.e. groundwater or surface water, and the irrigation efficiencies connected to these </a:t>
            </a:r>
            <a:r>
              <a:rPr lang="en-IN" sz="2000" dirty="0" smtClean="0">
                <a:latin typeface="Times New Roman" pitchFamily="18" charset="0"/>
                <a:cs typeface="Times New Roman" pitchFamily="18" charset="0"/>
              </a:rPr>
              <a:t>sources.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application- and water-source-specific water use efficiency values in models would improve the estimation of gross water demand.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Water resources and conservation strategy of Pakistan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Ahmed, A., Iftikhar, H., and Chaudhry, G.</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is vital factor for economic development for augmenting growth of agriculture and industry.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Virtual water content of temperate cereals and maize: Present and potential future patterns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Fader, M., Rost, S., Müller, C., Bondeau, A., and Gerten, D.</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Crop </a:t>
                      </a:r>
                      <a:r>
                        <a:rPr lang="en-US" sz="2000" dirty="0" err="1">
                          <a:latin typeface="Times New Roman"/>
                          <a:ea typeface="Calibri"/>
                          <a:cs typeface="Latha"/>
                        </a:rPr>
                        <a:t>phenology</a:t>
                      </a:r>
                      <a:r>
                        <a:rPr lang="en-US" sz="2000" dirty="0">
                          <a:latin typeface="Times New Roman"/>
                          <a:ea typeface="Calibri"/>
                          <a:cs typeface="Latha"/>
                        </a:rPr>
                        <a:t> is </a:t>
                      </a:r>
                      <a:r>
                        <a:rPr lang="en-US" sz="2000" dirty="0" err="1">
                          <a:latin typeface="Times New Roman"/>
                          <a:ea typeface="Calibri"/>
                          <a:cs typeface="Latha"/>
                        </a:rPr>
                        <a:t>modelled</a:t>
                      </a:r>
                      <a:r>
                        <a:rPr lang="en-US" sz="2000" dirty="0">
                          <a:latin typeface="Times New Roman"/>
                          <a:ea typeface="Calibri"/>
                          <a:cs typeface="Latha"/>
                        </a:rPr>
                        <a:t> based on the heat unit theory: when daily mean temperatures above a determined base temperature accumulate to a given value of growing degree days, maturity is reached.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828801" y="1295400"/>
            <a:ext cx="63246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572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533400"/>
            <a:ext cx="7498080" cy="6096000"/>
          </a:xfrm>
        </p:spPr>
        <p:txBody>
          <a:bodyPr>
            <a:noAutofit/>
          </a:bodyPr>
          <a:lstStyle/>
          <a:p>
            <a:pPr algn="just">
              <a:lnSpc>
                <a:spcPct val="150000"/>
              </a:lnSpc>
              <a:buNone/>
            </a:pPr>
            <a:r>
              <a:rPr lang="en-IN" sz="1900" dirty="0" smtClean="0">
                <a:latin typeface="Times New Roman" pitchFamily="18" charset="0"/>
                <a:cs typeface="Times New Roman" pitchFamily="18" charset="0"/>
              </a:rPr>
              <a:t>     Introducing </a:t>
            </a:r>
            <a:r>
              <a:rPr lang="en-IN" sz="1900" dirty="0" smtClean="0">
                <a:latin typeface="Times New Roman" pitchFamily="18" charset="0"/>
                <a:cs typeface="Times New Roman" pitchFamily="18" charset="0"/>
              </a:rPr>
              <a:t>seasonal crop rotation with monsoon-dependent planting dates in a global vegetation–hydrological model leads to better seasonal estimates of irrigation-water demand. Irrigation-water demand between the two main cropping seasons differs sharply both in terms of source and magnitude; gross irrigation demand during the </a:t>
            </a:r>
            <a:r>
              <a:rPr lang="en-IN" sz="1900" dirty="0" err="1" smtClean="0">
                <a:latin typeface="Times New Roman" pitchFamily="18" charset="0"/>
                <a:cs typeface="Times New Roman" pitchFamily="18" charset="0"/>
              </a:rPr>
              <a:t>rabi</a:t>
            </a:r>
            <a:r>
              <a:rPr lang="en-IN" sz="1900" dirty="0" smtClean="0">
                <a:latin typeface="Times New Roman" pitchFamily="18" charset="0"/>
                <a:cs typeface="Times New Roman" pitchFamily="18" charset="0"/>
              </a:rPr>
              <a:t> season is ∼ 30 % higher than during the </a:t>
            </a:r>
            <a:r>
              <a:rPr lang="en-IN" sz="1900" dirty="0" err="1" smtClean="0">
                <a:latin typeface="Times New Roman" pitchFamily="18" charset="0"/>
                <a:cs typeface="Times New Roman" pitchFamily="18" charset="0"/>
              </a:rPr>
              <a:t>kharif</a:t>
            </a:r>
            <a:r>
              <a:rPr lang="en-IN" sz="1900" dirty="0" smtClean="0">
                <a:latin typeface="Times New Roman" pitchFamily="18" charset="0"/>
                <a:cs typeface="Times New Roman" pitchFamily="18" charset="0"/>
              </a:rPr>
              <a:t> season, the traditional cropping season, when monsoon rainfall reduces the amount of supplemental irrigation water needed. Our study has thereby more than regional relevance. Given the size and importance of South Asia, in terms of population and food production, improved regional estimates of production and its water demand will also affect global estimates. In models used for global water resources and food-security assessments, processes like multiple cropping and </a:t>
            </a:r>
            <a:r>
              <a:rPr lang="en-IN" sz="1900" dirty="0" smtClean="0">
                <a:latin typeface="Times New Roman" pitchFamily="18" charset="0"/>
                <a:cs typeface="Times New Roman" pitchFamily="18" charset="0"/>
              </a:rPr>
              <a:t>monsoon dependent </a:t>
            </a:r>
            <a:r>
              <a:rPr lang="en-IN" sz="1900" dirty="0" smtClean="0">
                <a:latin typeface="Times New Roman" pitchFamily="18" charset="0"/>
                <a:cs typeface="Times New Roman" pitchFamily="18" charset="0"/>
              </a:rPr>
              <a:t>planting dates should not be ignored.</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2000" dirty="0" smtClean="0">
                <a:latin typeface="Times New Roman" pitchFamily="18" charset="0"/>
                <a:cs typeface="Times New Roman" pitchFamily="18" charset="0"/>
              </a:rPr>
              <a:t>Ahmed, A., </a:t>
            </a:r>
            <a:r>
              <a:rPr lang="en-IN" sz="2000" dirty="0" err="1" smtClean="0">
                <a:latin typeface="Times New Roman" pitchFamily="18" charset="0"/>
                <a:cs typeface="Times New Roman" pitchFamily="18" charset="0"/>
              </a:rPr>
              <a:t>Iftikhar</a:t>
            </a:r>
            <a:r>
              <a:rPr lang="en-IN" sz="2000" dirty="0" smtClean="0">
                <a:latin typeface="Times New Roman" pitchFamily="18" charset="0"/>
                <a:cs typeface="Times New Roman" pitchFamily="18" charset="0"/>
              </a:rPr>
              <a:t>, H., and </a:t>
            </a:r>
            <a:r>
              <a:rPr lang="en-IN" sz="2000" dirty="0" err="1" smtClean="0">
                <a:latin typeface="Times New Roman" pitchFamily="18" charset="0"/>
                <a:cs typeface="Times New Roman" pitchFamily="18" charset="0"/>
              </a:rPr>
              <a:t>Chaudhry</a:t>
            </a:r>
            <a:r>
              <a:rPr lang="en-IN" sz="2000" dirty="0" smtClean="0">
                <a:latin typeface="Times New Roman" pitchFamily="18" charset="0"/>
                <a:cs typeface="Times New Roman" pitchFamily="18" charset="0"/>
              </a:rPr>
              <a:t>, G.: Water resources and conservation strategy of Pakistan, Pakistan Dev. Rev., 997–1009, 2007</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Arnold, J. G. and </a:t>
            </a:r>
            <a:r>
              <a:rPr lang="en-IN" sz="2000" dirty="0" err="1" smtClean="0">
                <a:latin typeface="Times New Roman" pitchFamily="18" charset="0"/>
                <a:cs typeface="Times New Roman" pitchFamily="18" charset="0"/>
              </a:rPr>
              <a:t>Fohrer</a:t>
            </a:r>
            <a:r>
              <a:rPr lang="en-IN" sz="2000" dirty="0" smtClean="0">
                <a:latin typeface="Times New Roman" pitchFamily="18" charset="0"/>
                <a:cs typeface="Times New Roman" pitchFamily="18" charset="0"/>
              </a:rPr>
              <a:t>, N.: SWAT2000: current capabilities and research opportunities in applied watershed modelling, </a:t>
            </a:r>
            <a:r>
              <a:rPr lang="en-IN" sz="2000" dirty="0" err="1" smtClean="0">
                <a:latin typeface="Times New Roman" pitchFamily="18" charset="0"/>
                <a:cs typeface="Times New Roman" pitchFamily="18" charset="0"/>
              </a:rPr>
              <a:t>Hydrol</a:t>
            </a:r>
            <a:r>
              <a:rPr lang="en-IN" sz="2000" dirty="0" smtClean="0">
                <a:latin typeface="Times New Roman" pitchFamily="18" charset="0"/>
                <a:cs typeface="Times New Roman" pitchFamily="18" charset="0"/>
              </a:rPr>
              <a:t>. Process., 19, 563–572, 2005.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Bagla</a:t>
            </a:r>
            <a:r>
              <a:rPr lang="en-IN" sz="2000" dirty="0" smtClean="0">
                <a:latin typeface="Times New Roman" pitchFamily="18" charset="0"/>
                <a:cs typeface="Times New Roman" pitchFamily="18" charset="0"/>
              </a:rPr>
              <a:t>, P.: India plans the grandest of canal networks, Science, 345, 128, doi:10.1126/science.345.6193.128, 2014</a:t>
            </a:r>
            <a:r>
              <a:rPr lang="en-IN" sz="2000" dirty="0" smtClean="0">
                <a:latin typeface="Times New Roman" pitchFamily="18" charset="0"/>
                <a:cs typeface="Times New Roman" pitchFamily="18" charset="0"/>
              </a:rPr>
              <a:t>.</a:t>
            </a:r>
          </a:p>
          <a:p>
            <a:pPr algn="just">
              <a:lnSpc>
                <a:spcPct val="160000"/>
              </a:lnSpc>
            </a:pPr>
            <a:r>
              <a:rPr lang="en-IN" sz="2000" dirty="0" err="1" smtClean="0">
                <a:latin typeface="Times New Roman" pitchFamily="18" charset="0"/>
                <a:cs typeface="Times New Roman" pitchFamily="18" charset="0"/>
              </a:rPr>
              <a:t>Biemans</a:t>
            </a:r>
            <a:r>
              <a:rPr lang="en-IN" sz="2000" dirty="0" smtClean="0">
                <a:latin typeface="Times New Roman" pitchFamily="18" charset="0"/>
                <a:cs typeface="Times New Roman" pitchFamily="18" charset="0"/>
              </a:rPr>
              <a:t>, H.: Water constraints on future food production, </a:t>
            </a:r>
            <a:r>
              <a:rPr lang="en-IN" sz="2000" dirty="0" err="1" smtClean="0">
                <a:latin typeface="Times New Roman" pitchFamily="18" charset="0"/>
                <a:cs typeface="Times New Roman" pitchFamily="18" charset="0"/>
              </a:rPr>
              <a:t>Wageningen</a:t>
            </a:r>
            <a:r>
              <a:rPr lang="en-IN" sz="2000" dirty="0" smtClean="0">
                <a:latin typeface="Times New Roman" pitchFamily="18" charset="0"/>
                <a:cs typeface="Times New Roman" pitchFamily="18" charset="0"/>
              </a:rPr>
              <a:t> UR, </a:t>
            </a:r>
            <a:r>
              <a:rPr lang="en-IN" sz="2000" dirty="0" err="1" smtClean="0">
                <a:latin typeface="Times New Roman" pitchFamily="18" charset="0"/>
                <a:cs typeface="Times New Roman" pitchFamily="18" charset="0"/>
              </a:rPr>
              <a:t>Wageningen</a:t>
            </a:r>
            <a:r>
              <a:rPr lang="en-IN" sz="2000" dirty="0" smtClean="0">
                <a:latin typeface="Times New Roman" pitchFamily="18" charset="0"/>
                <a:cs typeface="Times New Roman" pitchFamily="18" charset="0"/>
              </a:rPr>
              <a:t>, 168 pp., 2012.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Fader, M., </a:t>
            </a:r>
            <a:r>
              <a:rPr lang="en-IN" sz="2000" dirty="0" err="1" smtClean="0">
                <a:latin typeface="Times New Roman" pitchFamily="18" charset="0"/>
                <a:cs typeface="Times New Roman" pitchFamily="18" charset="0"/>
              </a:rPr>
              <a:t>Rost</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Müller</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Bondeau</a:t>
            </a:r>
            <a:r>
              <a:rPr lang="en-IN" sz="2000" dirty="0" smtClean="0">
                <a:latin typeface="Times New Roman" pitchFamily="18" charset="0"/>
                <a:cs typeface="Times New Roman" pitchFamily="18" charset="0"/>
              </a:rPr>
              <a:t>, A., and </a:t>
            </a:r>
            <a:r>
              <a:rPr lang="en-IN" sz="2000" dirty="0" err="1" smtClean="0">
                <a:latin typeface="Times New Roman" pitchFamily="18" charset="0"/>
                <a:cs typeface="Times New Roman" pitchFamily="18" charset="0"/>
              </a:rPr>
              <a:t>Gerten</a:t>
            </a:r>
            <a:r>
              <a:rPr lang="en-IN" sz="2000" dirty="0" smtClean="0">
                <a:latin typeface="Times New Roman" pitchFamily="18" charset="0"/>
                <a:cs typeface="Times New Roman" pitchFamily="18" charset="0"/>
              </a:rPr>
              <a:t>, D.: Virtual water content of temperate cereals and maize: Present and potential future patterns, J. </a:t>
            </a:r>
            <a:r>
              <a:rPr lang="en-IN" sz="2000" dirty="0" err="1" smtClean="0">
                <a:latin typeface="Times New Roman" pitchFamily="18" charset="0"/>
                <a:cs typeface="Times New Roman" pitchFamily="18" charset="0"/>
              </a:rPr>
              <a:t>Hydrol</a:t>
            </a:r>
            <a:r>
              <a:rPr lang="en-IN" sz="2000" dirty="0" smtClean="0">
                <a:latin typeface="Times New Roman" pitchFamily="18" charset="0"/>
                <a:cs typeface="Times New Roman" pitchFamily="18" charset="0"/>
              </a:rPr>
              <a:t>., 384, 218–231, 2010.</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Gupta, S. K. and </a:t>
            </a:r>
            <a:r>
              <a:rPr lang="en-IN" sz="1800" dirty="0" err="1" smtClean="0">
                <a:latin typeface="Times New Roman" pitchFamily="18" charset="0"/>
                <a:cs typeface="Times New Roman" pitchFamily="18" charset="0"/>
              </a:rPr>
              <a:t>Deshpande</a:t>
            </a:r>
            <a:r>
              <a:rPr lang="en-IN" sz="1800" dirty="0" smtClean="0">
                <a:latin typeface="Times New Roman" pitchFamily="18" charset="0"/>
                <a:cs typeface="Times New Roman" pitchFamily="18" charset="0"/>
              </a:rPr>
              <a:t>, R. D.: Water for India in 2050: first-order assessment of available options, Current Science, 86, 1216–1224, 2004</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Immerzeel</a:t>
            </a:r>
            <a:r>
              <a:rPr lang="en-IN" sz="1800" dirty="0" smtClean="0">
                <a:latin typeface="Times New Roman" pitchFamily="18" charset="0"/>
                <a:cs typeface="Times New Roman" pitchFamily="18" charset="0"/>
              </a:rPr>
              <a:t>, W. W., van </a:t>
            </a:r>
            <a:r>
              <a:rPr lang="en-IN" sz="1800" dirty="0" err="1" smtClean="0">
                <a:latin typeface="Times New Roman" pitchFamily="18" charset="0"/>
                <a:cs typeface="Times New Roman" pitchFamily="18" charset="0"/>
              </a:rPr>
              <a:t>Beek</a:t>
            </a:r>
            <a:r>
              <a:rPr lang="en-IN" sz="1800" dirty="0" smtClean="0">
                <a:latin typeface="Times New Roman" pitchFamily="18" charset="0"/>
                <a:cs typeface="Times New Roman" pitchFamily="18" charset="0"/>
              </a:rPr>
              <a:t>, L. P. H., and </a:t>
            </a:r>
            <a:r>
              <a:rPr lang="en-IN" sz="1800" dirty="0" err="1" smtClean="0">
                <a:latin typeface="Times New Roman" pitchFamily="18" charset="0"/>
                <a:cs typeface="Times New Roman" pitchFamily="18" charset="0"/>
              </a:rPr>
              <a:t>Bierkens</a:t>
            </a:r>
            <a:r>
              <a:rPr lang="en-IN" sz="1800" dirty="0" smtClean="0">
                <a:latin typeface="Times New Roman" pitchFamily="18" charset="0"/>
                <a:cs typeface="Times New Roman" pitchFamily="18" charset="0"/>
              </a:rPr>
              <a:t>, M. F. P.: Climate Change Will Affect the Asian Water Towers, Science, 328, 1382–1385, </a:t>
            </a:r>
            <a:r>
              <a:rPr lang="en-IN" sz="1800" dirty="0" smtClean="0">
                <a:latin typeface="Times New Roman" pitchFamily="18" charset="0"/>
                <a:cs typeface="Times New Roman" pitchFamily="18" charset="0"/>
              </a:rPr>
              <a:t>2010.</a:t>
            </a:r>
          </a:p>
          <a:p>
            <a:pPr algn="just">
              <a:lnSpc>
                <a:spcPct val="170000"/>
              </a:lnSpc>
            </a:pPr>
            <a:r>
              <a:rPr lang="en-IN" sz="1800" dirty="0" smtClean="0">
                <a:latin typeface="Times New Roman" pitchFamily="18" charset="0"/>
                <a:cs typeface="Times New Roman" pitchFamily="18" charset="0"/>
              </a:rPr>
              <a:t>Joseph, P. V. and Sabin, T. P.: An ocean–atmosphere interaction mechanism for the active break cycle of the Asian summer monsoon, </a:t>
            </a:r>
            <a:r>
              <a:rPr lang="en-IN" sz="1800" dirty="0" err="1" smtClean="0">
                <a:latin typeface="Times New Roman" pitchFamily="18" charset="0"/>
                <a:cs typeface="Times New Roman" pitchFamily="18" charset="0"/>
              </a:rPr>
              <a:t>Clim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Dynam</a:t>
            </a:r>
            <a:r>
              <a:rPr lang="en-IN" sz="1800" dirty="0" smtClean="0">
                <a:latin typeface="Times New Roman" pitchFamily="18" charset="0"/>
                <a:cs typeface="Times New Roman" pitchFamily="18" charset="0"/>
              </a:rPr>
              <a:t>., 30, 553–566, 2008</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Kajikawa</a:t>
            </a:r>
            <a:r>
              <a:rPr lang="en-IN" sz="1800" dirty="0" smtClean="0">
                <a:latin typeface="Times New Roman" pitchFamily="18" charset="0"/>
                <a:cs typeface="Times New Roman" pitchFamily="18" charset="0"/>
              </a:rPr>
              <a:t>, Y., </a:t>
            </a:r>
            <a:r>
              <a:rPr lang="en-IN" sz="1800" dirty="0" err="1" smtClean="0">
                <a:latin typeface="Times New Roman" pitchFamily="18" charset="0"/>
                <a:cs typeface="Times New Roman" pitchFamily="18" charset="0"/>
              </a:rPr>
              <a:t>Yasunari</a:t>
            </a:r>
            <a:r>
              <a:rPr lang="en-IN" sz="1800" dirty="0" smtClean="0">
                <a:latin typeface="Times New Roman" pitchFamily="18" charset="0"/>
                <a:cs typeface="Times New Roman" pitchFamily="18" charset="0"/>
              </a:rPr>
              <a:t>, T., Yoshida, S., and </a:t>
            </a:r>
            <a:r>
              <a:rPr lang="en-IN" sz="1800" dirty="0" err="1" smtClean="0">
                <a:latin typeface="Times New Roman" pitchFamily="18" charset="0"/>
                <a:cs typeface="Times New Roman" pitchFamily="18" charset="0"/>
              </a:rPr>
              <a:t>Fujinami</a:t>
            </a:r>
            <a:r>
              <a:rPr lang="en-IN" sz="1800" dirty="0" smtClean="0">
                <a:latin typeface="Times New Roman" pitchFamily="18" charset="0"/>
                <a:cs typeface="Times New Roman" pitchFamily="18" charset="0"/>
              </a:rPr>
              <a:t>, H.: Advanced Asian summer monsoon onset in recent decades, </a:t>
            </a:r>
            <a:r>
              <a:rPr lang="en-IN" sz="1800" dirty="0" err="1" smtClean="0">
                <a:latin typeface="Times New Roman" pitchFamily="18" charset="0"/>
                <a:cs typeface="Times New Roman" pitchFamily="18" charset="0"/>
              </a:rPr>
              <a:t>Geophys</a:t>
            </a:r>
            <a:r>
              <a:rPr lang="en-IN" sz="1800" dirty="0" smtClean="0">
                <a:latin typeface="Times New Roman" pitchFamily="18" charset="0"/>
                <a:cs typeface="Times New Roman" pitchFamily="18" charset="0"/>
              </a:rPr>
              <a:t>. Res. </a:t>
            </a:r>
            <a:r>
              <a:rPr lang="en-IN" sz="1800" dirty="0" err="1" smtClean="0">
                <a:latin typeface="Times New Roman" pitchFamily="18" charset="0"/>
                <a:cs typeface="Times New Roman" pitchFamily="18" charset="0"/>
              </a:rPr>
              <a:t>Lett</a:t>
            </a:r>
            <a:r>
              <a:rPr lang="en-IN" sz="1800" dirty="0" smtClean="0">
                <a:latin typeface="Times New Roman" pitchFamily="18" charset="0"/>
                <a:cs typeface="Times New Roman" pitchFamily="18" charset="0"/>
              </a:rPr>
              <a:t>., 39, L03803, doi:10.1029/2011GL050540, 2012</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Krishna Kumar, K., </a:t>
            </a:r>
            <a:r>
              <a:rPr lang="en-IN" sz="1800" dirty="0" err="1" smtClean="0">
                <a:latin typeface="Times New Roman" pitchFamily="18" charset="0"/>
                <a:cs typeface="Times New Roman" pitchFamily="18" charset="0"/>
              </a:rPr>
              <a:t>Rupa</a:t>
            </a:r>
            <a:r>
              <a:rPr lang="en-IN" sz="1800" dirty="0" smtClean="0">
                <a:latin typeface="Times New Roman" pitchFamily="18" charset="0"/>
                <a:cs typeface="Times New Roman" pitchFamily="18" charset="0"/>
              </a:rPr>
              <a:t> Kumar, K., </a:t>
            </a:r>
            <a:r>
              <a:rPr lang="en-IN" sz="1800" dirty="0" err="1" smtClean="0">
                <a:latin typeface="Times New Roman" pitchFamily="18" charset="0"/>
                <a:cs typeface="Times New Roman" pitchFamily="18" charset="0"/>
              </a:rPr>
              <a:t>Ashrit</a:t>
            </a:r>
            <a:r>
              <a:rPr lang="en-IN" sz="1800" dirty="0" smtClean="0">
                <a:latin typeface="Times New Roman" pitchFamily="18" charset="0"/>
                <a:cs typeface="Times New Roman" pitchFamily="18" charset="0"/>
              </a:rPr>
              <a:t>, R. G., </a:t>
            </a:r>
            <a:r>
              <a:rPr lang="en-IN" sz="1800" dirty="0" err="1" smtClean="0">
                <a:latin typeface="Times New Roman" pitchFamily="18" charset="0"/>
                <a:cs typeface="Times New Roman" pitchFamily="18" charset="0"/>
              </a:rPr>
              <a:t>Deshpande</a:t>
            </a:r>
            <a:r>
              <a:rPr lang="en-IN" sz="1800" dirty="0" smtClean="0">
                <a:latin typeface="Times New Roman" pitchFamily="18" charset="0"/>
                <a:cs typeface="Times New Roman" pitchFamily="18" charset="0"/>
              </a:rPr>
              <a:t>, N. R., and Hansen, J. W.: Climate impacts on Indian agriculture, Int. J. </a:t>
            </a:r>
            <a:r>
              <a:rPr lang="en-IN" sz="1800" dirty="0" err="1" smtClean="0">
                <a:latin typeface="Times New Roman" pitchFamily="18" charset="0"/>
                <a:cs typeface="Times New Roman" pitchFamily="18" charset="0"/>
              </a:rPr>
              <a:t>Climatol</a:t>
            </a:r>
            <a:r>
              <a:rPr lang="en-IN" sz="1800" dirty="0" smtClean="0">
                <a:latin typeface="Times New Roman" pitchFamily="18" charset="0"/>
                <a:cs typeface="Times New Roman" pitchFamily="18" charset="0"/>
              </a:rPr>
              <a:t>., 24, 1375–1393, 2004.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1304</TotalTime>
  <Words>1230</Words>
  <Application>Microsoft Office PowerPoint</Application>
  <PresentationFormat>On-screen Show (4:3)</PresentationFormat>
  <Paragraphs>64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Water Availability based Crop-specific</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2022-03-12T10:50:52Z</dcterms:modified>
</cp:coreProperties>
</file>