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Standalone desktop application for analysis, visualization and interpretation of hydro chemical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buNone/>
            </a:pPr>
            <a:r>
              <a:rPr lang="en-IN" sz="2000" dirty="0" smtClean="0">
                <a:latin typeface="Times New Roman" pitchFamily="18" charset="0"/>
                <a:cs typeface="Times New Roman" pitchFamily="18" charset="0"/>
              </a:rPr>
              <a:t>    Integrating advanced simulation techniques and data analysis tools in a freeware Geographic Information System (GIS) provides a valuable contribution to the management of conjunctive use of groundwater (the world's largest freshwater resource) and surface-water. To this aim, we describe here the FREEWAT (FREE and open source software tools for water resource management) platform. FREEWAT is a free and open source, QGIS-integrated interface for planning and management of water resources, with specific attention to ground water. The FREEWAT platform couples the power of GIS geo-processing and post-processing tools in spatial data analysis with that of process-based simulation models. The FREEWAT environment allows storage of large spatial datasets, data management and visualization, and running of several distributed modelling codes (mainly belonging to the MODFLOW family). It simulates hydrologic and transport processes, and provides a data base framework and visualization capabilities for hydro chemical analysis. Examples of real case study applications are provided.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likely exists alternative RDBMSs which are faster at reading and writing data.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maximum value of the ID column is calculated and a column containing a sequence of ID values greater than the maximum existing values are added to the raw data.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effort is being made to store all new data and move all existing data into relational database management systems (RDBMS), commonly referred to as “databases”.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US" sz="2000" dirty="0" smtClean="0">
                <a:latin typeface="Times New Roman" pitchFamily="18" charset="0"/>
                <a:cs typeface="Times New Roman" pitchFamily="18" charset="0"/>
              </a:rPr>
              <a:t>Modelers may take advantage of integrating advanced hydrological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codes within a GIS environment, thus reducing model setup and analysis time, and avoiding data isolation, data integrity problems and broken data flows between model implementation and pre- and post-processing step.</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synthetic problem was designed to show the application of FMP in FREEWAT as a tool to address water management issues in urban and rural areas.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FREEWAT, MODFLOW-OWHM is used to deal with the con-</a:t>
            </a:r>
            <a:r>
              <a:rPr lang="en-IN" sz="2000" dirty="0" err="1" smtClean="0">
                <a:latin typeface="Times New Roman" pitchFamily="18" charset="0"/>
                <a:cs typeface="Times New Roman" pitchFamily="18" charset="0"/>
              </a:rPr>
              <a:t>junctive</a:t>
            </a:r>
            <a:r>
              <a:rPr lang="en-IN" sz="2000" dirty="0" smtClean="0">
                <a:latin typeface="Times New Roman" pitchFamily="18" charset="0"/>
                <a:cs typeface="Times New Roman" pitchFamily="18" charset="0"/>
              </a:rPr>
              <a:t> use of ground- and surface-water for water management issues.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was not possible to foresee the exact direction that WAVE was going take when the idea was first proposed.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DCR also handled the organization of these data files and databases within the DCR’s network. UMass proposed multiple test versions of the application which received feedback from the DCR.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GitHub</a:t>
            </a:r>
            <a:r>
              <a:rPr lang="en-IN" sz="2000" dirty="0" smtClean="0">
                <a:latin typeface="Times New Roman" pitchFamily="18" charset="0"/>
                <a:cs typeface="Times New Roman" pitchFamily="18" charset="0"/>
              </a:rPr>
              <a:t> is used for many purposes related to WAVE and WAVE development and system processes. The application code is stored on </a:t>
            </a:r>
            <a:r>
              <a:rPr lang="en-IN" sz="2000" dirty="0" err="1" smtClean="0">
                <a:latin typeface="Times New Roman" pitchFamily="18" charset="0"/>
                <a:cs typeface="Times New Roman" pitchFamily="18" charset="0"/>
              </a:rPr>
              <a:t>GitHub</a:t>
            </a:r>
            <a:r>
              <a:rPr lang="en-IN" sz="2000" dirty="0" smtClean="0">
                <a:latin typeface="Times New Roman" pitchFamily="18" charset="0"/>
                <a:cs typeface="Times New Roman" pitchFamily="18" charset="0"/>
              </a:rPr>
              <a:t> which offers advanced version control and collaboration features during development.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the opportunity to take advantage of this large mass of data and information to develop dynamically growing and efficient ground water management plans.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Geographic Information Systems (GISs) have been applied to sup-port environmental modelling and, being able to store, manage/analyse and visualize large temporal, spatial and non-spatial datasets, they are the most efficient tools to deal with geometric and alphanumerical data.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interface allows non software programming Users to take advantage of the library features and manage temporal data in the modelling environment.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828800"/>
                <a:gridCol w="22860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b="0" dirty="0">
                          <a:latin typeface="Times New Roman"/>
                          <a:ea typeface="Calibri"/>
                          <a:cs typeface="Latha"/>
                        </a:rPr>
                        <a:t>RIPGIS-NET: a </a:t>
                      </a:r>
                      <a:r>
                        <a:rPr lang="en-US" sz="2000" b="0" dirty="0" err="1">
                          <a:latin typeface="Times New Roman"/>
                          <a:ea typeface="Calibri"/>
                          <a:cs typeface="Latha"/>
                        </a:rPr>
                        <a:t>GIStool</a:t>
                      </a:r>
                      <a:r>
                        <a:rPr lang="en-US" sz="2000" b="0" dirty="0">
                          <a:latin typeface="Times New Roman"/>
                          <a:ea typeface="Calibri"/>
                          <a:cs typeface="Latha"/>
                        </a:rPr>
                        <a:t> for riparian groundwater </a:t>
                      </a:r>
                      <a:r>
                        <a:rPr lang="en-US" sz="2000" b="0" dirty="0" err="1">
                          <a:latin typeface="Times New Roman"/>
                          <a:ea typeface="Calibri"/>
                          <a:cs typeface="Latha"/>
                        </a:rPr>
                        <a:t>evapotranspiration</a:t>
                      </a:r>
                      <a:r>
                        <a:rPr lang="en-US" sz="2000" b="0" dirty="0">
                          <a:latin typeface="Times New Roman"/>
                          <a:ea typeface="Calibri"/>
                          <a:cs typeface="Latha"/>
                        </a:rPr>
                        <a:t> in MODFLOW</a:t>
                      </a:r>
                      <a:endParaRPr lang="en-IN" sz="1800" b="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latin typeface="Times New Roman"/>
                          <a:ea typeface="Calibri"/>
                          <a:cs typeface="Latha"/>
                        </a:rPr>
                        <a:t>Ajami, H., Maddock, T., Meixner, T., Hogan, J.F., Guertin, D.P., 2012. </a:t>
                      </a:r>
                      <a:endParaRPr lang="en-IN" sz="18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dirty="0">
                          <a:latin typeface="Times New Roman"/>
                          <a:ea typeface="Calibri"/>
                          <a:cs typeface="Latha"/>
                        </a:rPr>
                        <a:t>RIPGIS-NET, a pre- and post-processor for RIP-ET, incorporates spatial variability of riparian vegetation and land surface elevation into </a:t>
                      </a:r>
                      <a:r>
                        <a:rPr lang="en-US" sz="2000" b="0" dirty="0" err="1">
                          <a:latin typeface="Times New Roman"/>
                          <a:ea typeface="Calibri"/>
                          <a:cs typeface="Latha"/>
                        </a:rPr>
                        <a:t>ETg</a:t>
                      </a:r>
                      <a:r>
                        <a:rPr lang="en-US" sz="2000" b="0" dirty="0">
                          <a:latin typeface="Times New Roman"/>
                          <a:ea typeface="Calibri"/>
                          <a:cs typeface="Latha"/>
                        </a:rPr>
                        <a:t> estimation in MODFLOW groundwater models.</a:t>
                      </a:r>
                      <a:endParaRPr lang="en-IN" sz="1800" b="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b="0">
                          <a:latin typeface="Times New Roman"/>
                          <a:ea typeface="Calibri"/>
                          <a:cs typeface="Latha"/>
                        </a:rPr>
                        <a:t>Scripting MODFLOW model development using Python and FloPy</a:t>
                      </a:r>
                      <a:endParaRPr lang="en-IN" sz="18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latin typeface="Times New Roman"/>
                          <a:ea typeface="Calibri"/>
                          <a:cs typeface="Latha"/>
                        </a:rPr>
                        <a:t>Bakker, M., Post, V., Langevin, C.D., Hughes, J.D., White, J.T., Starn, J.J., Fienen, M.N.,2016. </a:t>
                      </a:r>
                      <a:endParaRPr lang="en-IN" sz="18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dirty="0">
                          <a:latin typeface="Times New Roman"/>
                          <a:ea typeface="Calibri"/>
                          <a:cs typeface="Latha"/>
                        </a:rPr>
                        <a:t>One advantage of Python is that there are many packages available to facilitate the model development process, including packages for plotting, array manipulation, optimization, and data analysis.</a:t>
                      </a:r>
                      <a:endParaRPr lang="en-IN" sz="1800" b="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integrating GIS and catchment models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Pullar, D., Springer, D., 2000.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development of spatially distributed hydrologic models has led to improved model forecasting at the cost of requiring more detailed spatial information.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Estimates of the globalwater budget and its annual cycle using observational and model data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Trenberth, K.E., Smith, L., Qian, T., Dai, A., Fasullo, J.,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include monthly estimates of P, </a:t>
                      </a:r>
                      <a:r>
                        <a:rPr lang="en-US" sz="2000" dirty="0" err="1">
                          <a:latin typeface="Times New Roman"/>
                          <a:ea typeface="Calibri"/>
                          <a:cs typeface="Latha"/>
                        </a:rPr>
                        <a:t>evapotranspiration</a:t>
                      </a:r>
                      <a:r>
                        <a:rPr lang="en-US" sz="2000" dirty="0">
                          <a:latin typeface="Times New Roman"/>
                          <a:ea typeface="Calibri"/>
                          <a:cs typeface="Latha"/>
                        </a:rPr>
                        <a:t> E, atmospheric moisture convergence over land, and changes in atmospheric storage, for the major continental landmasses, zonal means over land, hemispheric land means, and global land means.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png"/>
          <p:cNvPicPr>
            <a:picLocks noGrp="1" noChangeAspect="1" noChangeArrowheads="1"/>
          </p:cNvPicPr>
          <p:nvPr>
            <p:ph idx="1"/>
          </p:nvPr>
        </p:nvPicPr>
        <p:blipFill>
          <a:blip r:embed="rId2"/>
          <a:srcRect/>
          <a:stretch>
            <a:fillRect/>
          </a:stretch>
        </p:blipFill>
        <p:spPr bwMode="auto">
          <a:xfrm>
            <a:off x="1752600" y="1447800"/>
            <a:ext cx="65531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70000"/>
              </a:lnSpc>
              <a:buNone/>
            </a:pPr>
            <a:r>
              <a:rPr lang="en-IN" sz="2000" dirty="0" smtClean="0">
                <a:latin typeface="Times New Roman" pitchFamily="18" charset="0"/>
                <a:cs typeface="Times New Roman" pitchFamily="18" charset="0"/>
              </a:rPr>
              <a:t>    Groundwater is a critical resource for people and ecosystems. Tools are needed for efficient data management so that more technically sound and community-supported decisions may be made. In this view, development and diffusion of robust open source and free software constitutes a cornerstone to enhance groundwater management, thus empowering as much as possible technical units in water authorities, academia and private companies, also in communities/countries with limited resources. In recent years, several efforts have addressed these issues by developing tools in GIS and coupling GIS and numerical hydrological models. Often, commercial software was used to this scope, but the cost of such software is usually prohibitive in many areas of the world.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err="1" smtClean="0">
                <a:latin typeface="Times New Roman" pitchFamily="18" charset="0"/>
                <a:cs typeface="Times New Roman" pitchFamily="18" charset="0"/>
              </a:rPr>
              <a:t>Ajami</a:t>
            </a:r>
            <a:r>
              <a:rPr lang="en-US" sz="1600" dirty="0" smtClean="0">
                <a:latin typeface="Times New Roman" pitchFamily="18" charset="0"/>
                <a:cs typeface="Times New Roman" pitchFamily="18" charset="0"/>
              </a:rPr>
              <a:t>, H., </a:t>
            </a:r>
            <a:r>
              <a:rPr lang="en-US" sz="1600" dirty="0" err="1" smtClean="0">
                <a:latin typeface="Times New Roman" pitchFamily="18" charset="0"/>
                <a:cs typeface="Times New Roman" pitchFamily="18" charset="0"/>
              </a:rPr>
              <a:t>Maddock</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Meixner</a:t>
            </a:r>
            <a:r>
              <a:rPr lang="en-US" sz="1600" dirty="0" smtClean="0">
                <a:latin typeface="Times New Roman" pitchFamily="18" charset="0"/>
                <a:cs typeface="Times New Roman" pitchFamily="18" charset="0"/>
              </a:rPr>
              <a:t>, T., Hogan, J.F., </a:t>
            </a:r>
            <a:r>
              <a:rPr lang="en-US" sz="1600" dirty="0" err="1" smtClean="0">
                <a:latin typeface="Times New Roman" pitchFamily="18" charset="0"/>
                <a:cs typeface="Times New Roman" pitchFamily="18" charset="0"/>
              </a:rPr>
              <a:t>Guertin</a:t>
            </a:r>
            <a:r>
              <a:rPr lang="en-US" sz="1600" dirty="0" smtClean="0">
                <a:latin typeface="Times New Roman" pitchFamily="18" charset="0"/>
                <a:cs typeface="Times New Roman" pitchFamily="18" charset="0"/>
              </a:rPr>
              <a:t>, D.P., 2012. RIPGIS-NET: a </a:t>
            </a:r>
            <a:r>
              <a:rPr lang="en-US" sz="1600" dirty="0" err="1" smtClean="0">
                <a:latin typeface="Times New Roman" pitchFamily="18" charset="0"/>
                <a:cs typeface="Times New Roman" pitchFamily="18" charset="0"/>
              </a:rPr>
              <a:t>GIStool</a:t>
            </a:r>
            <a:r>
              <a:rPr lang="en-US" sz="1600" dirty="0" smtClean="0">
                <a:latin typeface="Times New Roman" pitchFamily="18" charset="0"/>
                <a:cs typeface="Times New Roman" pitchFamily="18" charset="0"/>
              </a:rPr>
              <a:t> for riparian groundwater </a:t>
            </a:r>
            <a:r>
              <a:rPr lang="en-US" sz="1600" dirty="0" err="1" smtClean="0">
                <a:latin typeface="Times New Roman" pitchFamily="18" charset="0"/>
                <a:cs typeface="Times New Roman" pitchFamily="18" charset="0"/>
              </a:rPr>
              <a:t>evapotranspiration</a:t>
            </a:r>
            <a:r>
              <a:rPr lang="en-US" sz="1600" dirty="0" smtClean="0">
                <a:latin typeface="Times New Roman" pitchFamily="18" charset="0"/>
                <a:cs typeface="Times New Roman" pitchFamily="18" charset="0"/>
              </a:rPr>
              <a:t> in MODFLOW. Groundwater 50 (1),154–158.R. </a:t>
            </a:r>
            <a:r>
              <a:rPr lang="en-US" sz="1600" dirty="0" err="1" smtClean="0">
                <a:latin typeface="Times New Roman" pitchFamily="18" charset="0"/>
                <a:cs typeface="Times New Roman" pitchFamily="18" charset="0"/>
              </a:rPr>
              <a:t>Rossetto</a:t>
            </a:r>
            <a:r>
              <a:rPr lang="en-US" sz="1600" dirty="0" smtClean="0">
                <a:latin typeface="Times New Roman" pitchFamily="18" charset="0"/>
                <a:cs typeface="Times New Roman" pitchFamily="18" charset="0"/>
              </a:rPr>
              <a:t> et al. Environmental </a:t>
            </a:r>
            <a:r>
              <a:rPr lang="en-US" sz="1600" dirty="0" err="1" smtClean="0">
                <a:latin typeface="Times New Roman" pitchFamily="18" charset="0"/>
                <a:cs typeface="Times New Roman" pitchFamily="18" charset="0"/>
              </a:rPr>
              <a:t>Modelling</a:t>
            </a:r>
            <a:r>
              <a:rPr lang="en-US" sz="1600" dirty="0" smtClean="0">
                <a:latin typeface="Times New Roman" pitchFamily="18" charset="0"/>
                <a:cs typeface="Times New Roman" pitchFamily="18" charset="0"/>
              </a:rPr>
              <a:t> and Software 107 (2018) 210–230227</a:t>
            </a:r>
          </a:p>
          <a:p>
            <a:pPr algn="just">
              <a:lnSpc>
                <a:spcPct val="160000"/>
              </a:lnSpc>
            </a:pPr>
            <a:r>
              <a:rPr lang="en-IN" sz="1600" dirty="0" err="1" smtClean="0">
                <a:latin typeface="Times New Roman" pitchFamily="18" charset="0"/>
                <a:cs typeface="Times New Roman" pitchFamily="18" charset="0"/>
              </a:rPr>
              <a:t>Aquaveo</a:t>
            </a:r>
            <a:r>
              <a:rPr lang="en-IN" sz="1600" dirty="0" smtClean="0">
                <a:latin typeface="Times New Roman" pitchFamily="18" charset="0"/>
                <a:cs typeface="Times New Roman" pitchFamily="18" charset="0"/>
              </a:rPr>
              <a:t>, 2012. Arc hydro groundwater – </a:t>
            </a:r>
            <a:r>
              <a:rPr lang="en-IN" sz="1600" dirty="0" err="1" smtClean="0">
                <a:latin typeface="Times New Roman" pitchFamily="18" charset="0"/>
                <a:cs typeface="Times New Roman" pitchFamily="18" charset="0"/>
              </a:rPr>
              <a:t>modflow</a:t>
            </a:r>
            <a:r>
              <a:rPr lang="en-IN" sz="1600" dirty="0" smtClean="0">
                <a:latin typeface="Times New Roman" pitchFamily="18" charset="0"/>
                <a:cs typeface="Times New Roman" pitchFamily="18" charset="0"/>
              </a:rPr>
              <a:t> Analyst. http://www.aquaveo.com/archydro-groundwater, Accessed date: 30 March 2016.</a:t>
            </a:r>
          </a:p>
          <a:p>
            <a:pPr algn="just">
              <a:lnSpc>
                <a:spcPct val="160000"/>
              </a:lnSpc>
            </a:pPr>
            <a:r>
              <a:rPr lang="en-IN" sz="1600" dirty="0" smtClean="0">
                <a:latin typeface="Times New Roman" pitchFamily="18" charset="0"/>
                <a:cs typeface="Times New Roman" pitchFamily="18" charset="0"/>
              </a:rPr>
              <a:t>Argus Holdings Ltd, 1995. Argus ONE Open Numerical Environments. http://www.argusone.com/index.html, Accessed date: 3 September 2017.</a:t>
            </a:r>
          </a:p>
          <a:p>
            <a:pPr algn="just">
              <a:lnSpc>
                <a:spcPct val="160000"/>
              </a:lnSpc>
            </a:pPr>
            <a:r>
              <a:rPr lang="en-US" sz="1600" dirty="0" smtClean="0">
                <a:latin typeface="Times New Roman" pitchFamily="18" charset="0"/>
                <a:cs typeface="Times New Roman" pitchFamily="18" charset="0"/>
              </a:rPr>
              <a:t>Bakker, M., Post, V., </a:t>
            </a:r>
            <a:r>
              <a:rPr lang="en-US" sz="1600" dirty="0" err="1" smtClean="0">
                <a:latin typeface="Times New Roman" pitchFamily="18" charset="0"/>
                <a:cs typeface="Times New Roman" pitchFamily="18" charset="0"/>
              </a:rPr>
              <a:t>Langevin</a:t>
            </a:r>
            <a:r>
              <a:rPr lang="en-US" sz="1600" dirty="0" smtClean="0">
                <a:latin typeface="Times New Roman" pitchFamily="18" charset="0"/>
                <a:cs typeface="Times New Roman" pitchFamily="18" charset="0"/>
              </a:rPr>
              <a:t>, C.D., Hughes, J.D., White, J.T., </a:t>
            </a:r>
            <a:r>
              <a:rPr lang="en-US" sz="1600" dirty="0" err="1" smtClean="0">
                <a:latin typeface="Times New Roman" pitchFamily="18" charset="0"/>
                <a:cs typeface="Times New Roman" pitchFamily="18" charset="0"/>
              </a:rPr>
              <a:t>Starn</a:t>
            </a:r>
            <a:r>
              <a:rPr lang="en-US" sz="1600" dirty="0" smtClean="0">
                <a:latin typeface="Times New Roman" pitchFamily="18" charset="0"/>
                <a:cs typeface="Times New Roman" pitchFamily="18" charset="0"/>
              </a:rPr>
              <a:t>, J.J., </a:t>
            </a:r>
            <a:r>
              <a:rPr lang="en-US" sz="1600" dirty="0" err="1" smtClean="0">
                <a:latin typeface="Times New Roman" pitchFamily="18" charset="0"/>
                <a:cs typeface="Times New Roman" pitchFamily="18" charset="0"/>
              </a:rPr>
              <a:t>Fienen</a:t>
            </a:r>
            <a:r>
              <a:rPr lang="en-US" sz="1600" dirty="0" smtClean="0">
                <a:latin typeface="Times New Roman" pitchFamily="18" charset="0"/>
                <a:cs typeface="Times New Roman" pitchFamily="18" charset="0"/>
              </a:rPr>
              <a:t>, M.N.,2016. Scripting MODFLOW model development using Python and </a:t>
            </a:r>
            <a:r>
              <a:rPr lang="en-US" sz="1600" dirty="0" err="1" smtClean="0">
                <a:latin typeface="Times New Roman" pitchFamily="18" charset="0"/>
                <a:cs typeface="Times New Roman" pitchFamily="18" charset="0"/>
              </a:rPr>
              <a:t>FloPy</a:t>
            </a:r>
            <a:r>
              <a:rPr lang="en-US" sz="1600" dirty="0" smtClean="0">
                <a:latin typeface="Times New Roman" pitchFamily="18" charset="0"/>
                <a:cs typeface="Times New Roman" pitchFamily="18" charset="0"/>
              </a:rPr>
              <a:t>. Groundwater</a:t>
            </a:r>
            <a:r>
              <a:rPr lang="en-US" sz="1600" dirty="0" smtClean="0">
                <a:latin typeface="Times New Roman" pitchFamily="18" charset="0"/>
                <a:cs typeface="Times New Roman" pitchFamily="18" charset="0"/>
              </a:rPr>
              <a:t>. http://dx.doi.org/10.1111/gwat.12413.</a:t>
            </a:r>
          </a:p>
          <a:p>
            <a:pPr algn="just">
              <a:lnSpc>
                <a:spcPct val="160000"/>
              </a:lnSpc>
            </a:pPr>
            <a:r>
              <a:rPr lang="en-US" sz="1600" dirty="0" smtClean="0">
                <a:latin typeface="Times New Roman" pitchFamily="18" charset="0"/>
                <a:cs typeface="Times New Roman" pitchFamily="18" charset="0"/>
              </a:rPr>
              <a:t>Bakker, M., Post, V., </a:t>
            </a:r>
            <a:r>
              <a:rPr lang="en-US" sz="1600" dirty="0" err="1" smtClean="0">
                <a:latin typeface="Times New Roman" pitchFamily="18" charset="0"/>
                <a:cs typeface="Times New Roman" pitchFamily="18" charset="0"/>
              </a:rPr>
              <a:t>Langevin</a:t>
            </a:r>
            <a:r>
              <a:rPr lang="en-US" sz="1600" dirty="0" smtClean="0">
                <a:latin typeface="Times New Roman" pitchFamily="18" charset="0"/>
                <a:cs typeface="Times New Roman" pitchFamily="18" charset="0"/>
              </a:rPr>
              <a:t>, C.D., Hughes, J.D., White, J.T., </a:t>
            </a:r>
            <a:r>
              <a:rPr lang="en-US" sz="1600" dirty="0" err="1" smtClean="0">
                <a:latin typeface="Times New Roman" pitchFamily="18" charset="0"/>
                <a:cs typeface="Times New Roman" pitchFamily="18" charset="0"/>
              </a:rPr>
              <a:t>Starn</a:t>
            </a:r>
            <a:r>
              <a:rPr lang="en-US" sz="1600" dirty="0" smtClean="0">
                <a:latin typeface="Times New Roman" pitchFamily="18" charset="0"/>
                <a:cs typeface="Times New Roman" pitchFamily="18" charset="0"/>
              </a:rPr>
              <a:t>, J.J., </a:t>
            </a:r>
            <a:r>
              <a:rPr lang="en-US" sz="1600" dirty="0" err="1" smtClean="0">
                <a:latin typeface="Times New Roman" pitchFamily="18" charset="0"/>
                <a:cs typeface="Times New Roman" pitchFamily="18" charset="0"/>
              </a:rPr>
              <a:t>Fienen</a:t>
            </a:r>
            <a:r>
              <a:rPr lang="en-US" sz="1600" dirty="0" smtClean="0">
                <a:latin typeface="Times New Roman" pitchFamily="18" charset="0"/>
                <a:cs typeface="Times New Roman" pitchFamily="18" charset="0"/>
              </a:rPr>
              <a:t>, M.N.,2017. </a:t>
            </a:r>
            <a:r>
              <a:rPr lang="en-US" sz="1600" dirty="0" err="1" smtClean="0">
                <a:latin typeface="Times New Roman" pitchFamily="18" charset="0"/>
                <a:cs typeface="Times New Roman" pitchFamily="18" charset="0"/>
              </a:rPr>
              <a:t>FloPy</a:t>
            </a:r>
            <a:r>
              <a:rPr lang="en-US" sz="1600" dirty="0" smtClean="0">
                <a:latin typeface="Times New Roman" pitchFamily="18" charset="0"/>
                <a:cs typeface="Times New Roman" pitchFamily="18" charset="0"/>
              </a:rPr>
              <a:t> v3.2.8. U.S. Geological Survey Software Release, 18 December 2017</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Pullar</a:t>
            </a:r>
            <a:r>
              <a:rPr lang="en-IN" sz="1800" dirty="0" smtClean="0">
                <a:latin typeface="Times New Roman" pitchFamily="18" charset="0"/>
                <a:cs typeface="Times New Roman" pitchFamily="18" charset="0"/>
              </a:rPr>
              <a:t>, D., Springer, D., 2000. Towards integrating GIS and catchment models. </a:t>
            </a:r>
            <a:r>
              <a:rPr lang="en-IN" sz="1800" dirty="0" err="1" smtClean="0">
                <a:latin typeface="Times New Roman" pitchFamily="18" charset="0"/>
                <a:cs typeface="Times New Roman" pitchFamily="18" charset="0"/>
              </a:rPr>
              <a:t>Environ.Model</a:t>
            </a:r>
            <a:r>
              <a:rPr lang="en-IN" sz="1800" dirty="0" smtClean="0">
                <a:latin typeface="Times New Roman" pitchFamily="18" charset="0"/>
                <a:cs typeface="Times New Roman" pitchFamily="18" charset="0"/>
              </a:rPr>
              <a:t>. Software 15 (5), 451–459.</a:t>
            </a:r>
          </a:p>
          <a:p>
            <a:pPr algn="just">
              <a:lnSpc>
                <a:spcPct val="170000"/>
              </a:lnSpc>
            </a:pPr>
            <a:r>
              <a:rPr lang="en-IN" sz="1800" dirty="0" smtClean="0">
                <a:latin typeface="Times New Roman" pitchFamily="18" charset="0"/>
                <a:cs typeface="Times New Roman" pitchFamily="18" charset="0"/>
              </a:rPr>
              <a:t>QGIS Development Team, 2009. QGIS Geographic Information System. Open </a:t>
            </a:r>
            <a:r>
              <a:rPr lang="en-IN" sz="1800" dirty="0" err="1" smtClean="0">
                <a:latin typeface="Times New Roman" pitchFamily="18" charset="0"/>
                <a:cs typeface="Times New Roman" pitchFamily="18" charset="0"/>
              </a:rPr>
              <a:t>SourceGeospatial</a:t>
            </a:r>
            <a:r>
              <a:rPr lang="en-IN" sz="1800" dirty="0" smtClean="0">
                <a:latin typeface="Times New Roman" pitchFamily="18" charset="0"/>
                <a:cs typeface="Times New Roman" pitchFamily="18" charset="0"/>
              </a:rPr>
              <a:t> Foundation Project.</a:t>
            </a:r>
          </a:p>
          <a:p>
            <a:pPr algn="just">
              <a:lnSpc>
                <a:spcPct val="170000"/>
              </a:lnSpc>
            </a:pPr>
            <a:r>
              <a:rPr lang="en-IN" sz="1800" dirty="0" err="1" smtClean="0">
                <a:latin typeface="Times New Roman" pitchFamily="18" charset="0"/>
                <a:cs typeface="Times New Roman" pitchFamily="18" charset="0"/>
              </a:rPr>
              <a:t>Refsgaard</a:t>
            </a:r>
            <a:r>
              <a:rPr lang="en-IN" sz="1800" dirty="0" smtClean="0">
                <a:latin typeface="Times New Roman" pitchFamily="18" charset="0"/>
                <a:cs typeface="Times New Roman" pitchFamily="18" charset="0"/>
              </a:rPr>
              <a:t>, J.C., Storm, B., Clausen, T., 2010. </a:t>
            </a:r>
            <a:r>
              <a:rPr lang="en-IN" sz="1800" dirty="0" err="1" smtClean="0">
                <a:latin typeface="Times New Roman" pitchFamily="18" charset="0"/>
                <a:cs typeface="Times New Roman" pitchFamily="18" charset="0"/>
              </a:rPr>
              <a:t>Système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Hydrologique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Europeén</a:t>
            </a:r>
            <a:r>
              <a:rPr lang="en-IN" sz="1800" dirty="0" smtClean="0">
                <a:latin typeface="Times New Roman" pitchFamily="18" charset="0"/>
                <a:cs typeface="Times New Roman" pitchFamily="18" charset="0"/>
              </a:rPr>
              <a:t> (SHE):review and perspectives after 30 years development in distributed physically-</a:t>
            </a:r>
            <a:r>
              <a:rPr lang="en-IN" sz="1800" dirty="0" err="1" smtClean="0">
                <a:latin typeface="Times New Roman" pitchFamily="18" charset="0"/>
                <a:cs typeface="Times New Roman" pitchFamily="18" charset="0"/>
              </a:rPr>
              <a:t>basedhydrological</a:t>
            </a:r>
            <a:r>
              <a:rPr lang="en-IN" sz="1800" dirty="0" smtClean="0">
                <a:latin typeface="Times New Roman" pitchFamily="18" charset="0"/>
                <a:cs typeface="Times New Roman" pitchFamily="18" charset="0"/>
              </a:rPr>
              <a:t> modelling. Nord. </a:t>
            </a:r>
            <a:r>
              <a:rPr lang="en-IN" sz="1800" dirty="0" err="1" smtClean="0">
                <a:latin typeface="Times New Roman" pitchFamily="18" charset="0"/>
                <a:cs typeface="Times New Roman" pitchFamily="18" charset="0"/>
              </a:rPr>
              <a:t>Hydrol</a:t>
            </a:r>
            <a:r>
              <a:rPr lang="en-IN" sz="1800" dirty="0" smtClean="0">
                <a:latin typeface="Times New Roman" pitchFamily="18" charset="0"/>
                <a:cs typeface="Times New Roman" pitchFamily="18" charset="0"/>
              </a:rPr>
              <a:t> 41 (5), 355–377.</a:t>
            </a:r>
          </a:p>
          <a:p>
            <a:pPr algn="just">
              <a:lnSpc>
                <a:spcPct val="170000"/>
              </a:lnSpc>
            </a:pPr>
            <a:r>
              <a:rPr lang="en-IN" sz="1800" dirty="0" err="1" smtClean="0">
                <a:latin typeface="Times New Roman" pitchFamily="18" charset="0"/>
                <a:cs typeface="Times New Roman" pitchFamily="18" charset="0"/>
              </a:rPr>
              <a:t>Regione</a:t>
            </a:r>
            <a:r>
              <a:rPr lang="en-IN" sz="1800" dirty="0" smtClean="0">
                <a:latin typeface="Times New Roman" pitchFamily="18" charset="0"/>
                <a:cs typeface="Times New Roman" pitchFamily="18" charset="0"/>
              </a:rPr>
              <a:t> Toscana, 2017. </a:t>
            </a:r>
            <a:r>
              <a:rPr lang="en-IN" sz="1800" dirty="0" err="1" smtClean="0">
                <a:latin typeface="Times New Roman" pitchFamily="18" charset="0"/>
                <a:cs typeface="Times New Roman" pitchFamily="18" charset="0"/>
              </a:rPr>
              <a:t>GEOscopio</a:t>
            </a:r>
            <a:r>
              <a:rPr lang="en-IN" sz="1800" dirty="0" smtClean="0">
                <a:latin typeface="Times New Roman" pitchFamily="18" charset="0"/>
                <a:cs typeface="Times New Roman" pitchFamily="18" charset="0"/>
              </a:rPr>
              <a:t>. http://www.regione.toscana.it/-/geoscopio,Accessed date: 4 September 2017.</a:t>
            </a:r>
          </a:p>
          <a:p>
            <a:pPr algn="just">
              <a:lnSpc>
                <a:spcPct val="170000"/>
              </a:lnSpc>
            </a:pPr>
            <a:r>
              <a:rPr lang="en-IN" sz="1800" dirty="0" err="1" smtClean="0">
                <a:latin typeface="Times New Roman" pitchFamily="18" charset="0"/>
                <a:cs typeface="Times New Roman" pitchFamily="18" charset="0"/>
              </a:rPr>
              <a:t>Trenberth</a:t>
            </a:r>
            <a:r>
              <a:rPr lang="en-IN" sz="1800" dirty="0" smtClean="0">
                <a:latin typeface="Times New Roman" pitchFamily="18" charset="0"/>
                <a:cs typeface="Times New Roman" pitchFamily="18" charset="0"/>
              </a:rPr>
              <a:t>, K.E., Smith, L., </a:t>
            </a:r>
            <a:r>
              <a:rPr lang="en-IN" sz="1800" dirty="0" err="1" smtClean="0">
                <a:latin typeface="Times New Roman" pitchFamily="18" charset="0"/>
                <a:cs typeface="Times New Roman" pitchFamily="18" charset="0"/>
              </a:rPr>
              <a:t>Qian</a:t>
            </a:r>
            <a:r>
              <a:rPr lang="en-IN" sz="1800" dirty="0" smtClean="0">
                <a:latin typeface="Times New Roman" pitchFamily="18" charset="0"/>
                <a:cs typeface="Times New Roman" pitchFamily="18" charset="0"/>
              </a:rPr>
              <a:t>, T., Dai, A., </a:t>
            </a:r>
            <a:r>
              <a:rPr lang="en-IN" sz="1800" dirty="0" err="1" smtClean="0">
                <a:latin typeface="Times New Roman" pitchFamily="18" charset="0"/>
                <a:cs typeface="Times New Roman" pitchFamily="18" charset="0"/>
              </a:rPr>
              <a:t>Fasullo</a:t>
            </a:r>
            <a:r>
              <a:rPr lang="en-IN" sz="1800" dirty="0" smtClean="0">
                <a:latin typeface="Times New Roman" pitchFamily="18" charset="0"/>
                <a:cs typeface="Times New Roman" pitchFamily="18" charset="0"/>
              </a:rPr>
              <a:t>, J., 2006. Estimates of the </a:t>
            </a:r>
            <a:r>
              <a:rPr lang="en-IN" sz="1800" dirty="0" err="1" smtClean="0">
                <a:latin typeface="Times New Roman" pitchFamily="18" charset="0"/>
                <a:cs typeface="Times New Roman" pitchFamily="18" charset="0"/>
              </a:rPr>
              <a:t>globalwater</a:t>
            </a:r>
            <a:r>
              <a:rPr lang="en-IN" sz="1800" dirty="0" smtClean="0">
                <a:latin typeface="Times New Roman" pitchFamily="18" charset="0"/>
                <a:cs typeface="Times New Roman" pitchFamily="18" charset="0"/>
              </a:rPr>
              <a:t> budget and its annual cycle using observational and model data. </a:t>
            </a:r>
            <a:r>
              <a:rPr lang="en-IN" sz="1800" dirty="0" err="1" smtClean="0">
                <a:latin typeface="Times New Roman" pitchFamily="18" charset="0"/>
                <a:cs typeface="Times New Roman" pitchFamily="18" charset="0"/>
              </a:rPr>
              <a:t>J.Hydrometeorol</a:t>
            </a:r>
            <a:r>
              <a:rPr lang="en-IN" sz="1800" dirty="0" smtClean="0">
                <a:latin typeface="Times New Roman" pitchFamily="18" charset="0"/>
                <a:cs typeface="Times New Roman" pitchFamily="18" charset="0"/>
              </a:rPr>
              <a:t>. 8, 758–769.</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1272</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Standalone desktop application for analysis, visualization and interpretation of hydro chemical data</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2022-03-14T06:10:53Z</dcterms:modified>
</cp:coreProperties>
</file>