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Need to develop digitally the dynamic model to integrate the impact of climate change (CC) indicators with assessment of vulnerability and adaptation at localized scale for agriculture sector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Agriculture </a:t>
            </a:r>
            <a:r>
              <a:rPr lang="en-IN" sz="2000" dirty="0" smtClean="0">
                <a:latin typeface="Times New Roman" pitchFamily="18" charset="0"/>
                <a:cs typeface="Times New Roman" pitchFamily="18" charset="0"/>
              </a:rPr>
              <a:t>and climate change are internally correlated with each other in various aspects, as climate change is the main cause of biotic and </a:t>
            </a:r>
            <a:r>
              <a:rPr lang="en-IN" sz="2000" dirty="0" err="1" smtClean="0">
                <a:latin typeface="Times New Roman" pitchFamily="18" charset="0"/>
                <a:cs typeface="Times New Roman" pitchFamily="18" charset="0"/>
              </a:rPr>
              <a:t>abiotic</a:t>
            </a:r>
            <a:r>
              <a:rPr lang="en-IN" sz="2000" dirty="0" smtClean="0">
                <a:latin typeface="Times New Roman" pitchFamily="18" charset="0"/>
                <a:cs typeface="Times New Roman" pitchFamily="18" charset="0"/>
              </a:rPr>
              <a:t> stresses, which have adverse effects on the agriculture of a region. The land and its agriculture are being affected by climate changes in different ways, e.g., variations in annual rainfall, average temperature, heat waves, modifications in weeds, pests or microbes, global change of atmospheric CO</a:t>
            </a:r>
            <a:r>
              <a:rPr lang="en-IN" sz="2000" baseline="-25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or ozone level, and fluctuations in sea level. The threat of varying global climate has greatly driven the attention of scientists, as these variations are imparting negative impact on global crop production and compromising food security worldwide.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According </a:t>
            </a:r>
            <a:r>
              <a:rPr lang="en-IN" sz="2000" dirty="0" smtClean="0">
                <a:latin typeface="Times New Roman" pitchFamily="18" charset="0"/>
                <a:cs typeface="Times New Roman" pitchFamily="18" charset="0"/>
              </a:rPr>
              <a:t>to some predicted reports, agriculture is considered the most endangered activity adversely affected by climate changes. To date, food security and ecosystem resilience are the most concerning subjects worldwide. Climate-smart agriculture is the only way to lower the negative impact of climate variations on crop adaptation, before it might affect global crop production drastically. In this review paper, we summarize the causes of climate change, stresses produced due to climate change, impacts on crops, modern breeding technologies, and biotechnological strategies to cope with climate change, in order to develop climate resilient crops. Revolutions in genetic engineering techniques can also aid in overcoming food security issues against extreme environmental conditions, by producing transgenic plants.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Therefore the paper reviews existing interpretations, concepts and frameworks of vulnerability approaches in the climate change context.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while there are agreed indicators to measure the impact of climate change, there seem to exist no agreed metrics to describe vulnerability (e.g. of crop yields or agricultural income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climate change brings new uncertainties, risks and changes to already existing risks, one of the most efficient ways for agriculture to adapt is increasing its resilience.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climatic problems severely distress plant development and yield, produce enormous responses, comprising molecular, biochemical, physiological, and morphological </a:t>
            </a:r>
            <a:r>
              <a:rPr lang="en-IN" sz="2000" dirty="0" smtClean="0">
                <a:latin typeface="Times New Roman" pitchFamily="18" charset="0"/>
                <a:cs typeface="Times New Roman" pitchFamily="18" charset="0"/>
              </a:rPr>
              <a:t>modifications.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Food security and safety are threatened by the severe weather conditions and it is not a recent problem. But formerly, no consideration was adopted to tackle this problem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Because of climate change, food quality, supply, and safety are still the biggest problems for researchers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objective of climate change research is not to propose testable long-range hypotheses rather to provide indicative forecasts to guide pre-emptive policy-making</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important to assess in advance any risks to health from proposed technological </a:t>
            </a:r>
            <a:r>
              <a:rPr lang="en-IN" sz="2000" dirty="0" smtClean="0">
                <a:latin typeface="Times New Roman" pitchFamily="18" charset="0"/>
                <a:cs typeface="Times New Roman" pitchFamily="18" charset="0"/>
              </a:rPr>
              <a:t>adaptations.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benefit-cost criterion is straightforward: if the winners under a proposed policy value the change more highly than do the losers, it is said that the policy has positive net benefits and enhances </a:t>
            </a:r>
            <a:r>
              <a:rPr lang="en-IN" sz="2000" dirty="0" smtClean="0">
                <a:latin typeface="Times New Roman" pitchFamily="18" charset="0"/>
                <a:cs typeface="Times New Roman" pitchFamily="18" charset="0"/>
              </a:rPr>
              <a:t>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Genetic divergence analysis is used for polymorphism, inbreeding, assessment, assortment, and recombination to attain plant perfection, and is amongst the main aspects for defining accomplished inbreeding</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genome editing technology site specific </a:t>
            </a:r>
            <a:r>
              <a:rPr lang="en-IN" sz="2000" dirty="0" err="1" smtClean="0">
                <a:latin typeface="Times New Roman" pitchFamily="18" charset="0"/>
                <a:cs typeface="Times New Roman" pitchFamily="18" charset="0"/>
              </a:rPr>
              <a:t>endonucleases</a:t>
            </a:r>
            <a:r>
              <a:rPr lang="en-IN" sz="2000" dirty="0" smtClean="0">
                <a:latin typeface="Times New Roman" pitchFamily="18" charset="0"/>
                <a:cs typeface="Times New Roman" pitchFamily="18" charset="0"/>
              </a:rPr>
              <a:t> are used comprising of zinc-finger nucleases (ZFNs), transcription activator like </a:t>
            </a:r>
            <a:r>
              <a:rPr lang="en-IN" sz="2000" dirty="0" err="1" smtClean="0">
                <a:latin typeface="Times New Roman" pitchFamily="18" charset="0"/>
                <a:cs typeface="Times New Roman" pitchFamily="18" charset="0"/>
              </a:rPr>
              <a:t>effector</a:t>
            </a:r>
            <a:r>
              <a:rPr lang="en-IN" sz="2000" dirty="0" smtClean="0">
                <a:latin typeface="Times New Roman" pitchFamily="18" charset="0"/>
                <a:cs typeface="Times New Roman" pitchFamily="18" charset="0"/>
              </a:rPr>
              <a:t> nucleases (TALENs), and </a:t>
            </a:r>
            <a:r>
              <a:rPr lang="en-IN" sz="2000" dirty="0" smtClean="0">
                <a:latin typeface="Times New Roman" pitchFamily="18" charset="0"/>
                <a:cs typeface="Times New Roman" pitchFamily="18" charset="0"/>
              </a:rPr>
              <a:t>CRISPR-Cas9.</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CRISPR/Cas9 strategy was used to develop tomato mutant lines which showed a considerably enhanced concentration of </a:t>
            </a:r>
            <a:r>
              <a:rPr lang="en-IN" sz="2000" dirty="0" err="1" smtClean="0">
                <a:latin typeface="Times New Roman" pitchFamily="18" charset="0"/>
                <a:cs typeface="Times New Roman" pitchFamily="18" charset="0"/>
              </a:rPr>
              <a:t>proline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malondialdehyde</a:t>
            </a:r>
            <a:r>
              <a:rPr lang="en-IN" sz="2000" dirty="0" smtClean="0">
                <a:latin typeface="Times New Roman" pitchFamily="18" charset="0"/>
                <a:cs typeface="Times New Roman" pitchFamily="18" charset="0"/>
              </a:rPr>
              <a:t>, and H</a:t>
            </a:r>
            <a:r>
              <a:rPr lang="en-IN" sz="2000" baseline="-25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O</a:t>
            </a:r>
            <a:r>
              <a:rPr lang="en-IN" sz="2000" baseline="-25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1676400"/>
                <a:gridCol w="3905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a:t>
                      </a:r>
                      <a:r>
                        <a:rPr lang="en-US" sz="2000" dirty="0" err="1">
                          <a:latin typeface="Times New Roman"/>
                          <a:ea typeface="Calibri"/>
                          <a:cs typeface="Latha"/>
                        </a:rPr>
                        <a:t>Routledge</a:t>
                      </a:r>
                      <a:r>
                        <a:rPr lang="en-US" sz="2000" dirty="0">
                          <a:latin typeface="Times New Roman"/>
                          <a:ea typeface="Calibri"/>
                          <a:cs typeface="Latha"/>
                        </a:rPr>
                        <a:t> Handbook of Agricultural Economics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Arunanondchai P., Fei C., Fisher A., McCarl B.A., Wang W., Yang Y.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Routledge Handbook of Agricultural Economics explores a broad variety of topics including welfare economics, econometrics, agribusiness, and consumer economics.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Environmental impacts of the cultivation-phase associated with agricultural crops for feed production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Noya I., González-García S., Bacenetti J., Fiala M., Moreira M.T.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crop variety (out of 3 and 4 varieties of barley and rye, respectively) and cultivation regime (single vs. double cropping of sorghum) with the lowest impacts per kg of crude protein (mass-based functional unit) were identified.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effects of climate change associated </a:t>
                      </a:r>
                      <a:r>
                        <a:rPr lang="en-US" sz="2000" dirty="0" err="1">
                          <a:latin typeface="Times New Roman"/>
                          <a:ea typeface="Calibri"/>
                          <a:cs typeface="Latha"/>
                        </a:rPr>
                        <a:t>abiotic</a:t>
                      </a:r>
                      <a:r>
                        <a:rPr lang="en-US" sz="2000" dirty="0">
                          <a:latin typeface="Times New Roman"/>
                          <a:ea typeface="Calibri"/>
                          <a:cs typeface="Latha"/>
                        </a:rPr>
                        <a:t> stresses on maize </a:t>
                      </a:r>
                      <a:r>
                        <a:rPr lang="en-US" sz="2000" dirty="0" err="1">
                          <a:latin typeface="Times New Roman"/>
                          <a:ea typeface="Calibri"/>
                          <a:cs typeface="Latha"/>
                        </a:rPr>
                        <a:t>phytochemical</a:t>
                      </a:r>
                      <a:r>
                        <a:rPr lang="en-US" sz="2000" dirty="0">
                          <a:latin typeface="Times New Roman"/>
                          <a:ea typeface="Calibri"/>
                          <a:cs typeface="Latha"/>
                        </a:rPr>
                        <a:t> defenses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Vaughan M.M., Block A., Christensen S.A., Allen L.H., Schmelz E.A.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Climate changes are expected to increase the frequency and intensity of both abiotic and biotic stress.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Climate change impacts on global food security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Wheeler T., Von Braun J.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 A robust and coherent global pattern is discernible of the impacts of climate change on crop productivity that could have consequences for food availability.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50408" y="1447800"/>
            <a:ext cx="7068734"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20000"/>
              </a:lnSpc>
              <a:buNone/>
            </a:pPr>
            <a:r>
              <a:rPr lang="en-IN" sz="2000" dirty="0" smtClean="0">
                <a:latin typeface="Times New Roman" pitchFamily="18" charset="0"/>
                <a:cs typeface="Times New Roman" pitchFamily="18" charset="0"/>
              </a:rPr>
              <a:t>    Climate </a:t>
            </a:r>
            <a:r>
              <a:rPr lang="en-IN" sz="2000" dirty="0" smtClean="0">
                <a:latin typeface="Times New Roman" pitchFamily="18" charset="0"/>
                <a:cs typeface="Times New Roman" pitchFamily="18" charset="0"/>
              </a:rPr>
              <a:t>changes are alarming the world by hampering agriculture and its products. Industrialization and poisonous gases cause global warming, which ultimately disturbs the world’s environment. Climate change has devastating effects on plant growth and yield. </a:t>
            </a:r>
            <a:r>
              <a:rPr lang="en-IN" sz="2000" dirty="0" err="1" smtClean="0">
                <a:latin typeface="Times New Roman" pitchFamily="18" charset="0"/>
                <a:cs typeface="Times New Roman" pitchFamily="18" charset="0"/>
              </a:rPr>
              <a:t>Abiotic</a:t>
            </a:r>
            <a:r>
              <a:rPr lang="en-IN" sz="2000" dirty="0" smtClean="0">
                <a:latin typeface="Times New Roman" pitchFamily="18" charset="0"/>
                <a:cs typeface="Times New Roman" pitchFamily="18" charset="0"/>
              </a:rPr>
              <a:t> stresses are the major type of stresses that plants suffer. To understand the plant responses under different </a:t>
            </a:r>
            <a:r>
              <a:rPr lang="en-IN" sz="2000" dirty="0" err="1" smtClean="0">
                <a:latin typeface="Times New Roman" pitchFamily="18" charset="0"/>
                <a:cs typeface="Times New Roman" pitchFamily="18" charset="0"/>
              </a:rPr>
              <a:t>abiotic</a:t>
            </a:r>
            <a:r>
              <a:rPr lang="en-IN" sz="2000" dirty="0" smtClean="0">
                <a:latin typeface="Times New Roman" pitchFamily="18" charset="0"/>
                <a:cs typeface="Times New Roman" pitchFamily="18" charset="0"/>
              </a:rPr>
              <a:t> conditions the most pressing current need is to explore the genetic basis underlying these mechanisms. Some bottleneck molecular and physiological challenges present in plants need to be resolved for better plant adaptation under </a:t>
            </a:r>
            <a:r>
              <a:rPr lang="en-IN" sz="2000" dirty="0" err="1" smtClean="0">
                <a:latin typeface="Times New Roman" pitchFamily="18" charset="0"/>
                <a:cs typeface="Times New Roman" pitchFamily="18" charset="0"/>
              </a:rPr>
              <a:t>abiotic</a:t>
            </a:r>
            <a:r>
              <a:rPr lang="en-IN" sz="2000" dirty="0" smtClean="0">
                <a:latin typeface="Times New Roman" pitchFamily="18" charset="0"/>
                <a:cs typeface="Times New Roman" pitchFamily="18" charset="0"/>
              </a:rPr>
              <a:t> conditions. Temperature fluctuations and variations in rainfall spells are a very crucial indicators of environmental stresses. Weather variations collectively have positive and negative outcomes but the negative effects are more thought-provoking. It is very difficult to overcome the imbalance in agriculture by climate change. How to tackle this problem and what strategies we should apply are still ambiguous.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6172200"/>
          </a:xfrm>
        </p:spPr>
        <p:txBody>
          <a:bodyPr>
            <a:noAutofit/>
          </a:bodyPr>
          <a:lstStyle/>
          <a:p>
            <a:pPr algn="just">
              <a:lnSpc>
                <a:spcPct val="15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Arunanondchai</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Fei</a:t>
            </a:r>
            <a:r>
              <a:rPr lang="en-IN" sz="1600" dirty="0" smtClean="0">
                <a:latin typeface="Times New Roman" pitchFamily="18" charset="0"/>
                <a:cs typeface="Times New Roman" pitchFamily="18" charset="0"/>
              </a:rPr>
              <a:t> C., Fisher A., </a:t>
            </a:r>
            <a:r>
              <a:rPr lang="en-IN" sz="1600" dirty="0" err="1" smtClean="0">
                <a:latin typeface="Times New Roman" pitchFamily="18" charset="0"/>
                <a:cs typeface="Times New Roman" pitchFamily="18" charset="0"/>
              </a:rPr>
              <a:t>McCarl</a:t>
            </a:r>
            <a:r>
              <a:rPr lang="en-IN" sz="1600" dirty="0" smtClean="0">
                <a:latin typeface="Times New Roman" pitchFamily="18" charset="0"/>
                <a:cs typeface="Times New Roman" pitchFamily="18" charset="0"/>
              </a:rPr>
              <a:t> B.A., Wang W., Yang Y. The </a:t>
            </a:r>
            <a:r>
              <a:rPr lang="en-IN" sz="1600" dirty="0" err="1" smtClean="0">
                <a:latin typeface="Times New Roman" pitchFamily="18" charset="0"/>
                <a:cs typeface="Times New Roman" pitchFamily="18" charset="0"/>
              </a:rPr>
              <a:t>Routledge</a:t>
            </a:r>
            <a:r>
              <a:rPr lang="en-IN" sz="1600" dirty="0" smtClean="0">
                <a:latin typeface="Times New Roman" pitchFamily="18" charset="0"/>
                <a:cs typeface="Times New Roman" pitchFamily="18" charset="0"/>
              </a:rPr>
              <a:t> Handbook of Agricultural Economics. </a:t>
            </a:r>
            <a:r>
              <a:rPr lang="en-IN" sz="1600" dirty="0" err="1" smtClean="0">
                <a:latin typeface="Times New Roman" pitchFamily="18" charset="0"/>
                <a:cs typeface="Times New Roman" pitchFamily="18" charset="0"/>
              </a:rPr>
              <a:t>Routledge</a:t>
            </a:r>
            <a:r>
              <a:rPr lang="en-IN" sz="1600" dirty="0" smtClean="0">
                <a:latin typeface="Times New Roman" pitchFamily="18" charset="0"/>
                <a:cs typeface="Times New Roman" pitchFamily="18" charset="0"/>
              </a:rPr>
              <a:t>; Abingdon-on-Thames, UK: 2018. How does climate change affect agriculture</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Noya</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González-García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Bacenetti</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Fiala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Moreira</a:t>
            </a:r>
            <a:r>
              <a:rPr lang="en-IN" sz="1600" dirty="0" smtClean="0">
                <a:latin typeface="Times New Roman" pitchFamily="18" charset="0"/>
                <a:cs typeface="Times New Roman" pitchFamily="18" charset="0"/>
              </a:rPr>
              <a:t> M.T. Environmental impacts of the cultivation-phase associated with agricultural crops for feed production. J. Clean. Prod. 2018;172:3721–3733.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10.1016/j.jclepro.2017.07.132. </a:t>
            </a:r>
          </a:p>
          <a:p>
            <a:pPr algn="just">
              <a:lnSpc>
                <a:spcPct val="150000"/>
              </a:lnSpc>
            </a:pPr>
            <a:r>
              <a:rPr lang="en-IN" sz="1600" dirty="0" smtClean="0">
                <a:latin typeface="Times New Roman" pitchFamily="18" charset="0"/>
                <a:cs typeface="Times New Roman" pitchFamily="18" charset="0"/>
              </a:rPr>
              <a:t>3. Vaughan M.M., Block A., Christensen S.A., Allen L.H., </a:t>
            </a:r>
            <a:r>
              <a:rPr lang="en-IN" sz="1600" dirty="0" err="1" smtClean="0">
                <a:latin typeface="Times New Roman" pitchFamily="18" charset="0"/>
                <a:cs typeface="Times New Roman" pitchFamily="18" charset="0"/>
              </a:rPr>
              <a:t>Schmelz</a:t>
            </a:r>
            <a:r>
              <a:rPr lang="en-IN" sz="1600" dirty="0" smtClean="0">
                <a:latin typeface="Times New Roman" pitchFamily="18" charset="0"/>
                <a:cs typeface="Times New Roman" pitchFamily="18" charset="0"/>
              </a:rPr>
              <a:t> E.A. The effects of climate change associated </a:t>
            </a:r>
            <a:r>
              <a:rPr lang="en-IN" sz="1600" dirty="0" err="1" smtClean="0">
                <a:latin typeface="Times New Roman" pitchFamily="18" charset="0"/>
                <a:cs typeface="Times New Roman" pitchFamily="18" charset="0"/>
              </a:rPr>
              <a:t>abiotic</a:t>
            </a:r>
            <a:r>
              <a:rPr lang="en-IN" sz="1600" dirty="0" smtClean="0">
                <a:latin typeface="Times New Roman" pitchFamily="18" charset="0"/>
                <a:cs typeface="Times New Roman" pitchFamily="18" charset="0"/>
              </a:rPr>
              <a:t> stresses on maize </a:t>
            </a:r>
            <a:r>
              <a:rPr lang="en-IN" sz="1600" dirty="0" err="1" smtClean="0">
                <a:latin typeface="Times New Roman" pitchFamily="18" charset="0"/>
                <a:cs typeface="Times New Roman" pitchFamily="18" charset="0"/>
              </a:rPr>
              <a:t>phytochemical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defenses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Phytochem</a:t>
            </a:r>
            <a:r>
              <a:rPr lang="en-IN" sz="1600" dirty="0" smtClean="0">
                <a:latin typeface="Times New Roman" pitchFamily="18" charset="0"/>
                <a:cs typeface="Times New Roman" pitchFamily="18" charset="0"/>
              </a:rPr>
              <a:t>. Rev. 2018;17:37–49.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10.1007/s11101-017-9508-2. </a:t>
            </a:r>
          </a:p>
          <a:p>
            <a:pPr algn="just">
              <a:lnSpc>
                <a:spcPct val="150000"/>
              </a:lnSpc>
            </a:pPr>
            <a:r>
              <a:rPr lang="en-IN" sz="1600" dirty="0" smtClean="0">
                <a:latin typeface="Times New Roman" pitchFamily="18" charset="0"/>
                <a:cs typeface="Times New Roman" pitchFamily="18" charset="0"/>
              </a:rPr>
              <a:t>4. FAO. UNICEF. WFP. WHO . The State of Food Security and Nutrition in the World 2017: Building Resilience for Peace and Food Security. Food and Agriculture Organization of the United Nations (FAO); Rome, Italy: 2018. </a:t>
            </a:r>
          </a:p>
          <a:p>
            <a:pPr algn="just">
              <a:lnSpc>
                <a:spcPct val="150000"/>
              </a:lnSpc>
            </a:pP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Rosenzweig</a:t>
            </a:r>
            <a:r>
              <a:rPr lang="en-IN" sz="1600" dirty="0" smtClean="0">
                <a:latin typeface="Times New Roman" pitchFamily="18" charset="0"/>
                <a:cs typeface="Times New Roman" pitchFamily="18" charset="0"/>
              </a:rPr>
              <a:t> C., Elliott J., </a:t>
            </a:r>
            <a:r>
              <a:rPr lang="en-IN" sz="1600" dirty="0" err="1" smtClean="0">
                <a:latin typeface="Times New Roman" pitchFamily="18" charset="0"/>
                <a:cs typeface="Times New Roman" pitchFamily="18" charset="0"/>
              </a:rPr>
              <a:t>Deryng</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Ruane</a:t>
            </a:r>
            <a:r>
              <a:rPr lang="en-IN" sz="1600" dirty="0" smtClean="0">
                <a:latin typeface="Times New Roman" pitchFamily="18" charset="0"/>
                <a:cs typeface="Times New Roman" pitchFamily="18" charset="0"/>
              </a:rPr>
              <a:t> A.C., </a:t>
            </a:r>
            <a:r>
              <a:rPr lang="en-IN" sz="1600" dirty="0" err="1" smtClean="0">
                <a:latin typeface="Times New Roman" pitchFamily="18" charset="0"/>
                <a:cs typeface="Times New Roman" pitchFamily="18" charset="0"/>
              </a:rPr>
              <a:t>Müller</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Arneth</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Boote</a:t>
            </a:r>
            <a:r>
              <a:rPr lang="en-IN" sz="1600" dirty="0" smtClean="0">
                <a:latin typeface="Times New Roman" pitchFamily="18" charset="0"/>
                <a:cs typeface="Times New Roman" pitchFamily="18" charset="0"/>
              </a:rPr>
              <a:t> K.J., </a:t>
            </a:r>
            <a:r>
              <a:rPr lang="en-IN" sz="1600" dirty="0" err="1" smtClean="0">
                <a:latin typeface="Times New Roman" pitchFamily="18" charset="0"/>
                <a:cs typeface="Times New Roman" pitchFamily="18" charset="0"/>
              </a:rPr>
              <a:t>Folberth</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Glotter</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Khabarov</a:t>
            </a:r>
            <a:r>
              <a:rPr lang="en-IN" sz="1600" dirty="0" smtClean="0">
                <a:latin typeface="Times New Roman" pitchFamily="18" charset="0"/>
                <a:cs typeface="Times New Roman" pitchFamily="18" charset="0"/>
              </a:rPr>
              <a:t> N. Assessing agricultural risks of climate change in the 21st century in a global gridded crop model </a:t>
            </a:r>
            <a:r>
              <a:rPr lang="en-IN" sz="1600" dirty="0" err="1" smtClean="0">
                <a:latin typeface="Times New Roman" pitchFamily="18" charset="0"/>
                <a:cs typeface="Times New Roman" pitchFamily="18" charset="0"/>
              </a:rPr>
              <a:t>intercomparison</a:t>
            </a:r>
            <a:r>
              <a:rPr lang="en-IN" sz="1600" dirty="0" smtClean="0">
                <a:latin typeface="Times New Roman" pitchFamily="18" charset="0"/>
                <a:cs typeface="Times New Roman" pitchFamily="18" charset="0"/>
              </a:rPr>
              <a:t>. Proc. Natl. Acad. Sci. USA. 2014;111:3268–3273.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10.1073/pnas.1222463110.</a:t>
            </a:r>
          </a:p>
          <a:p>
            <a:pPr algn="just">
              <a:lnSpc>
                <a:spcPct val="15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600" dirty="0" smtClean="0">
                <a:latin typeface="Times New Roman" pitchFamily="18" charset="0"/>
                <a:cs typeface="Times New Roman" pitchFamily="18" charset="0"/>
              </a:rPr>
              <a:t>6. Wheeler T., Von Braun J. Climate change impacts on global food security. Science. 2013;341:508–513.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10.1126/science.1239402</a:t>
            </a:r>
            <a:r>
              <a:rPr lang="en-IN"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Ashraf</a:t>
            </a:r>
            <a:r>
              <a:rPr lang="en-IN" sz="1600" dirty="0" smtClean="0">
                <a:latin typeface="Times New Roman" pitchFamily="18" charset="0"/>
                <a:cs typeface="Times New Roman" pitchFamily="18" charset="0"/>
              </a:rPr>
              <a:t> M.A., Akbar A., </a:t>
            </a:r>
            <a:r>
              <a:rPr lang="en-IN" sz="1600" dirty="0" err="1" smtClean="0">
                <a:latin typeface="Times New Roman" pitchFamily="18" charset="0"/>
                <a:cs typeface="Times New Roman" pitchFamily="18" charset="0"/>
              </a:rPr>
              <a:t>Askari</a:t>
            </a:r>
            <a:r>
              <a:rPr lang="en-IN" sz="1600" dirty="0" smtClean="0">
                <a:latin typeface="Times New Roman" pitchFamily="18" charset="0"/>
                <a:cs typeface="Times New Roman" pitchFamily="18" charset="0"/>
              </a:rPr>
              <a:t> S.H., </a:t>
            </a:r>
            <a:r>
              <a:rPr lang="en-IN" sz="1600" dirty="0" err="1" smtClean="0">
                <a:latin typeface="Times New Roman" pitchFamily="18" charset="0"/>
                <a:cs typeface="Times New Roman" pitchFamily="18" charset="0"/>
              </a:rPr>
              <a:t>Iqbal</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Rasheed</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Hussain</a:t>
            </a:r>
            <a:r>
              <a:rPr lang="en-IN" sz="1600" dirty="0" smtClean="0">
                <a:latin typeface="Times New Roman" pitchFamily="18" charset="0"/>
                <a:cs typeface="Times New Roman" pitchFamily="18" charset="0"/>
              </a:rPr>
              <a:t> I. Advances in Seed Priming. Springer; Berlin/Heidelberg, Germany: 2018. Recent Advances in </a:t>
            </a:r>
            <a:r>
              <a:rPr lang="en-IN" sz="1600" dirty="0" err="1" smtClean="0">
                <a:latin typeface="Times New Roman" pitchFamily="18" charset="0"/>
                <a:cs typeface="Times New Roman" pitchFamily="18" charset="0"/>
              </a:rPr>
              <a:t>Abiotic</a:t>
            </a:r>
            <a:r>
              <a:rPr lang="en-IN" sz="1600" dirty="0" smtClean="0">
                <a:latin typeface="Times New Roman" pitchFamily="18" charset="0"/>
                <a:cs typeface="Times New Roman" pitchFamily="18" charset="0"/>
              </a:rPr>
              <a:t> Stress Tolerance of Plants Through Chemical Priming: An Overview; pp. </a:t>
            </a:r>
            <a:r>
              <a:rPr lang="en-IN" sz="1600" dirty="0" smtClean="0">
                <a:latin typeface="Times New Roman" pitchFamily="18" charset="0"/>
                <a:cs typeface="Times New Roman" pitchFamily="18" charset="0"/>
              </a:rPr>
              <a:t>51–79.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Benevenuto</a:t>
            </a:r>
            <a:r>
              <a:rPr lang="en-IN" sz="1600" dirty="0" smtClean="0">
                <a:latin typeface="Times New Roman" pitchFamily="18" charset="0"/>
                <a:cs typeface="Times New Roman" pitchFamily="18" charset="0"/>
              </a:rPr>
              <a:t> R.F., </a:t>
            </a:r>
            <a:r>
              <a:rPr lang="en-IN" sz="1600" dirty="0" err="1" smtClean="0">
                <a:latin typeface="Times New Roman" pitchFamily="18" charset="0"/>
                <a:cs typeface="Times New Roman" pitchFamily="18" charset="0"/>
              </a:rPr>
              <a:t>Agapito-Tenfen</a:t>
            </a:r>
            <a:r>
              <a:rPr lang="en-IN" sz="1600" dirty="0" smtClean="0">
                <a:latin typeface="Times New Roman" pitchFamily="18" charset="0"/>
                <a:cs typeface="Times New Roman" pitchFamily="18" charset="0"/>
              </a:rPr>
              <a:t> S.Z., </a:t>
            </a:r>
            <a:r>
              <a:rPr lang="en-IN" sz="1600" dirty="0" err="1" smtClean="0">
                <a:latin typeface="Times New Roman" pitchFamily="18" charset="0"/>
                <a:cs typeface="Times New Roman" pitchFamily="18" charset="0"/>
              </a:rPr>
              <a:t>Vilperte</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Wikmark</a:t>
            </a:r>
            <a:r>
              <a:rPr lang="en-IN" sz="1600" dirty="0" smtClean="0">
                <a:latin typeface="Times New Roman" pitchFamily="18" charset="0"/>
                <a:cs typeface="Times New Roman" pitchFamily="18" charset="0"/>
              </a:rPr>
              <a:t> O.-G., Van </a:t>
            </a:r>
            <a:r>
              <a:rPr lang="en-IN" sz="1600" dirty="0" err="1" smtClean="0">
                <a:latin typeface="Times New Roman" pitchFamily="18" charset="0"/>
                <a:cs typeface="Times New Roman" pitchFamily="18" charset="0"/>
              </a:rPr>
              <a:t>Rensburg</a:t>
            </a:r>
            <a:r>
              <a:rPr lang="en-IN" sz="1600" dirty="0" smtClean="0">
                <a:latin typeface="Times New Roman" pitchFamily="18" charset="0"/>
                <a:cs typeface="Times New Roman" pitchFamily="18" charset="0"/>
              </a:rPr>
              <a:t> P.J., </a:t>
            </a:r>
            <a:r>
              <a:rPr lang="en-IN" sz="1600" dirty="0" err="1" smtClean="0">
                <a:latin typeface="Times New Roman" pitchFamily="18" charset="0"/>
                <a:cs typeface="Times New Roman" pitchFamily="18" charset="0"/>
              </a:rPr>
              <a:t>Nodari</a:t>
            </a:r>
            <a:r>
              <a:rPr lang="en-IN" sz="1600" dirty="0" smtClean="0">
                <a:latin typeface="Times New Roman" pitchFamily="18" charset="0"/>
                <a:cs typeface="Times New Roman" pitchFamily="18" charset="0"/>
              </a:rPr>
              <a:t> R.O. Molecular responses of genetically modified maize to </a:t>
            </a:r>
            <a:r>
              <a:rPr lang="en-IN" sz="1600" dirty="0" err="1" smtClean="0">
                <a:latin typeface="Times New Roman" pitchFamily="18" charset="0"/>
                <a:cs typeface="Times New Roman" pitchFamily="18" charset="0"/>
              </a:rPr>
              <a:t>abiotic</a:t>
            </a:r>
            <a:r>
              <a:rPr lang="en-IN" sz="1600" dirty="0" smtClean="0">
                <a:latin typeface="Times New Roman" pitchFamily="18" charset="0"/>
                <a:cs typeface="Times New Roman" pitchFamily="18" charset="0"/>
              </a:rPr>
              <a:t> stresses as determined through proteomic and </a:t>
            </a:r>
            <a:r>
              <a:rPr lang="en-IN" sz="1600" dirty="0" err="1" smtClean="0">
                <a:latin typeface="Times New Roman" pitchFamily="18" charset="0"/>
                <a:cs typeface="Times New Roman" pitchFamily="18" charset="0"/>
              </a:rPr>
              <a:t>metabolomic</a:t>
            </a:r>
            <a:r>
              <a:rPr lang="en-IN" sz="1600" dirty="0" smtClean="0">
                <a:latin typeface="Times New Roman" pitchFamily="18" charset="0"/>
                <a:cs typeface="Times New Roman" pitchFamily="18" charset="0"/>
              </a:rPr>
              <a:t> analyses. </a:t>
            </a:r>
            <a:r>
              <a:rPr lang="en-IN" sz="1600" dirty="0" err="1" smtClean="0">
                <a:latin typeface="Times New Roman" pitchFamily="18" charset="0"/>
                <a:cs typeface="Times New Roman" pitchFamily="18" charset="0"/>
              </a:rPr>
              <a:t>PLoS</a:t>
            </a:r>
            <a:r>
              <a:rPr lang="en-IN" sz="1600" dirty="0" smtClean="0">
                <a:latin typeface="Times New Roman" pitchFamily="18" charset="0"/>
                <a:cs typeface="Times New Roman" pitchFamily="18" charset="0"/>
              </a:rPr>
              <a:t> ONE. 2017;12:e0173069.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10.1371/journal.pone.0173069. </a:t>
            </a:r>
          </a:p>
          <a:p>
            <a:pPr algn="just">
              <a:lnSpc>
                <a:spcPct val="150000"/>
              </a:lnSpc>
            </a:pPr>
            <a:r>
              <a:rPr lang="en-IN" sz="1600" dirty="0" smtClean="0">
                <a:latin typeface="Times New Roman" pitchFamily="18" charset="0"/>
                <a:cs typeface="Times New Roman" pitchFamily="18" charset="0"/>
              </a:rPr>
              <a:t>9. Suzuki N., </a:t>
            </a:r>
            <a:r>
              <a:rPr lang="en-IN" sz="1600" dirty="0" err="1" smtClean="0">
                <a:latin typeface="Times New Roman" pitchFamily="18" charset="0"/>
                <a:cs typeface="Times New Roman" pitchFamily="18" charset="0"/>
              </a:rPr>
              <a:t>Rivero</a:t>
            </a:r>
            <a:r>
              <a:rPr lang="en-IN" sz="1600" dirty="0" smtClean="0">
                <a:latin typeface="Times New Roman" pitchFamily="18" charset="0"/>
                <a:cs typeface="Times New Roman" pitchFamily="18" charset="0"/>
              </a:rPr>
              <a:t> R.M., </a:t>
            </a:r>
            <a:r>
              <a:rPr lang="en-IN" sz="1600" dirty="0" err="1" smtClean="0">
                <a:latin typeface="Times New Roman" pitchFamily="18" charset="0"/>
                <a:cs typeface="Times New Roman" pitchFamily="18" charset="0"/>
              </a:rPr>
              <a:t>Shulaev</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Blumwald</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Mittler</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Abiotic</a:t>
            </a:r>
            <a:r>
              <a:rPr lang="en-IN" sz="1600" dirty="0" smtClean="0">
                <a:latin typeface="Times New Roman" pitchFamily="18" charset="0"/>
                <a:cs typeface="Times New Roman" pitchFamily="18" charset="0"/>
              </a:rPr>
              <a:t> and biotic stress combinations. New </a:t>
            </a:r>
            <a:r>
              <a:rPr lang="en-IN" sz="1600" dirty="0" err="1" smtClean="0">
                <a:latin typeface="Times New Roman" pitchFamily="18" charset="0"/>
                <a:cs typeface="Times New Roman" pitchFamily="18" charset="0"/>
              </a:rPr>
              <a:t>Phytol</a:t>
            </a:r>
            <a:r>
              <a:rPr lang="en-IN" sz="1600" dirty="0" smtClean="0">
                <a:latin typeface="Times New Roman" pitchFamily="18" charset="0"/>
                <a:cs typeface="Times New Roman" pitchFamily="18" charset="0"/>
              </a:rPr>
              <a:t>. 2014;203:32–43.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10.1111/nph.12797. </a:t>
            </a:r>
          </a:p>
          <a:p>
            <a:pPr algn="just">
              <a:lnSpc>
                <a:spcPct val="150000"/>
              </a:lnSpc>
            </a:pP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Pachauri</a:t>
            </a:r>
            <a:r>
              <a:rPr lang="en-IN" sz="1600" dirty="0" smtClean="0">
                <a:latin typeface="Times New Roman" pitchFamily="18" charset="0"/>
                <a:cs typeface="Times New Roman" pitchFamily="18" charset="0"/>
              </a:rPr>
              <a:t> R.K., Allen M.R., Barros V.R., Broome J., Cramer W., Christ R., Church J.A., Clarke L., </a:t>
            </a:r>
            <a:r>
              <a:rPr lang="en-IN" sz="1600" dirty="0" err="1" smtClean="0">
                <a:latin typeface="Times New Roman" pitchFamily="18" charset="0"/>
                <a:cs typeface="Times New Roman" pitchFamily="18" charset="0"/>
              </a:rPr>
              <a:t>Dahe</a:t>
            </a:r>
            <a:r>
              <a:rPr lang="en-IN" sz="1600" dirty="0" smtClean="0">
                <a:latin typeface="Times New Roman" pitchFamily="18" charset="0"/>
                <a:cs typeface="Times New Roman" pitchFamily="18" charset="0"/>
              </a:rPr>
              <a:t> Q., </a:t>
            </a:r>
            <a:r>
              <a:rPr lang="en-IN" sz="1600" dirty="0" err="1" smtClean="0">
                <a:latin typeface="Times New Roman" pitchFamily="18" charset="0"/>
                <a:cs typeface="Times New Roman" pitchFamily="18" charset="0"/>
              </a:rPr>
              <a:t>Dasgupta</a:t>
            </a:r>
            <a:r>
              <a:rPr lang="en-IN" sz="1600" dirty="0" smtClean="0">
                <a:latin typeface="Times New Roman" pitchFamily="18" charset="0"/>
                <a:cs typeface="Times New Roman" pitchFamily="18" charset="0"/>
              </a:rPr>
              <a:t> P. Climate Change 2014: Synthesis Report. IPCC; Geneva, Switzerland: 2014. Contribution of Working Groups I, II and III to the Fifth Assessment Report of the Intergovernmental Panel on Climate Change.</a:t>
            </a: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939</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Need to develop digitally the dynamic model to integrate the impact of climate change (CC) indicators with assessment of vulnerability and adaptation at localized scale for agriculture sector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2022-03-14T08:07:45Z</dcterms:modified>
</cp:coreProperties>
</file>