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A web portal to manage and strengthen dairy infrastructure of dairy processors of the Cooperative and private dairy sector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India </a:t>
            </a:r>
            <a:r>
              <a:rPr lang="en-IN" sz="2000" dirty="0" smtClean="0">
                <a:latin typeface="Times New Roman" pitchFamily="18" charset="0"/>
                <a:cs typeface="Times New Roman" pitchFamily="18" charset="0"/>
              </a:rPr>
              <a:t>is the world’s largest producer and consumer of milk and has the world’s largest dairy herd, comprised of water buffalo and indigenous and crossbred cattle. Annual growth in milk production and consumption has been a robust 4.2 percent since 2000, and India has also emerged as a small net exporter of dairy products. Water buffalo and crossbred cattle account for all of the growth in the dairy herd and milk production, but average milk yields remain well below both international standards and those achieved under domestic best practices. Future production prospects depend heavily on productivity gains, primarily through improved breeding and feeding practices, and demand for feeds and improved genetics may offer opportunities for increased trade.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India’s </a:t>
            </a:r>
            <a:r>
              <a:rPr lang="en-IN" sz="2000" dirty="0" smtClean="0">
                <a:latin typeface="Times New Roman" pitchFamily="18" charset="0"/>
                <a:cs typeface="Times New Roman" pitchFamily="18" charset="0"/>
              </a:rPr>
              <a:t>dairy cooperatives have played a key role in expanding milk and milk-product marketing, and private-sector processors may play an increasingly important role in catalyzing more production of both milk and milk products. India’s future role as a trader in dairy products is uncertain because there is significant scope for future growth in both production and consumption. Recent trade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indicates that domestic dairy price stability is a key priority, with policy facilitating either imports or exports depending on domestic market conditions. Most dairy products imported into India are currently subject to certification that source animals have never been fed materials of ruminant origin, effectively prohibiting access for most U.S. dairy products.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Milk production generally takes place in rural areas, whereas the profitable market exists in urban areas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dairy cooperatives generally do not have capacity to hire high-calibre professionals, the only out is to invest in extensive training and education to upgrade the skills of the existing manpower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large body of scientific evidence available to policy makers and of increasing public concern over animal welfare, the report calls for a general animal welfare law that should address all the gaps currently existing in animal protection in the EU.</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top factor constraining yields was determined to be use of feed and fodder, followed by breeding problems, diseases, and management issues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common problem was adulteration with water, which introduces health risks associated with frequently unsafe water supplies, as well as reducing nutritional value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important factor is likely to be the extent to which the private-sector processors catalyze increases in the scale of dairy production enterprises, along with improved management and productivity, a reported trend for which there is currently little data with which to assess future impacts.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In the sense of the considerations proposed in this paper can be regarded as a preliminary study for further research.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possible explanation is that education puts a person in a better position to comprehend likely benefits of being a member.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for issuance of the control order is in the interest of the society at large.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important planks of dairy business, a remunerative procurement pricing policy of milk and a sound technical input delivery _system are by far the most important for the </a:t>
            </a:r>
            <a:r>
              <a:rPr lang="en-IN" sz="2000" dirty="0" smtClean="0">
                <a:latin typeface="Times New Roman" pitchFamily="18" charset="0"/>
                <a:cs typeface="Times New Roman" pitchFamily="18" charset="0"/>
              </a:rPr>
              <a:t>industry.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advantage of capturing the more recent trends in animal numbers, particularly any changes in the crossbred and buffalo herds, but, by relying on only two data points, may also be more subject to aberrations in the data that distort the trends.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some extent, the variations in performance likely reflect differences in the genetic potential of the particular buffalo breeds available in each region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Developing reliable projections for Indian milk production is complicated by uncertainties inherent in assessing the pace of change in factors such as feed use, the size and composition of the dairy herd, the scale and efficiency of dairy operations, and milk yields.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Economic Losses Due to Various Constraints in Dairy Production in India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Birthal, P.S., and A.K. Jha, 2005.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growth in milk production occurred from both increase in number of dairy animals as well as their productivity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Structural Transformation in Dairy Sector of India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Kumar, A., S. Parappurathu, and P.K. Joshi.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conspicuous shift has been observed in the composition of dairy herd from traditional to crossbred cows and buffaloes, and this led to improvements in milk-yield.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UIC.jpg"/>
          <p:cNvPicPr>
            <a:picLocks noGrp="1" noChangeAspect="1" noChangeArrowheads="1"/>
          </p:cNvPicPr>
          <p:nvPr>
            <p:ph idx="1"/>
          </p:nvPr>
        </p:nvPicPr>
        <p:blipFill>
          <a:blip r:embed="rId2"/>
          <a:srcRect/>
          <a:stretch>
            <a:fillRect/>
          </a:stretch>
        </p:blipFill>
        <p:spPr bwMode="auto">
          <a:xfrm>
            <a:off x="1435100" y="1371600"/>
            <a:ext cx="749935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India’s </a:t>
            </a:r>
            <a:r>
              <a:rPr lang="en-IN" sz="2000" dirty="0" smtClean="0">
                <a:latin typeface="Times New Roman" pitchFamily="18" charset="0"/>
                <a:cs typeface="Times New Roman" pitchFamily="18" charset="0"/>
              </a:rPr>
              <a:t>large dairy sector is understudied, and there is limited public data on aspects of the sector that are important in assessing progress, future developments, or policy options. There are significant gaps in data collection in the areas of feed availability and use, changes in the size and cost structure of dairy production enterprises, and on the supply and use of most dairy products. Important topics for ongoing analysis and research include the changing dynamics of the crossbred and buffalo dairy herds, changes in the supply and use of dairy animal feeds, the expansion and activities of private-sector processors, and changes in the land and animal holdings of milk producers.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Birthal</a:t>
            </a:r>
            <a:r>
              <a:rPr lang="en-IN" sz="1600" dirty="0" smtClean="0">
                <a:latin typeface="Times New Roman" pitchFamily="18" charset="0"/>
                <a:cs typeface="Times New Roman" pitchFamily="18" charset="0"/>
              </a:rPr>
              <a:t>, P.S., and A.K. </a:t>
            </a:r>
            <a:r>
              <a:rPr lang="en-IN" sz="1600" dirty="0" err="1" smtClean="0">
                <a:latin typeface="Times New Roman" pitchFamily="18" charset="0"/>
                <a:cs typeface="Times New Roman" pitchFamily="18" charset="0"/>
              </a:rPr>
              <a:t>Jha</a:t>
            </a:r>
            <a:r>
              <a:rPr lang="en-IN" sz="1600" dirty="0" smtClean="0">
                <a:latin typeface="Times New Roman" pitchFamily="18" charset="0"/>
                <a:cs typeface="Times New Roman" pitchFamily="18" charset="0"/>
              </a:rPr>
              <a:t>, 2005. Economic Losses Due to Various Constraints in Dairy Production in India, Indian Journal of Animal Sciences, 75 (12): 1470-1475, Dec</a:t>
            </a:r>
            <a:r>
              <a:rPr lang="en-IN" sz="1600" dirty="0" smtClean="0">
                <a:latin typeface="Times New Roman" pitchFamily="18" charset="0"/>
                <a:cs typeface="Times New Roman" pitchFamily="18" charset="0"/>
              </a:rPr>
              <a:t>.</a:t>
            </a:r>
          </a:p>
          <a:p>
            <a:pPr algn="just">
              <a:lnSpc>
                <a:spcPct val="160000"/>
              </a:lnSpc>
            </a:pPr>
            <a:r>
              <a:rPr lang="en-IN" sz="1600" dirty="0" err="1" smtClean="0">
                <a:latin typeface="Times New Roman" pitchFamily="18" charset="0"/>
                <a:cs typeface="Times New Roman" pitchFamily="18" charset="0"/>
              </a:rPr>
              <a:t>Dikshit</a:t>
            </a:r>
            <a:r>
              <a:rPr lang="en-IN" sz="1600" dirty="0" smtClean="0">
                <a:latin typeface="Times New Roman" pitchFamily="18" charset="0"/>
                <a:cs typeface="Times New Roman" pitchFamily="18" charset="0"/>
              </a:rPr>
              <a:t>, A.K., and P.S. </a:t>
            </a:r>
            <a:r>
              <a:rPr lang="en-IN" sz="1600" dirty="0" err="1" smtClean="0">
                <a:latin typeface="Times New Roman" pitchFamily="18" charset="0"/>
                <a:cs typeface="Times New Roman" pitchFamily="18" charset="0"/>
              </a:rPr>
              <a:t>Birthal</a:t>
            </a:r>
            <a:r>
              <a:rPr lang="en-IN" sz="1600" dirty="0" smtClean="0">
                <a:latin typeface="Times New Roman" pitchFamily="18" charset="0"/>
                <a:cs typeface="Times New Roman" pitchFamily="18" charset="0"/>
              </a:rPr>
              <a:t>. 2010. India’s Livestock Feed Demand: Estimates and Projections, Agricultural Economics Research Review, Vol. 23, January-June 2010, pp. 15-28</a:t>
            </a:r>
            <a:r>
              <a:rPr lang="en-IN" sz="1600" dirty="0" smtClean="0">
                <a:latin typeface="Times New Roman" pitchFamily="18" charset="0"/>
                <a:cs typeface="Times New Roman" pitchFamily="18" charset="0"/>
              </a:rPr>
              <a:t>.</a:t>
            </a:r>
          </a:p>
          <a:p>
            <a:pPr algn="just">
              <a:lnSpc>
                <a:spcPct val="160000"/>
              </a:lnSpc>
            </a:pPr>
            <a:r>
              <a:rPr lang="en-IN" sz="1600" dirty="0" err="1" smtClean="0">
                <a:latin typeface="Times New Roman" pitchFamily="18" charset="0"/>
                <a:cs typeface="Times New Roman" pitchFamily="18" charset="0"/>
              </a:rPr>
              <a:t>Hemme</a:t>
            </a:r>
            <a:r>
              <a:rPr lang="en-IN" sz="1600" dirty="0" smtClean="0">
                <a:latin typeface="Times New Roman" pitchFamily="18" charset="0"/>
                <a:cs typeface="Times New Roman" pitchFamily="18" charset="0"/>
              </a:rPr>
              <a:t>, T., M.M. </a:t>
            </a:r>
            <a:r>
              <a:rPr lang="en-IN" sz="1600" dirty="0" err="1" smtClean="0">
                <a:latin typeface="Times New Roman" pitchFamily="18" charset="0"/>
                <a:cs typeface="Times New Roman" pitchFamily="18" charset="0"/>
              </a:rPr>
              <a:t>Uddin</a:t>
            </a:r>
            <a:r>
              <a:rPr lang="en-IN" sz="1600" dirty="0" smtClean="0">
                <a:latin typeface="Times New Roman" pitchFamily="18" charset="0"/>
                <a:cs typeface="Times New Roman" pitchFamily="18" charset="0"/>
              </a:rPr>
              <a:t>, and O. A. </a:t>
            </a:r>
            <a:r>
              <a:rPr lang="en-IN" sz="1600" dirty="0" err="1" smtClean="0">
                <a:latin typeface="Times New Roman" pitchFamily="18" charset="0"/>
                <a:cs typeface="Times New Roman" pitchFamily="18" charset="0"/>
              </a:rPr>
              <a:t>Ndambi</a:t>
            </a:r>
            <a:r>
              <a:rPr lang="en-IN" sz="1600" dirty="0" smtClean="0">
                <a:latin typeface="Times New Roman" pitchFamily="18" charset="0"/>
                <a:cs typeface="Times New Roman" pitchFamily="18" charset="0"/>
              </a:rPr>
              <a:t>. 2014. Benchmarking Cost of Milk Production in 46 Countries, Journal of Reviews on Global Economics, 2014, 3, 254-270.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Kumar, A., S. </a:t>
            </a:r>
            <a:r>
              <a:rPr lang="en-IN" sz="1600" dirty="0" err="1" smtClean="0">
                <a:latin typeface="Times New Roman" pitchFamily="18" charset="0"/>
                <a:cs typeface="Times New Roman" pitchFamily="18" charset="0"/>
              </a:rPr>
              <a:t>Parappurathu</a:t>
            </a:r>
            <a:r>
              <a:rPr lang="en-IN" sz="1600" dirty="0" smtClean="0">
                <a:latin typeface="Times New Roman" pitchFamily="18" charset="0"/>
                <a:cs typeface="Times New Roman" pitchFamily="18" charset="0"/>
              </a:rPr>
              <a:t>, and P.K. Joshi. 2013. Structural Transformation in Dairy Sector of India, Agricultural Economics Research Review, 26 (2), July-December 2013, pp 209-219.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Landes</a:t>
            </a:r>
            <a:r>
              <a:rPr lang="en-IN" sz="1600" dirty="0" smtClean="0">
                <a:latin typeface="Times New Roman" pitchFamily="18" charset="0"/>
                <a:cs typeface="Times New Roman" pitchFamily="18" charset="0"/>
              </a:rPr>
              <a:t>, M.R., A. Melton, and S. Edwards. 2016. From Where the Buffalo Roam: India’s Beef Exports, Livestock, Dairy, and Poultry Outlook No. (LDPM-264-01) 36 pp, June 2016.</a:t>
            </a:r>
            <a:endParaRPr lang="en-IN"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Mullen, K., D. </a:t>
            </a:r>
            <a:r>
              <a:rPr lang="en-IN" sz="1800" dirty="0" err="1" smtClean="0">
                <a:latin typeface="Times New Roman" pitchFamily="18" charset="0"/>
                <a:cs typeface="Times New Roman" pitchFamily="18" charset="0"/>
              </a:rPr>
              <a:t>Orden</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Gulati</a:t>
            </a:r>
            <a:r>
              <a:rPr lang="en-IN" sz="1800" dirty="0" smtClean="0">
                <a:latin typeface="Times New Roman" pitchFamily="18" charset="0"/>
                <a:cs typeface="Times New Roman" pitchFamily="18" charset="0"/>
              </a:rPr>
              <a:t>. 2005. Agricultural Policies in India: Producer Support Estimates 1985-2002, International Food Policy Research Institute, MTID Discussion Paper No. 82, 135 pp., February</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Rada</a:t>
            </a:r>
            <a:r>
              <a:rPr lang="en-IN" sz="1800" dirty="0" smtClean="0">
                <a:latin typeface="Times New Roman" pitchFamily="18" charset="0"/>
                <a:cs typeface="Times New Roman" pitchFamily="18" charset="0"/>
              </a:rPr>
              <a:t>, N., and D. </a:t>
            </a:r>
            <a:r>
              <a:rPr lang="en-IN" sz="1800" dirty="0" err="1" smtClean="0">
                <a:latin typeface="Times New Roman" pitchFamily="18" charset="0"/>
                <a:cs typeface="Times New Roman" pitchFamily="18" charset="0"/>
              </a:rPr>
              <a:t>Schimmelpfennig</a:t>
            </a:r>
            <a:r>
              <a:rPr lang="en-IN" sz="1800" dirty="0" smtClean="0">
                <a:latin typeface="Times New Roman" pitchFamily="18" charset="0"/>
                <a:cs typeface="Times New Roman" pitchFamily="18" charset="0"/>
              </a:rPr>
              <a:t>. 2015. Propellers of Agricultural Productivity in India, ERR No. 203, USDA/ERS, December</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Rakotoarisoa</a:t>
            </a:r>
            <a:r>
              <a:rPr lang="en-IN" sz="1800" dirty="0" smtClean="0">
                <a:latin typeface="Times New Roman" pitchFamily="18" charset="0"/>
                <a:cs typeface="Times New Roman" pitchFamily="18" charset="0"/>
              </a:rPr>
              <a:t>, M., and A. </a:t>
            </a:r>
            <a:r>
              <a:rPr lang="en-IN" sz="1800" dirty="0" err="1" smtClean="0">
                <a:latin typeface="Times New Roman" pitchFamily="18" charset="0"/>
                <a:cs typeface="Times New Roman" pitchFamily="18" charset="0"/>
              </a:rPr>
              <a:t>Gulati</a:t>
            </a:r>
            <a:r>
              <a:rPr lang="en-IN" sz="1800" dirty="0" smtClean="0">
                <a:latin typeface="Times New Roman" pitchFamily="18" charset="0"/>
                <a:cs typeface="Times New Roman" pitchFamily="18" charset="0"/>
              </a:rPr>
              <a:t>. 2006. Competitiveness and Trade Potential of India’s Dairy Industry, Food Policy, 31 (2006), pp. 216-227</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Taneja</a:t>
            </a:r>
            <a:r>
              <a:rPr lang="en-IN" sz="1800" dirty="0" smtClean="0">
                <a:latin typeface="Times New Roman" pitchFamily="18" charset="0"/>
                <a:cs typeface="Times New Roman" pitchFamily="18" charset="0"/>
              </a:rPr>
              <a:t>, V. K. 1999. Dairy Breeds and Selection, in Smallholder Dairying in the Tropics, (L. </a:t>
            </a:r>
            <a:r>
              <a:rPr lang="en-IN" sz="1800" dirty="0" err="1" smtClean="0">
                <a:latin typeface="Times New Roman" pitchFamily="18" charset="0"/>
                <a:cs typeface="Times New Roman" pitchFamily="18" charset="0"/>
              </a:rPr>
              <a:t>Falvey</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Chanatalakhana</a:t>
            </a:r>
            <a:r>
              <a:rPr lang="en-IN" sz="1800" dirty="0" smtClean="0">
                <a:latin typeface="Times New Roman" pitchFamily="18" charset="0"/>
                <a:cs typeface="Times New Roman" pitchFamily="18" charset="0"/>
              </a:rPr>
              <a:t>, eds.), International Livestock Research Institute, Nairobi</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USDA, National Agricultural Statistics Service. 2012. Census of Agriculture, Available: https:// www.agcensus.usda.gov/Publications/2012/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1304</TotalTime>
  <Words>1273</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web portal to manage and strengthen dairy infrastructure of dairy processors of the Cooperative and private dairy sector</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2022-03-12T07:33:06Z</dcterms:modified>
</cp:coreProperties>
</file>