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ibm.com/blogs/cloud-computing/wp-content/uploads/2014/05/Dynamic-cloud-with-service-composition-patterns.png"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err="1" smtClean="0"/>
              <a:t>PrivateGraph</a:t>
            </a:r>
            <a:r>
              <a:rPr lang="en-US" b="1" dirty="0" smtClean="0"/>
              <a:t>: Privacy-Preserving Spectral Analysis of Encrypted Graphs in the Cloud</a:t>
            </a:r>
            <a:r>
              <a:rPr lang="en-IN" dirty="0" smtClean="0"/>
              <a:t/>
            </a:r>
            <a:br>
              <a:rPr lang="en-IN"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US" sz="2000" dirty="0" smtClean="0">
                <a:latin typeface="Times New Roman" pitchFamily="18" charset="0"/>
                <a:cs typeface="Times New Roman" pitchFamily="18" charset="0"/>
              </a:rPr>
              <a:t>With the wide deployment of public clouds, owners of big graphs want to use the cloud to handle the scalability issues. However, the privacy and ownership of the graphs in the cloud has become a major concern. In this paper, we study privacy-preserving algorithms for graph spectral analysis of outsourced encrypted graph in the cloud. We consider a cloud-centric framework with three collaborative parties: data contributors, data owner, and a honest-but-curious cloud provider. For a N×N graph matrix, our algorithms achieve a practical work allocation with preserved privacy: the cloud handles expensive storage and computation in O(N2) complexity, and data owner and data contributors' algorithms cost only O(N). We have developed the privacy-preserving versions of the two approximate </a:t>
            </a:r>
            <a:r>
              <a:rPr lang="en-US" sz="2000" dirty="0" err="1" smtClean="0">
                <a:latin typeface="Times New Roman" pitchFamily="18" charset="0"/>
                <a:cs typeface="Times New Roman" pitchFamily="18" charset="0"/>
              </a:rPr>
              <a:t>eigendecomposition</a:t>
            </a:r>
            <a:r>
              <a:rPr lang="en-US" sz="2000" dirty="0" smtClean="0">
                <a:latin typeface="Times New Roman" pitchFamily="18" charset="0"/>
                <a:cs typeface="Times New Roman" pitchFamily="18" charset="0"/>
              </a:rPr>
              <a:t> algorithms: the </a:t>
            </a:r>
            <a:r>
              <a:rPr lang="en-US" sz="2000" dirty="0" err="1" smtClean="0">
                <a:latin typeface="Times New Roman" pitchFamily="18" charset="0"/>
                <a:cs typeface="Times New Roman" pitchFamily="18" charset="0"/>
              </a:rPr>
              <a:t>Lanczos</a:t>
            </a:r>
            <a:r>
              <a:rPr lang="en-US" sz="2000" dirty="0" smtClean="0">
                <a:latin typeface="Times New Roman" pitchFamily="18" charset="0"/>
                <a:cs typeface="Times New Roman" pitchFamily="18" charset="0"/>
              </a:rPr>
              <a:t> algorithm and the </a:t>
            </a:r>
            <a:r>
              <a:rPr lang="en-US" sz="2000" dirty="0" err="1" smtClean="0">
                <a:latin typeface="Times New Roman" pitchFamily="18" charset="0"/>
                <a:cs typeface="Times New Roman" pitchFamily="18" charset="0"/>
              </a:rPr>
              <a:t>Nyström</a:t>
            </a:r>
            <a:r>
              <a:rPr lang="en-US" sz="2000" dirty="0" smtClean="0">
                <a:latin typeface="Times New Roman" pitchFamily="18" charset="0"/>
                <a:cs typeface="Times New Roman" pitchFamily="18" charset="0"/>
              </a:rPr>
              <a:t> algorithm, based on different encryption methods: additive </a:t>
            </a:r>
            <a:r>
              <a:rPr lang="en-US" sz="2000" dirty="0" err="1" smtClean="0">
                <a:latin typeface="Times New Roman" pitchFamily="18" charset="0"/>
                <a:cs typeface="Times New Roman" pitchFamily="18" charset="0"/>
              </a:rPr>
              <a:t>homomorphic</a:t>
            </a:r>
            <a:r>
              <a:rPr lang="en-US" sz="2000" dirty="0" smtClean="0">
                <a:latin typeface="Times New Roman" pitchFamily="18" charset="0"/>
                <a:cs typeface="Times New Roman" pitchFamily="18" charset="0"/>
              </a:rPr>
              <a:t> encryption (AHE) methods and somewhat </a:t>
            </a:r>
            <a:r>
              <a:rPr lang="en-US" sz="2000" dirty="0" err="1" smtClean="0">
                <a:latin typeface="Times New Roman" pitchFamily="18" charset="0"/>
                <a:cs typeface="Times New Roman" pitchFamily="18" charset="0"/>
              </a:rPr>
              <a:t>homomorphic</a:t>
            </a:r>
            <a:r>
              <a:rPr lang="en-US" sz="2000" dirty="0" smtClean="0">
                <a:latin typeface="Times New Roman" pitchFamily="18" charset="0"/>
                <a:cs typeface="Times New Roman" pitchFamily="18" charset="0"/>
              </a:rPr>
              <a:t> encryption (SHE) methods. </a:t>
            </a:r>
            <a:endParaRPr lang="en-IN"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r>
              <a:rPr lang="en-US" sz="2000" dirty="0" smtClean="0">
                <a:latin typeface="Times New Roman" pitchFamily="18" charset="0"/>
                <a:cs typeface="Times New Roman" pitchFamily="18" charset="0"/>
              </a:rPr>
              <a:t>More recent works have achieved keyword privacy for keyword search over encrypted data, i.e., the keywords in queries are protected from the cloud server. Solutions for both single-keyword search and multi-keyword search have been proposed in the literature.</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Verifiable computation schemes aim to minimize computation effort of the client, but not storage or communication cost. They require the client and the server to interactively authenticate the computation result. Moreover, the client needs to have a copy of the outsourced data, and the data over which computation is verified cannot be changed in the future.</a:t>
            </a:r>
            <a:endParaRPr lang="en-IN" sz="2000" dirty="0" smtClean="0">
              <a:latin typeface="Times New Roman" pitchFamily="18" charset="0"/>
              <a:cs typeface="Times New Roman" pitchFamily="18" charset="0"/>
            </a:endParaRPr>
          </a:p>
          <a:p>
            <a:pPr algn="just"/>
            <a:r>
              <a:rPr lang="en-US" sz="2000" dirty="0" err="1" smtClean="0">
                <a:latin typeface="Times New Roman" pitchFamily="18" charset="0"/>
                <a:cs typeface="Times New Roman" pitchFamily="18" charset="0"/>
              </a:rPr>
              <a:t>Homomorphic</a:t>
            </a:r>
            <a:r>
              <a:rPr lang="en-US" sz="2000" dirty="0" smtClean="0">
                <a:latin typeface="Times New Roman" pitchFamily="18" charset="0"/>
                <a:cs typeface="Times New Roman" pitchFamily="18" charset="0"/>
              </a:rPr>
              <a:t> message authenticator schemes which were proposed recently, avoid a local copy of the outsourced data on the client side. </a:t>
            </a:r>
            <a:r>
              <a:rPr lang="en-US" sz="2000" dirty="0" err="1" smtClean="0">
                <a:latin typeface="Times New Roman" pitchFamily="18" charset="0"/>
                <a:cs typeface="Times New Roman" pitchFamily="18" charset="0"/>
              </a:rPr>
              <a:t>Homomorphic</a:t>
            </a:r>
            <a:r>
              <a:rPr lang="en-US" sz="2000" dirty="0" smtClean="0">
                <a:latin typeface="Times New Roman" pitchFamily="18" charset="0"/>
                <a:cs typeface="Times New Roman" pitchFamily="18" charset="0"/>
              </a:rPr>
              <a:t> message authenticator schemes allow a client to authenticate a collection of data with his secret key </a:t>
            </a:r>
            <a:r>
              <a:rPr lang="en-US" sz="2000" dirty="0" err="1" smtClean="0">
                <a:latin typeface="Times New Roman" pitchFamily="18" charset="0"/>
                <a:cs typeface="Times New Roman" pitchFamily="18" charset="0"/>
              </a:rPr>
              <a:t>sk</a:t>
            </a:r>
            <a:r>
              <a:rPr lang="en-US" sz="2000" dirty="0" smtClean="0">
                <a:latin typeface="Times New Roman" pitchFamily="18" charset="0"/>
                <a:cs typeface="Times New Roman" pitchFamily="18" charset="0"/>
              </a:rPr>
              <a:t>, and later to authenticate the computation result of a running program over the data.</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err="1" smtClean="0">
                <a:latin typeface="Times New Roman" pitchFamily="18" charset="0"/>
                <a:cs typeface="Times New Roman" pitchFamily="18" charset="0"/>
              </a:rPr>
              <a:t>Homomorphic</a:t>
            </a:r>
            <a:r>
              <a:rPr lang="en-US" sz="2000" dirty="0" smtClean="0">
                <a:latin typeface="Times New Roman" pitchFamily="18" charset="0"/>
                <a:cs typeface="Times New Roman" pitchFamily="18" charset="0"/>
              </a:rPr>
              <a:t> message authenticator schemes which were proposed recently, avoid a local copy of the outsourced data on the client side. </a:t>
            </a:r>
            <a:endParaRPr lang="en-US" sz="2000" dirty="0" smtClean="0">
              <a:latin typeface="Times New Roman" pitchFamily="18" charset="0"/>
              <a:cs typeface="Times New Roman" pitchFamily="18" charset="0"/>
            </a:endParaRPr>
          </a:p>
          <a:p>
            <a:pPr algn="just">
              <a:lnSpc>
                <a:spcPct val="150000"/>
              </a:lnSpc>
            </a:pPr>
            <a:r>
              <a:rPr lang="en-US" sz="2000" dirty="0" err="1" smtClean="0">
                <a:latin typeface="Times New Roman" pitchFamily="18" charset="0"/>
                <a:cs typeface="Times New Roman" pitchFamily="18" charset="0"/>
              </a:rPr>
              <a:t>Homomorphic</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message authenticator schemes allow a client to authenticate a collection of data with his secret key </a:t>
            </a:r>
            <a:r>
              <a:rPr lang="en-US" sz="2000" dirty="0" err="1" smtClean="0">
                <a:latin typeface="Times New Roman" pitchFamily="18" charset="0"/>
                <a:cs typeface="Times New Roman" pitchFamily="18" charset="0"/>
              </a:rPr>
              <a:t>sk</a:t>
            </a:r>
            <a:r>
              <a:rPr lang="en-US" sz="2000" dirty="0" smtClean="0">
                <a:latin typeface="Times New Roman" pitchFamily="18" charset="0"/>
                <a:cs typeface="Times New Roman" pitchFamily="18" charset="0"/>
              </a:rPr>
              <a:t>, and later to authenticate the computation result of a running program over the data</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r>
              <a:rPr lang="en-US" sz="2000" dirty="0" smtClean="0">
                <a:latin typeface="Times New Roman" pitchFamily="18" charset="0"/>
                <a:cs typeface="Times New Roman" pitchFamily="18" charset="0"/>
              </a:rPr>
              <a:t> In this paper, we investigate the problem of achieving verifiability for privacy-preserving multi-keyword search over encrypted cloud data. Different from the honest but- curious model used in existing privacy-preserving keyword search schemes, we assume a partially honest model, in which the cloud server may return wrong results due to system faults or incentive to reduce computation cost.</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    We design an efficient, verifiable and privacy-</a:t>
            </a:r>
            <a:r>
              <a:rPr lang="en-US" sz="2000" dirty="0" err="1" smtClean="0">
                <a:latin typeface="Times New Roman" pitchFamily="18" charset="0"/>
                <a:cs typeface="Times New Roman" pitchFamily="18" charset="0"/>
              </a:rPr>
              <a:t>preservingmulti</a:t>
            </a:r>
            <a:r>
              <a:rPr lang="en-US" sz="2000" dirty="0" smtClean="0">
                <a:latin typeface="Times New Roman" pitchFamily="18" charset="0"/>
                <a:cs typeface="Times New Roman" pitchFamily="18" charset="0"/>
              </a:rPr>
              <a:t>-keyword ranked searchable encryption (MRSE)scheme for outsourced cloud data under the </a:t>
            </a:r>
            <a:r>
              <a:rPr lang="en-US" sz="2000" dirty="0" err="1" smtClean="0">
                <a:latin typeface="Times New Roman" pitchFamily="18" charset="0"/>
                <a:cs typeface="Times New Roman" pitchFamily="18" charset="0"/>
              </a:rPr>
              <a:t>partiallyhonest</a:t>
            </a:r>
            <a:r>
              <a:rPr lang="en-US" sz="2000" dirty="0" smtClean="0">
                <a:latin typeface="Times New Roman" pitchFamily="18" charset="0"/>
                <a:cs typeface="Times New Roman" pitchFamily="18" charset="0"/>
              </a:rPr>
              <a:t> cloud server model. It is realized by </a:t>
            </a:r>
            <a:r>
              <a:rPr lang="en-US" sz="2000" dirty="0" err="1" smtClean="0">
                <a:latin typeface="Times New Roman" pitchFamily="18" charset="0"/>
                <a:cs typeface="Times New Roman" pitchFamily="18" charset="0"/>
              </a:rPr>
              <a:t>integratingan</a:t>
            </a:r>
            <a:r>
              <a:rPr lang="en-US" sz="2000" dirty="0" smtClean="0">
                <a:latin typeface="Times New Roman" pitchFamily="18" charset="0"/>
                <a:cs typeface="Times New Roman" pitchFamily="18" charset="0"/>
              </a:rPr>
              <a:t> adapted </a:t>
            </a:r>
            <a:r>
              <a:rPr lang="en-US" sz="2000" dirty="0" err="1" smtClean="0">
                <a:latin typeface="Times New Roman" pitchFamily="18" charset="0"/>
                <a:cs typeface="Times New Roman" pitchFamily="18" charset="0"/>
              </a:rPr>
              <a:t>homomorphic</a:t>
            </a:r>
            <a:r>
              <a:rPr lang="en-US" sz="2000" dirty="0" smtClean="0">
                <a:latin typeface="Times New Roman" pitchFamily="18" charset="0"/>
                <a:cs typeface="Times New Roman" pitchFamily="18" charset="0"/>
              </a:rPr>
              <a:t> MAC technique with a </a:t>
            </a:r>
            <a:r>
              <a:rPr lang="en-US" sz="2000" dirty="0" err="1" smtClean="0">
                <a:latin typeface="Times New Roman" pitchFamily="18" charset="0"/>
                <a:cs typeface="Times New Roman" pitchFamily="18" charset="0"/>
              </a:rPr>
              <a:t>privacypreservingmulti</a:t>
            </a:r>
            <a:r>
              <a:rPr lang="en-US" sz="2000" dirty="0" smtClean="0">
                <a:latin typeface="Times New Roman" pitchFamily="18" charset="0"/>
                <a:cs typeface="Times New Roman" pitchFamily="18" charset="0"/>
              </a:rPr>
              <a:t>-keyword search scheme. The </a:t>
            </a:r>
            <a:r>
              <a:rPr lang="en-US" sz="2000" dirty="0" err="1" smtClean="0">
                <a:latin typeface="Times New Roman" pitchFamily="18" charset="0"/>
                <a:cs typeface="Times New Roman" pitchFamily="18" charset="0"/>
              </a:rPr>
              <a:t>proposedscheme</a:t>
            </a:r>
            <a:r>
              <a:rPr lang="en-US" sz="2000" dirty="0" smtClean="0">
                <a:latin typeface="Times New Roman" pitchFamily="18" charset="0"/>
                <a:cs typeface="Times New Roman" pitchFamily="18" charset="0"/>
              </a:rPr>
              <a:t> is very efficient as it relies on only one-</a:t>
            </a:r>
            <a:r>
              <a:rPr lang="en-US" sz="2000" dirty="0" err="1" smtClean="0">
                <a:latin typeface="Times New Roman" pitchFamily="18" charset="0"/>
                <a:cs typeface="Times New Roman" pitchFamily="18" charset="0"/>
              </a:rPr>
              <a:t>wayfunction</a:t>
            </a:r>
            <a:r>
              <a:rPr lang="en-US" sz="2000" dirty="0" smtClean="0">
                <a:latin typeface="Times New Roman" pitchFamily="18" charset="0"/>
                <a:cs typeface="Times New Roman" pitchFamily="18" charset="0"/>
              </a:rPr>
              <a:t> for security.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r>
              <a:rPr lang="en-US" sz="2000" dirty="0" smtClean="0">
                <a:latin typeface="Times New Roman" pitchFamily="18" charset="0"/>
                <a:cs typeface="Times New Roman" pitchFamily="18" charset="0"/>
              </a:rPr>
              <a:t>We also provide the random challenge technique to </a:t>
            </a:r>
            <a:r>
              <a:rPr lang="en-US" sz="2000" dirty="0" err="1" smtClean="0">
                <a:latin typeface="Times New Roman" pitchFamily="18" charset="0"/>
                <a:cs typeface="Times New Roman" pitchFamily="18" charset="0"/>
              </a:rPr>
              <a:t>verifytop</a:t>
            </a:r>
            <a:r>
              <a:rPr lang="en-US" sz="2000" dirty="0" smtClean="0">
                <a:latin typeface="Times New Roman" pitchFamily="18" charset="0"/>
                <a:cs typeface="Times New Roman" pitchFamily="18" charset="0"/>
              </a:rPr>
              <a:t>-k search results for a given query. With this </a:t>
            </a:r>
            <a:r>
              <a:rPr lang="en-US" sz="2000" dirty="0" err="1" smtClean="0">
                <a:latin typeface="Times New Roman" pitchFamily="18" charset="0"/>
                <a:cs typeface="Times New Roman" pitchFamily="18" charset="0"/>
              </a:rPr>
              <a:t>solution,the</a:t>
            </a:r>
            <a:r>
              <a:rPr lang="en-US" sz="2000" dirty="0" smtClean="0">
                <a:latin typeface="Times New Roman" pitchFamily="18" charset="0"/>
                <a:cs typeface="Times New Roman" pitchFamily="18" charset="0"/>
              </a:rPr>
              <a:t> client can be sure that the top-k results are authentic for probability close to 1.</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    We provide detailed analysis on security, privacy, </a:t>
            </a:r>
            <a:r>
              <a:rPr lang="en-US" sz="2000" dirty="0" err="1" smtClean="0">
                <a:latin typeface="Times New Roman" pitchFamily="18" charset="0"/>
                <a:cs typeface="Times New Roman" pitchFamily="18" charset="0"/>
              </a:rPr>
              <a:t>verifiabilityand</a:t>
            </a:r>
            <a:r>
              <a:rPr lang="en-US" sz="2000" dirty="0" smtClean="0">
                <a:latin typeface="Times New Roman" pitchFamily="18" charset="0"/>
                <a:cs typeface="Times New Roman" pitchFamily="18" charset="0"/>
              </a:rPr>
              <a:t> efficiency of </a:t>
            </a:r>
            <a:r>
              <a:rPr lang="en-US" sz="2000" dirty="0" err="1" smtClean="0">
                <a:latin typeface="Times New Roman" pitchFamily="18" charset="0"/>
                <a:cs typeface="Times New Roman" pitchFamily="18" charset="0"/>
              </a:rPr>
              <a:t>VPSearch</a:t>
            </a:r>
            <a:r>
              <a:rPr lang="en-US" sz="2000" dirty="0" smtClean="0">
                <a:latin typeface="Times New Roman" pitchFamily="18" charset="0"/>
                <a:cs typeface="Times New Roman" pitchFamily="18" charset="0"/>
              </a:rPr>
              <a:t>. Specifically, </a:t>
            </a:r>
            <a:r>
              <a:rPr lang="en-US" sz="2000" dirty="0" err="1" smtClean="0">
                <a:latin typeface="Times New Roman" pitchFamily="18" charset="0"/>
                <a:cs typeface="Times New Roman" pitchFamily="18" charset="0"/>
              </a:rPr>
              <a:t>theunderlying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homomorphic</a:t>
            </a:r>
            <a:r>
              <a:rPr lang="en-US" sz="2000" dirty="0" smtClean="0">
                <a:latin typeface="Times New Roman" pitchFamily="18" charset="0"/>
                <a:cs typeface="Times New Roman" pitchFamily="18" charset="0"/>
              </a:rPr>
              <a:t> MAC scheme used in </a:t>
            </a:r>
            <a:r>
              <a:rPr lang="en-US" sz="2000" dirty="0" err="1" smtClean="0">
                <a:latin typeface="Times New Roman" pitchFamily="18" charset="0"/>
                <a:cs typeface="Times New Roman" pitchFamily="18" charset="0"/>
              </a:rPr>
              <a:t>VPSearchcan</a:t>
            </a:r>
            <a:r>
              <a:rPr lang="en-US" sz="2000" dirty="0" smtClean="0">
                <a:latin typeface="Times New Roman" pitchFamily="18" charset="0"/>
                <a:cs typeface="Times New Roman" pitchFamily="18" charset="0"/>
              </a:rPr>
              <a:t> be proved to be secure.</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21716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latin typeface="Times New Roman" pitchFamily="18" charset="0"/>
                          <a:cs typeface="Times New Roman" pitchFamily="18" charset="0"/>
                        </a:rPr>
                        <a:t>TITTLE</a:t>
                      </a:r>
                      <a:endParaRPr lang="en-IN" dirty="0">
                        <a:latin typeface="Times New Roman" pitchFamily="18" charset="0"/>
                        <a:cs typeface="Times New Roman" pitchFamily="18" charset="0"/>
                      </a:endParaRPr>
                    </a:p>
                  </a:txBody>
                  <a:tcPr/>
                </a:tc>
                <a:tc>
                  <a:txBody>
                    <a:bodyPr/>
                    <a:lstStyle/>
                    <a:p>
                      <a:pPr algn="ctr"/>
                      <a:r>
                        <a:rPr lang="en-US" smtClean="0">
                          <a:latin typeface="Times New Roman" pitchFamily="18" charset="0"/>
                          <a:cs typeface="Times New Roman" pitchFamily="18" charset="0"/>
                        </a:rPr>
                        <a:t>AUTHOR</a:t>
                      </a:r>
                      <a:endParaRPr lang="en-IN" dirty="0">
                        <a:latin typeface="Times New Roman" pitchFamily="18" charset="0"/>
                        <a:cs typeface="Times New Roman" pitchFamily="18" charset="0"/>
                      </a:endParaRPr>
                    </a:p>
                  </a:txBody>
                  <a:tcPr/>
                </a:tc>
                <a:tc>
                  <a:txBody>
                    <a:bodyPr/>
                    <a:lstStyle/>
                    <a:p>
                      <a:pPr algn="ctr"/>
                      <a:r>
                        <a:rPr lang="en-US" smtClean="0">
                          <a:latin typeface="Times New Roman" pitchFamily="18" charset="0"/>
                          <a:cs typeface="Times New Roman" pitchFamily="18" charset="0"/>
                        </a:rPr>
                        <a:t>DESCRIPTION</a:t>
                      </a:r>
                      <a:endParaRPr lang="en-IN" dirty="0">
                        <a:latin typeface="Times New Roman" pitchFamily="18" charset="0"/>
                        <a:cs typeface="Times New Roman" pitchFamily="18" charset="0"/>
                      </a:endParaRPr>
                    </a:p>
                  </a:txBody>
                  <a:tcPr/>
                </a:tc>
              </a:tr>
              <a:tr h="370840">
                <a:tc>
                  <a:txBody>
                    <a:bodyPr/>
                    <a:lstStyle/>
                    <a:p>
                      <a:pPr algn="ctr"/>
                      <a:r>
                        <a:rPr lang="en-IN" sz="1800" dirty="0" smtClean="0">
                          <a:latin typeface="Times New Roman" pitchFamily="18" charset="0"/>
                          <a:cs typeface="Times New Roman" pitchFamily="18" charset="0"/>
                        </a:rPr>
                        <a:t>Secure computation on floating point numbers</a:t>
                      </a:r>
                      <a:endParaRPr lang="en-IN" dirty="0">
                        <a:latin typeface="Times New Roman" pitchFamily="18" charset="0"/>
                        <a:cs typeface="Times New Roman" pitchFamily="18" charset="0"/>
                      </a:endParaRPr>
                    </a:p>
                  </a:txBody>
                  <a:tcPr/>
                </a:tc>
                <a:tc>
                  <a:txBody>
                    <a:bodyPr/>
                    <a:lstStyle/>
                    <a:p>
                      <a:pPr algn="ctr"/>
                      <a:r>
                        <a:rPr lang="en-IN" sz="1800" dirty="0" smtClean="0">
                          <a:latin typeface="Times New Roman" pitchFamily="18" charset="0"/>
                          <a:cs typeface="Times New Roman" pitchFamily="18" charset="0"/>
                        </a:rPr>
                        <a:t>M. </a:t>
                      </a:r>
                      <a:r>
                        <a:rPr lang="en-IN" sz="1800" dirty="0" err="1" smtClean="0">
                          <a:latin typeface="Times New Roman" pitchFamily="18" charset="0"/>
                          <a:cs typeface="Times New Roman" pitchFamily="18" charset="0"/>
                        </a:rPr>
                        <a:t>Aliasgari</a:t>
                      </a:r>
                      <a:r>
                        <a:rPr lang="en-IN" sz="1800" dirty="0" smtClean="0">
                          <a:latin typeface="Times New Roman" pitchFamily="18" charset="0"/>
                          <a:cs typeface="Times New Roman" pitchFamily="18" charset="0"/>
                        </a:rPr>
                        <a:t>, M. Blanton, Y. Zhang, and A. Steele. </a:t>
                      </a:r>
                      <a:endParaRPr lang="en-IN" dirty="0">
                        <a:latin typeface="Times New Roman" pitchFamily="18" charset="0"/>
                        <a:cs typeface="Times New Roman" pitchFamily="18" charset="0"/>
                      </a:endParaRPr>
                    </a:p>
                  </a:txBody>
                  <a:tcPr/>
                </a:tc>
                <a:tc>
                  <a:txBody>
                    <a:bodyPr/>
                    <a:lstStyle/>
                    <a:p>
                      <a:pPr algn="just"/>
                      <a:r>
                        <a:rPr kumimoji="0" lang="en-IN" b="0" i="0" kern="1200" dirty="0" smtClean="0">
                          <a:solidFill>
                            <a:schemeClr val="dk1"/>
                          </a:solidFill>
                          <a:latin typeface="Times New Roman" pitchFamily="18" charset="0"/>
                          <a:ea typeface="+mn-ea"/>
                          <a:cs typeface="Times New Roman" pitchFamily="18" charset="0"/>
                        </a:rPr>
                        <a:t>We present in this paper a family of protocols for multiparty computation with rational numbers using fixed-point representation. </a:t>
                      </a:r>
                      <a:endParaRPr lang="en-IN" dirty="0">
                        <a:latin typeface="Times New Roman" pitchFamily="18" charset="0"/>
                        <a:cs typeface="Times New Roman" pitchFamily="18" charset="0"/>
                      </a:endParaRPr>
                    </a:p>
                  </a:txBody>
                  <a:tcPr/>
                </a:tc>
              </a:tr>
              <a:tr h="370840">
                <a:tc>
                  <a:txBody>
                    <a:bodyPr/>
                    <a:lstStyle/>
                    <a:p>
                      <a:pPr algn="ctr"/>
                      <a:r>
                        <a:rPr lang="en-IN" sz="1800" dirty="0" smtClean="0">
                          <a:latin typeface="Times New Roman" pitchFamily="18" charset="0"/>
                          <a:cs typeface="Times New Roman" pitchFamily="18" charset="0"/>
                        </a:rPr>
                        <a:t>A survey on </a:t>
                      </a:r>
                      <a:r>
                        <a:rPr lang="en-IN" sz="1800" dirty="0" err="1" smtClean="0">
                          <a:latin typeface="Times New Roman" pitchFamily="18" charset="0"/>
                          <a:cs typeface="Times New Roman" pitchFamily="18" charset="0"/>
                        </a:rPr>
                        <a:t>pagerank</a:t>
                      </a:r>
                      <a:r>
                        <a:rPr lang="en-IN" sz="1800" dirty="0" smtClean="0">
                          <a:latin typeface="Times New Roman" pitchFamily="18" charset="0"/>
                          <a:cs typeface="Times New Roman" pitchFamily="18" charset="0"/>
                        </a:rPr>
                        <a:t> computing</a:t>
                      </a:r>
                      <a:endParaRPr lang="en-IN" dirty="0">
                        <a:latin typeface="Times New Roman" pitchFamily="18" charset="0"/>
                        <a:cs typeface="Times New Roman" pitchFamily="18" charset="0"/>
                      </a:endParaRPr>
                    </a:p>
                  </a:txBody>
                  <a:tcPr/>
                </a:tc>
                <a:tc>
                  <a:txBody>
                    <a:bodyPr/>
                    <a:lstStyle/>
                    <a:p>
                      <a:pPr algn="ctr"/>
                      <a:r>
                        <a:rPr lang="en-IN" sz="1800" dirty="0" smtClean="0">
                          <a:latin typeface="Times New Roman" pitchFamily="18" charset="0"/>
                          <a:cs typeface="Times New Roman" pitchFamily="18" charset="0"/>
                        </a:rPr>
                        <a:t>P. </a:t>
                      </a:r>
                      <a:r>
                        <a:rPr lang="en-IN" sz="1800" dirty="0" err="1" smtClean="0">
                          <a:latin typeface="Times New Roman" pitchFamily="18" charset="0"/>
                          <a:cs typeface="Times New Roman" pitchFamily="18" charset="0"/>
                        </a:rPr>
                        <a:t>Berkhin</a:t>
                      </a:r>
                      <a:r>
                        <a:rPr lang="en-IN" sz="1800" dirty="0" smtClean="0">
                          <a:latin typeface="Times New Roman" pitchFamily="18" charset="0"/>
                          <a:cs typeface="Times New Roman" pitchFamily="18" charset="0"/>
                        </a:rPr>
                        <a:t>.</a:t>
                      </a:r>
                      <a:endParaRPr lang="en-IN" dirty="0">
                        <a:latin typeface="Times New Roman" pitchFamily="18" charset="0"/>
                        <a:cs typeface="Times New Roman" pitchFamily="18" charset="0"/>
                      </a:endParaRPr>
                    </a:p>
                  </a:txBody>
                  <a:tcPr/>
                </a:tc>
                <a:tc>
                  <a:txBody>
                    <a:bodyPr/>
                    <a:lstStyle/>
                    <a:p>
                      <a:pPr algn="just"/>
                      <a:r>
                        <a:rPr kumimoji="0" lang="en-IN" b="0" i="0" kern="1200" dirty="0" smtClean="0">
                          <a:solidFill>
                            <a:schemeClr val="dk1"/>
                          </a:solidFill>
                          <a:latin typeface="Times New Roman" pitchFamily="18" charset="0"/>
                          <a:ea typeface="+mn-ea"/>
                          <a:cs typeface="Times New Roman" pitchFamily="18" charset="0"/>
                        </a:rPr>
                        <a:t>We are interested in the theoretical foundations of the </a:t>
                      </a:r>
                      <a:r>
                        <a:rPr kumimoji="0" lang="en-IN" b="0" i="0" kern="1200" dirty="0" err="1" smtClean="0">
                          <a:solidFill>
                            <a:schemeClr val="dk1"/>
                          </a:solidFill>
                          <a:latin typeface="Times New Roman" pitchFamily="18" charset="0"/>
                          <a:ea typeface="+mn-ea"/>
                          <a:cs typeface="Times New Roman" pitchFamily="18" charset="0"/>
                        </a:rPr>
                        <a:t>PageRank</a:t>
                      </a:r>
                      <a:r>
                        <a:rPr kumimoji="0" lang="en-IN" b="0" i="0" kern="1200" dirty="0" smtClean="0">
                          <a:solidFill>
                            <a:schemeClr val="dk1"/>
                          </a:solidFill>
                          <a:latin typeface="Times New Roman" pitchFamily="18" charset="0"/>
                          <a:ea typeface="+mn-ea"/>
                          <a:cs typeface="Times New Roman" pitchFamily="18" charset="0"/>
                        </a:rPr>
                        <a:t> formulation, in the acceleration of </a:t>
                      </a:r>
                      <a:r>
                        <a:rPr kumimoji="0" lang="en-IN" b="0" i="0" kern="1200" dirty="0" err="1" smtClean="0">
                          <a:solidFill>
                            <a:schemeClr val="dk1"/>
                          </a:solidFill>
                          <a:latin typeface="Times New Roman" pitchFamily="18" charset="0"/>
                          <a:ea typeface="+mn-ea"/>
                          <a:cs typeface="Times New Roman" pitchFamily="18" charset="0"/>
                        </a:rPr>
                        <a:t>PageRank</a:t>
                      </a:r>
                      <a:r>
                        <a:rPr kumimoji="0" lang="en-IN" b="0" i="0" kern="1200" dirty="0" smtClean="0">
                          <a:solidFill>
                            <a:schemeClr val="dk1"/>
                          </a:solidFill>
                          <a:latin typeface="Times New Roman" pitchFamily="18" charset="0"/>
                          <a:ea typeface="+mn-ea"/>
                          <a:cs typeface="Times New Roman" pitchFamily="18" charset="0"/>
                        </a:rPr>
                        <a:t> computing, in the effects of particular aspects of web graph structure on the optimal organization of computations, and in </a:t>
                      </a:r>
                      <a:r>
                        <a:rPr kumimoji="0" lang="en-IN" b="0" i="0" kern="1200" dirty="0" err="1" smtClean="0">
                          <a:solidFill>
                            <a:schemeClr val="dk1"/>
                          </a:solidFill>
                          <a:latin typeface="Times New Roman" pitchFamily="18" charset="0"/>
                          <a:ea typeface="+mn-ea"/>
                          <a:cs typeface="Times New Roman" pitchFamily="18" charset="0"/>
                        </a:rPr>
                        <a:t>PageRank</a:t>
                      </a:r>
                      <a:r>
                        <a:rPr kumimoji="0" lang="en-IN" b="0" i="0" kern="1200" dirty="0" smtClean="0">
                          <a:solidFill>
                            <a:schemeClr val="dk1"/>
                          </a:solidFill>
                          <a:latin typeface="Times New Roman" pitchFamily="18" charset="0"/>
                          <a:ea typeface="+mn-ea"/>
                          <a:cs typeface="Times New Roman" pitchFamily="18" charset="0"/>
                        </a:rPr>
                        <a:t> stability</a:t>
                      </a:r>
                      <a:endParaRPr lang="en-IN" dirty="0">
                        <a:latin typeface="Times New Roman" pitchFamily="18" charset="0"/>
                        <a:cs typeface="Times New Roman" pitchFamily="18" charset="0"/>
                      </a:endParaRPr>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descr="Dynamic cloud with service composition patterns">
            <a:hlinkClick r:id="rId2"/>
          </p:cNvPr>
          <p:cNvPicPr>
            <a:picLocks noGrp="1"/>
          </p:cNvPicPr>
          <p:nvPr>
            <p:ph idx="1"/>
          </p:nvPr>
        </p:nvPicPr>
        <p:blipFill>
          <a:blip r:embed="rId3">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1600200" y="1447800"/>
            <a:ext cx="6202338" cy="48006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85000" lnSpcReduction="10000"/>
          </a:bodyPr>
          <a:lstStyle/>
          <a:p>
            <a:pPr algn="just">
              <a:buNone/>
            </a:pPr>
            <a:r>
              <a:rPr lang="en-US" dirty="0" smtClean="0">
                <a:latin typeface="Times New Roman" pitchFamily="18" charset="0"/>
                <a:cs typeface="Times New Roman" pitchFamily="18" charset="0"/>
              </a:rPr>
              <a:t>We present a cloud-centric framework for privacy preserving spectral analysis of large matrices, which provides strong privacy guarantee protecting from </a:t>
            </a:r>
            <a:r>
              <a:rPr lang="en-US" dirty="0" err="1" smtClean="0">
                <a:latin typeface="Times New Roman" pitchFamily="18" charset="0"/>
                <a:cs typeface="Times New Roman" pitchFamily="18" charset="0"/>
              </a:rPr>
              <a:t>honestbut</a:t>
            </a:r>
            <a:r>
              <a:rPr lang="en-US" dirty="0" smtClean="0">
                <a:latin typeface="Times New Roman" pitchFamily="18" charset="0"/>
                <a:cs typeface="Times New Roman" pitchFamily="18" charset="0"/>
              </a:rPr>
              <a:t>-curious cloud providers. It allows data contributors to submit encrypted graph data to the cloud, and the analysis is done via secure protocols between the data owner and the cloud. The framework succeeds in outsourcing the expensive O(N 2 ) computations to the cloud in a secure manner, and limiting in-house computations  to O(N) for the resource-restricted data owner and data contributors. </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C. C. </a:t>
            </a:r>
            <a:r>
              <a:rPr lang="en-IN" sz="1700" dirty="0" err="1" smtClean="0">
                <a:latin typeface="Times New Roman" pitchFamily="18" charset="0"/>
                <a:cs typeface="Times New Roman" pitchFamily="18" charset="0"/>
              </a:rPr>
              <a:t>Aggarwal</a:t>
            </a:r>
            <a:r>
              <a:rPr lang="en-IN" sz="1700" dirty="0" smtClean="0">
                <a:latin typeface="Times New Roman" pitchFamily="18" charset="0"/>
                <a:cs typeface="Times New Roman" pitchFamily="18" charset="0"/>
              </a:rPr>
              <a:t> and H. Wang. Managing and Mining Graph Data. Springer, 2010.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M. </a:t>
            </a:r>
            <a:r>
              <a:rPr lang="en-IN" sz="1700" dirty="0" err="1" smtClean="0">
                <a:latin typeface="Times New Roman" pitchFamily="18" charset="0"/>
                <a:cs typeface="Times New Roman" pitchFamily="18" charset="0"/>
              </a:rPr>
              <a:t>Aliasgari</a:t>
            </a:r>
            <a:r>
              <a:rPr lang="en-IN" sz="1700" dirty="0" smtClean="0">
                <a:latin typeface="Times New Roman" pitchFamily="18" charset="0"/>
                <a:cs typeface="Times New Roman" pitchFamily="18" charset="0"/>
              </a:rPr>
              <a:t>, M. Blanton, Y. Zhang, and A. Steele. Secure computation on floating point numbers. In Annual Network and Distributed System Security Symposium, 2013.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M. J. </a:t>
            </a:r>
            <a:r>
              <a:rPr lang="en-IN" sz="1700" dirty="0" err="1" smtClean="0">
                <a:latin typeface="Times New Roman" pitchFamily="18" charset="0"/>
                <a:cs typeface="Times New Roman" pitchFamily="18" charset="0"/>
              </a:rPr>
              <a:t>Atallah</a:t>
            </a:r>
            <a:r>
              <a:rPr lang="en-IN" sz="1700" dirty="0" smtClean="0">
                <a:latin typeface="Times New Roman" pitchFamily="18" charset="0"/>
                <a:cs typeface="Times New Roman" pitchFamily="18" charset="0"/>
              </a:rPr>
              <a:t> and K. B. </a:t>
            </a:r>
            <a:r>
              <a:rPr lang="en-IN" sz="1700" dirty="0" err="1" smtClean="0">
                <a:latin typeface="Times New Roman" pitchFamily="18" charset="0"/>
                <a:cs typeface="Times New Roman" pitchFamily="18" charset="0"/>
              </a:rPr>
              <a:t>Frikken</a:t>
            </a:r>
            <a:r>
              <a:rPr lang="en-IN" sz="1700" dirty="0" smtClean="0">
                <a:latin typeface="Times New Roman" pitchFamily="18" charset="0"/>
                <a:cs typeface="Times New Roman" pitchFamily="18" charset="0"/>
              </a:rPr>
              <a:t>. Securely outsourcing linear algebra computations. In ACM Symposium on Information, Computer and Communications Security, pages 48–59, 2010.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[4] P. </a:t>
            </a:r>
            <a:r>
              <a:rPr lang="en-IN" sz="1700" dirty="0" err="1" smtClean="0">
                <a:latin typeface="Times New Roman" pitchFamily="18" charset="0"/>
                <a:cs typeface="Times New Roman" pitchFamily="18" charset="0"/>
              </a:rPr>
              <a:t>Berkhin</a:t>
            </a:r>
            <a:r>
              <a:rPr lang="en-IN" sz="1700" dirty="0" smtClean="0">
                <a:latin typeface="Times New Roman" pitchFamily="18" charset="0"/>
                <a:cs typeface="Times New Roman" pitchFamily="18" charset="0"/>
              </a:rPr>
              <a:t>. A survey on </a:t>
            </a:r>
            <a:r>
              <a:rPr lang="en-IN" sz="1700" dirty="0" err="1" smtClean="0">
                <a:latin typeface="Times New Roman" pitchFamily="18" charset="0"/>
                <a:cs typeface="Times New Roman" pitchFamily="18" charset="0"/>
              </a:rPr>
              <a:t>pagerank</a:t>
            </a:r>
            <a:r>
              <a:rPr lang="en-IN" sz="1700" dirty="0" smtClean="0">
                <a:latin typeface="Times New Roman" pitchFamily="18" charset="0"/>
                <a:cs typeface="Times New Roman" pitchFamily="18" charset="0"/>
              </a:rPr>
              <a:t> computing. </a:t>
            </a:r>
            <a:r>
              <a:rPr lang="en-IN" sz="1700" dirty="0" smtClean="0">
                <a:latin typeface="Times New Roman" pitchFamily="18" charset="0"/>
                <a:cs typeface="Times New Roman" pitchFamily="18" charset="0"/>
              </a:rPr>
              <a:t>Internet Mathematics, 2:73–120, 2005.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D. </a:t>
            </a:r>
            <a:r>
              <a:rPr lang="en-IN" sz="1700" dirty="0" err="1" smtClean="0">
                <a:latin typeface="Times New Roman" pitchFamily="18" charset="0"/>
                <a:cs typeface="Times New Roman" pitchFamily="18" charset="0"/>
              </a:rPr>
              <a:t>Boneh</a:t>
            </a:r>
            <a:r>
              <a:rPr lang="en-IN" sz="1700" dirty="0" smtClean="0">
                <a:latin typeface="Times New Roman" pitchFamily="18" charset="0"/>
                <a:cs typeface="Times New Roman" pitchFamily="18" charset="0"/>
              </a:rPr>
              <a:t>, E.-J. </a:t>
            </a:r>
            <a:r>
              <a:rPr lang="en-IN" sz="1700" dirty="0" err="1" smtClean="0">
                <a:latin typeface="Times New Roman" pitchFamily="18" charset="0"/>
                <a:cs typeface="Times New Roman" pitchFamily="18" charset="0"/>
              </a:rPr>
              <a:t>Goh</a:t>
            </a:r>
            <a:r>
              <a:rPr lang="en-IN" sz="1700" dirty="0" smtClean="0">
                <a:latin typeface="Times New Roman" pitchFamily="18" charset="0"/>
                <a:cs typeface="Times New Roman" pitchFamily="18" charset="0"/>
              </a:rPr>
              <a:t>, and K. </a:t>
            </a:r>
            <a:r>
              <a:rPr lang="en-IN" sz="1700" dirty="0" err="1" smtClean="0">
                <a:latin typeface="Times New Roman" pitchFamily="18" charset="0"/>
                <a:cs typeface="Times New Roman" pitchFamily="18" charset="0"/>
              </a:rPr>
              <a:t>Nissim</a:t>
            </a:r>
            <a:r>
              <a:rPr lang="en-IN" sz="1700" dirty="0" smtClean="0">
                <a:latin typeface="Times New Roman" pitchFamily="18" charset="0"/>
                <a:cs typeface="Times New Roman" pitchFamily="18" charset="0"/>
              </a:rPr>
              <a:t>. Evaluating 2-dnf formulas on </a:t>
            </a:r>
            <a:r>
              <a:rPr lang="en-IN" sz="1700" dirty="0" err="1" smtClean="0">
                <a:latin typeface="Times New Roman" pitchFamily="18" charset="0"/>
                <a:cs typeface="Times New Roman" pitchFamily="18" charset="0"/>
              </a:rPr>
              <a:t>ciphertexts</a:t>
            </a:r>
            <a:r>
              <a:rPr lang="en-IN" sz="1700" dirty="0" smtClean="0">
                <a:latin typeface="Times New Roman" pitchFamily="18" charset="0"/>
                <a:cs typeface="Times New Roman" pitchFamily="18" charset="0"/>
              </a:rPr>
              <a:t>. In International Conference on Theory of Cryptography (TCC), pages 325–341. Springer-</a:t>
            </a:r>
            <a:r>
              <a:rPr lang="en-IN" sz="1700" dirty="0" err="1" smtClean="0">
                <a:latin typeface="Times New Roman" pitchFamily="18" charset="0"/>
                <a:cs typeface="Times New Roman" pitchFamily="18" charset="0"/>
              </a:rPr>
              <a:t>Verlag</a:t>
            </a:r>
            <a:r>
              <a:rPr lang="en-IN" sz="1700" dirty="0" smtClean="0">
                <a:latin typeface="Times New Roman" pitchFamily="18" charset="0"/>
                <a:cs typeface="Times New Roman" pitchFamily="18" charset="0"/>
              </a:rPr>
              <a:t>, 2005</a:t>
            </a:r>
            <a:endParaRPr lang="en-US" sz="17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1241</TotalTime>
  <Words>949</Words>
  <Application>Microsoft Office PowerPoint</Application>
  <PresentationFormat>On-screen Show (4:3)</PresentationFormat>
  <Paragraphs>47</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PrivateGraph: Privacy-Preserving Spectral Analysis of Encrypted Graphs in the Cloud </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560</cp:revision>
  <dcterms:created xsi:type="dcterms:W3CDTF">2006-08-16T00:00:00Z</dcterms:created>
  <dcterms:modified xsi:type="dcterms:W3CDTF">2021-04-23T06:38:47Z</dcterms:modified>
</cp:coreProperties>
</file>