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Real time visualization of location wise financial transactions (volume and amount) for various schemes[such as PMAY(G), MGNREGS, PMGSY,NRLM, DDU-GKY]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this paper we are proposing an adaptive and real-time approach to resolve real-time </a:t>
            </a:r>
            <a:r>
              <a:rPr lang="en-IN" sz="2000" dirty="0" err="1" smtClean="0">
                <a:latin typeface="Times New Roman" pitchFamily="18" charset="0"/>
                <a:cs typeface="Times New Roman" pitchFamily="18" charset="0"/>
              </a:rPr>
              <a:t>fnancial</a:t>
            </a:r>
            <a:r>
              <a:rPr lang="en-IN" sz="2000" dirty="0" smtClean="0">
                <a:latin typeface="Times New Roman" pitchFamily="18" charset="0"/>
                <a:cs typeface="Times New Roman" pitchFamily="18" charset="0"/>
              </a:rPr>
              <a:t> data integration latency problems and semantic heterogeneity. Due to constraints that we have faced in some projects that requires real-time massive </a:t>
            </a:r>
            <a:r>
              <a:rPr lang="en-IN" sz="2000" dirty="0" err="1" smtClean="0">
                <a:latin typeface="Times New Roman" pitchFamily="18" charset="0"/>
                <a:cs typeface="Times New Roman" pitchFamily="18" charset="0"/>
              </a:rPr>
              <a:t>fnancial</a:t>
            </a:r>
            <a:r>
              <a:rPr lang="en-IN" sz="2000" dirty="0" smtClean="0">
                <a:latin typeface="Times New Roman" pitchFamily="18" charset="0"/>
                <a:cs typeface="Times New Roman" pitchFamily="18" charset="0"/>
              </a:rPr>
              <a:t> data integration and analysis, we decided to follow a new approach by combining a hybrid </a:t>
            </a:r>
            <a:r>
              <a:rPr lang="en-IN" sz="2000" dirty="0" err="1" smtClean="0">
                <a:latin typeface="Times New Roman" pitchFamily="18" charset="0"/>
                <a:cs typeface="Times New Roman" pitchFamily="18" charset="0"/>
              </a:rPr>
              <a:t>fnancial</a:t>
            </a:r>
            <a:r>
              <a:rPr lang="en-IN" sz="2000" dirty="0" smtClean="0">
                <a:latin typeface="Times New Roman" pitchFamily="18" charset="0"/>
                <a:cs typeface="Times New Roman" pitchFamily="18" charset="0"/>
              </a:rPr>
              <a:t> ontology, resilient distributed datasets and real-time </a:t>
            </a:r>
            <a:r>
              <a:rPr lang="en-IN" sz="2000" dirty="0" err="1" smtClean="0">
                <a:latin typeface="Times New Roman" pitchFamily="18" charset="0"/>
                <a:cs typeface="Times New Roman" pitchFamily="18" charset="0"/>
              </a:rPr>
              <a:t>discretized</a:t>
            </a:r>
            <a:r>
              <a:rPr lang="en-IN" sz="2000" dirty="0" smtClean="0">
                <a:latin typeface="Times New Roman" pitchFamily="18" charset="0"/>
                <a:cs typeface="Times New Roman" pitchFamily="18" charset="0"/>
              </a:rPr>
              <a:t> stream. We create a real-time data integration pipeline to avoid all problems of classic </a:t>
            </a:r>
            <a:r>
              <a:rPr lang="en-IN" sz="2000" dirty="0" err="1" smtClean="0">
                <a:latin typeface="Times New Roman" pitchFamily="18" charset="0"/>
                <a:cs typeface="Times New Roman" pitchFamily="18" charset="0"/>
              </a:rPr>
              <a:t>ExtractTransform</a:t>
            </a:r>
            <a:r>
              <a:rPr lang="en-IN" sz="2000" dirty="0" smtClean="0">
                <a:latin typeface="Times New Roman" pitchFamily="18" charset="0"/>
                <a:cs typeface="Times New Roman" pitchFamily="18" charset="0"/>
              </a:rPr>
              <a:t>-Load tools, which are data processing latency, functional miscomprehensions and metadata heterogeneity.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This approach is considered as contribution to enhance reporting quality and availability in short time frames, the reason of the use of Apache Spark. We studied Extract-Transform-Load (ETL) concepts, data warehousing fundamentals, big data processing </a:t>
            </a:r>
            <a:r>
              <a:rPr lang="en-IN" sz="2000" dirty="0" err="1" smtClean="0">
                <a:latin typeface="Times New Roman" pitchFamily="18" charset="0"/>
                <a:cs typeface="Times New Roman" pitchFamily="18" charset="0"/>
              </a:rPr>
              <a:t>technics</a:t>
            </a:r>
            <a:r>
              <a:rPr lang="en-IN" sz="2000" dirty="0" smtClean="0">
                <a:latin typeface="Times New Roman" pitchFamily="18" charset="0"/>
                <a:cs typeface="Times New Roman" pitchFamily="18" charset="0"/>
              </a:rPr>
              <a:t> and oriented containers clustering architecture, in order to replace the classic data integration and analysis process by our new concept resilient distributed DataStream for online analytical process (RDD4OLAP) cubes which are consumed by using Spark SQL or Spark Core basics.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Mixed reality (MR) merges real and virtual world elements giving the sensation that they coexist in the same environment.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design of </a:t>
            </a:r>
            <a:r>
              <a:rPr lang="en-IN" sz="2000" dirty="0" err="1" smtClean="0">
                <a:latin typeface="Times New Roman" pitchFamily="18" charset="0"/>
                <a:cs typeface="Times New Roman" pitchFamily="18" charset="0"/>
              </a:rPr>
              <a:t>WireVis</a:t>
            </a:r>
            <a:r>
              <a:rPr lang="en-IN" sz="2000" dirty="0" smtClean="0">
                <a:latin typeface="Times New Roman" pitchFamily="18" charset="0"/>
                <a:cs typeface="Times New Roman" pitchFamily="18" charset="0"/>
              </a:rPr>
              <a:t> was based on an analysis of the current work of fraud analysts with their existing tools. </a:t>
            </a:r>
            <a:r>
              <a:rPr lang="en-IN" sz="2000" dirty="0" smtClean="0">
                <a:latin typeface="Times New Roman" pitchFamily="18" charset="0"/>
                <a:cs typeface="Times New Roman" pitchFamily="18" charset="0"/>
              </a:rPr>
              <a:t>To manage the enormous amount of information, analysts first filter the data by geographic region using a set of specific keywords and other criteria (like amounts).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clustering techniques such as k-means O(</a:t>
            </a:r>
            <a:r>
              <a:rPr lang="en-IN" sz="2000" dirty="0" err="1" smtClean="0">
                <a:latin typeface="Times New Roman" pitchFamily="18" charset="0"/>
                <a:cs typeface="Times New Roman" pitchFamily="18" charset="0"/>
              </a:rPr>
              <a:t>kn</a:t>
            </a:r>
            <a:r>
              <a:rPr lang="en-IN" sz="2000" dirty="0" smtClean="0">
                <a:latin typeface="Times New Roman" pitchFamily="18" charset="0"/>
                <a:cs typeface="Times New Roman" pitchFamily="18" charset="0"/>
              </a:rPr>
              <a:t>) or single-link clustering O(n 2 ) require minutes to hours to compute as n becomes large, which is unacceptable in our case.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resolve classic ETLs problems, reduce latency of data processing, we are going to use a big data dedicated technologies with an enhanced data processing pipeline using a based ontology metadata and resilient distributed datasets.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avoid this problem, we need to consolidate general ledger and sub-ledgers in a common repository, in other words, a structured and detailed data warehouse.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Te main issue is heterogeneity of these information systems relational schema. We need to have a </a:t>
            </a:r>
            <a:r>
              <a:rPr lang="en-IN" sz="2000" dirty="0" err="1" smtClean="0">
                <a:latin typeface="Times New Roman" pitchFamily="18" charset="0"/>
                <a:cs typeface="Times New Roman" pitchFamily="18" charset="0"/>
              </a:rPr>
              <a:t>unifed</a:t>
            </a:r>
            <a:r>
              <a:rPr lang="en-IN" sz="2000" dirty="0" smtClean="0">
                <a:latin typeface="Times New Roman" pitchFamily="18" charset="0"/>
                <a:cs typeface="Times New Roman" pitchFamily="18" charset="0"/>
              </a:rPr>
              <a:t> business metadata base.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works in the information visualization field have been proposed such as </a:t>
            </a:r>
            <a:r>
              <a:rPr lang="en-IN" sz="2000" dirty="0" smtClean="0">
                <a:latin typeface="Times New Roman" pitchFamily="18" charset="0"/>
                <a:cs typeface="Times New Roman" pitchFamily="18" charset="0"/>
              </a:rPr>
              <a:t>Table Lens </a:t>
            </a:r>
            <a:r>
              <a:rPr lang="en-IN" sz="2000" dirty="0" smtClean="0">
                <a:latin typeface="Times New Roman" pitchFamily="18" charset="0"/>
                <a:cs typeface="Times New Roman" pitchFamily="18" charset="0"/>
              </a:rPr>
              <a:t>and data </a:t>
            </a:r>
            <a:r>
              <a:rPr lang="en-IN" sz="2000" dirty="0" smtClean="0">
                <a:latin typeface="Times New Roman" pitchFamily="18" charset="0"/>
                <a:cs typeface="Times New Roman" pitchFamily="18" charset="0"/>
              </a:rPr>
              <a:t>sheets </a:t>
            </a:r>
            <a:r>
              <a:rPr lang="en-IN" sz="2000" dirty="0" smtClean="0">
                <a:latin typeface="Times New Roman" pitchFamily="18" charset="0"/>
                <a:cs typeface="Times New Roman" pitchFamily="18" charset="0"/>
              </a:rPr>
              <a:t>and are now part of commercial information visualization suites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clusters are often not optimal for the analyst’s current purpose, so interactive </a:t>
            </a:r>
            <a:r>
              <a:rPr lang="en-IN" sz="2000" dirty="0" err="1" smtClean="0">
                <a:latin typeface="Times New Roman" pitchFamily="18" charset="0"/>
                <a:cs typeface="Times New Roman" pitchFamily="18" charset="0"/>
              </a:rPr>
              <a:t>reclustering</a:t>
            </a:r>
            <a:r>
              <a:rPr lang="en-IN" sz="2000" dirty="0" smtClean="0">
                <a:latin typeface="Times New Roman" pitchFamily="18" charset="0"/>
                <a:cs typeface="Times New Roman" pitchFamily="18" charset="0"/>
              </a:rPr>
              <a:t> has proved highly useful in exploratory visualization since it will provide much better clusters for further exploratory </a:t>
            </a:r>
            <a:r>
              <a:rPr lang="en-IN" sz="2000" dirty="0" smtClean="0">
                <a:latin typeface="Times New Roman" pitchFamily="18" charset="0"/>
                <a:cs typeface="Times New Roman" pitchFamily="18" charset="0"/>
              </a:rPr>
              <a:t>analysis.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increase in false negatives would cast serious doubts on the financial institutions who would appear as purposely </a:t>
            </a:r>
            <a:r>
              <a:rPr lang="en-IN" sz="2000" dirty="0" err="1" smtClean="0">
                <a:latin typeface="Times New Roman" pitchFamily="18" charset="0"/>
                <a:cs typeface="Times New Roman" pitchFamily="18" charset="0"/>
              </a:rPr>
              <a:t>harboring</a:t>
            </a:r>
            <a:r>
              <a:rPr lang="en-IN" sz="2000" dirty="0" smtClean="0">
                <a:latin typeface="Times New Roman" pitchFamily="18" charset="0"/>
                <a:cs typeface="Times New Roman" pitchFamily="18" charset="0"/>
              </a:rPr>
              <a:t> fraudulent activities, not to mention having to pay large </a:t>
            </a:r>
            <a:r>
              <a:rPr lang="en-IN" sz="2000" dirty="0" smtClean="0">
                <a:latin typeface="Times New Roman" pitchFamily="18" charset="0"/>
                <a:cs typeface="Times New Roman" pitchFamily="18" charset="0"/>
              </a:rPr>
              <a:t>fines.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advantages of virtualization is that security and management </a:t>
            </a:r>
            <a:r>
              <a:rPr lang="en-IN" sz="2000" dirty="0" err="1" smtClean="0">
                <a:latin typeface="Times New Roman" pitchFamily="18" charset="0"/>
                <a:cs typeface="Times New Roman" pitchFamily="18" charset="0"/>
              </a:rPr>
              <a:t>technics</a:t>
            </a:r>
            <a:r>
              <a:rPr lang="en-IN" sz="2000" dirty="0" smtClean="0">
                <a:latin typeface="Times New Roman" pitchFamily="18" charset="0"/>
                <a:cs typeface="Times New Roman" pitchFamily="18" charset="0"/>
              </a:rPr>
              <a:t> are already </a:t>
            </a:r>
            <a:r>
              <a:rPr lang="en-IN" sz="2000" dirty="0" err="1" smtClean="0">
                <a:latin typeface="Times New Roman" pitchFamily="18" charset="0"/>
                <a:cs typeface="Times New Roman" pitchFamily="18" charset="0"/>
              </a:rPr>
              <a:t>defned</a:t>
            </a:r>
            <a:r>
              <a:rPr lang="en-IN" sz="2000" dirty="0" smtClean="0">
                <a:latin typeface="Times New Roman" pitchFamily="18" charset="0"/>
                <a:cs typeface="Times New Roman" pitchFamily="18" charset="0"/>
              </a:rPr>
              <a:t> and there is no need of extra </a:t>
            </a:r>
            <a:r>
              <a:rPr lang="en-IN" sz="2000" dirty="0" err="1" smtClean="0">
                <a:latin typeface="Times New Roman" pitchFamily="18" charset="0"/>
                <a:cs typeface="Times New Roman" pitchFamily="18" charset="0"/>
              </a:rPr>
              <a:t>confguration</a:t>
            </a:r>
            <a:r>
              <a:rPr lang="en-IN" sz="2000" dirty="0" smtClean="0">
                <a:latin typeface="Times New Roman" pitchFamily="18" charset="0"/>
                <a:cs typeface="Times New Roman" pitchFamily="18" charset="0"/>
              </a:rPr>
              <a:t> for a good processing.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 of containers provides several </a:t>
            </a:r>
            <a:r>
              <a:rPr lang="en-IN" sz="2000" dirty="0" err="1" smtClean="0">
                <a:latin typeface="Times New Roman" pitchFamily="18" charset="0"/>
                <a:cs typeface="Times New Roman" pitchFamily="18" charset="0"/>
              </a:rPr>
              <a:t>benefts</a:t>
            </a:r>
            <a:r>
              <a:rPr lang="en-IN" sz="2000" dirty="0" smtClean="0">
                <a:latin typeface="Times New Roman" pitchFamily="18" charset="0"/>
                <a:cs typeface="Times New Roman" pitchFamily="18" charset="0"/>
              </a:rPr>
              <a:t> like using native performance, </a:t>
            </a:r>
            <a:r>
              <a:rPr lang="en-IN" sz="2000" dirty="0" err="1" smtClean="0">
                <a:latin typeface="Times New Roman" pitchFamily="18" charset="0"/>
                <a:cs typeface="Times New Roman" pitchFamily="18" charset="0"/>
              </a:rPr>
              <a:t>startup</a:t>
            </a:r>
            <a:r>
              <a:rPr lang="en-IN" sz="2000" dirty="0" smtClean="0">
                <a:latin typeface="Times New Roman" pitchFamily="18" charset="0"/>
                <a:cs typeface="Times New Roman" pitchFamily="18" charset="0"/>
              </a:rPr>
              <a:t> time and memory space requirement. It shows a good performance and decrease latency in a short time frame report delivery.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relational OLAP (ROLAP), multidimensional OLAP (MOLAP) and hybrid OLAP (HOLAP), a mixed approach, which combines advantages of ROLAP and MOLAP.</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overview of business intelligence technology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Chaudhuri S, Dayal U, Narasayya V.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data over which BI tasks are performed is typically loaded into a repository called the data warehouse that is managed by one or more data warehouse servers.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Financial statements: analysis and reporting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Lessambo FI.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Suppliers use the financial reports to decide whether to sell merchandise to a company on credit.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Business intelligence revisited</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 J, Tang Y.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traditional ETL-data warehouse-OLAP approach to BI is effective to deal with multi-dimensional data (i.e. data cubes) but not suitable for flexible analytics such as exploration with ad hoc queries and process/data changes.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real time data warehouse approach for data processing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Obalı M, Dursun B, Erdem Z, Görür AK.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real time data warehouse is used same purpose as data warehouse, in addition to these, data streams into real time data warehouse on time.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371600"/>
            <a:ext cx="70866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562600"/>
          </a:xfrm>
        </p:spPr>
        <p:txBody>
          <a:bodyPr>
            <a:noAutofit/>
          </a:bodyPr>
          <a:lstStyle/>
          <a:p>
            <a:pPr algn="just">
              <a:buNone/>
            </a:pPr>
            <a:r>
              <a:rPr lang="en-IN" sz="2000" dirty="0" smtClean="0">
                <a:latin typeface="Times New Roman" pitchFamily="18" charset="0"/>
                <a:cs typeface="Times New Roman" pitchFamily="18" charset="0"/>
              </a:rPr>
              <a:t>    Using a Big data processing approach combined with a hybrid </a:t>
            </a:r>
            <a:r>
              <a:rPr lang="en-IN" sz="2000" dirty="0" err="1" smtClean="0">
                <a:latin typeface="Times New Roman" pitchFamily="18" charset="0"/>
                <a:cs typeface="Times New Roman" pitchFamily="18" charset="0"/>
              </a:rPr>
              <a:t>fnancial</a:t>
            </a:r>
            <a:r>
              <a:rPr lang="en-IN" sz="2000" dirty="0" smtClean="0">
                <a:latin typeface="Times New Roman" pitchFamily="18" charset="0"/>
                <a:cs typeface="Times New Roman" pitchFamily="18" charset="0"/>
              </a:rPr>
              <a:t> ontology is the best approach among existing real-time architectures. </a:t>
            </a:r>
            <a:r>
              <a:rPr lang="en-IN" sz="2000" dirty="0" err="1" smtClean="0">
                <a:latin typeface="Times New Roman" pitchFamily="18" charset="0"/>
                <a:cs typeface="Times New Roman" pitchFamily="18" charset="0"/>
              </a:rPr>
              <a:t>Tis</a:t>
            </a:r>
            <a:r>
              <a:rPr lang="en-IN" sz="2000" dirty="0" smtClean="0">
                <a:latin typeface="Times New Roman" pitchFamily="18" charset="0"/>
                <a:cs typeface="Times New Roman" pitchFamily="18" charset="0"/>
              </a:rPr>
              <a:t> approach is more suitable for real-time data integration, especially in large datasets processing. It shows a good performance and decrease latency in a short time frame report delivery. It also use Apache Spark programming interface which provides a large panel of transformations that could be applied on RDDs. Te hybrid </a:t>
            </a:r>
            <a:r>
              <a:rPr lang="en-IN" sz="2000" dirty="0" err="1" smtClean="0">
                <a:latin typeface="Times New Roman" pitchFamily="18" charset="0"/>
                <a:cs typeface="Times New Roman" pitchFamily="18" charset="0"/>
              </a:rPr>
              <a:t>fnancial</a:t>
            </a:r>
            <a:r>
              <a:rPr lang="en-IN" sz="2000" dirty="0" smtClean="0">
                <a:latin typeface="Times New Roman" pitchFamily="18" charset="0"/>
                <a:cs typeface="Times New Roman" pitchFamily="18" charset="0"/>
              </a:rPr>
              <a:t> ontology provides a rich knowledge base of metadata which assists metadata mapping and enhance key/value retrieving using our </a:t>
            </a:r>
            <a:r>
              <a:rPr lang="en-IN" sz="2000" dirty="0" err="1" smtClean="0">
                <a:latin typeface="Times New Roman" pitchFamily="18" charset="0"/>
                <a:cs typeface="Times New Roman" pitchFamily="18" charset="0"/>
              </a:rPr>
              <a:t>defned</a:t>
            </a:r>
            <a:r>
              <a:rPr lang="en-IN" sz="2000" dirty="0" smtClean="0">
                <a:latin typeface="Times New Roman" pitchFamily="18" charset="0"/>
                <a:cs typeface="Times New Roman" pitchFamily="18" charset="0"/>
              </a:rPr>
              <a:t> HFO tree. After building a big data and real-time based ETL using RDDs, we are now focused on optimizing memory consumption. Using resilient distributed datasets in Apache Spark needs more memory than other programming interfaces in data processing. And distributed computing needs a considerable number of nodes to handle task dispatching. Te next works are around reducing the number of slave nodes and developing a better resources management algorithm for master node.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Chaudhuri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Dayal</a:t>
            </a:r>
            <a:r>
              <a:rPr lang="en-IN" sz="1800" dirty="0" smtClean="0">
                <a:latin typeface="Times New Roman" pitchFamily="18" charset="0"/>
                <a:cs typeface="Times New Roman" pitchFamily="18" charset="0"/>
              </a:rPr>
              <a:t> U, </a:t>
            </a:r>
            <a:r>
              <a:rPr lang="en-IN" sz="1800" dirty="0" err="1" smtClean="0">
                <a:latin typeface="Times New Roman" pitchFamily="18" charset="0"/>
                <a:cs typeface="Times New Roman" pitchFamily="18" charset="0"/>
              </a:rPr>
              <a:t>Narasayya</a:t>
            </a:r>
            <a:r>
              <a:rPr lang="en-IN" sz="1800" dirty="0" smtClean="0">
                <a:latin typeface="Times New Roman" pitchFamily="18" charset="0"/>
                <a:cs typeface="Times New Roman" pitchFamily="18" charset="0"/>
              </a:rPr>
              <a:t> V. An overview of business intelligence technology.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ACM. 2011;54(8):88–98. </a:t>
            </a: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Chaudhuri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Dayal</a:t>
            </a:r>
            <a:r>
              <a:rPr lang="en-IN" sz="1800" dirty="0" smtClean="0">
                <a:latin typeface="Times New Roman" pitchFamily="18" charset="0"/>
                <a:cs typeface="Times New Roman" pitchFamily="18" charset="0"/>
              </a:rPr>
              <a:t> U. An overview of data warehousing and OLAP technology. ACM </a:t>
            </a:r>
            <a:r>
              <a:rPr lang="en-IN" sz="1800" dirty="0" err="1" smtClean="0">
                <a:latin typeface="Times New Roman" pitchFamily="18" charset="0"/>
                <a:cs typeface="Times New Roman" pitchFamily="18" charset="0"/>
              </a:rPr>
              <a:t>Sigmod</a:t>
            </a:r>
            <a:r>
              <a:rPr lang="en-IN" sz="1800" dirty="0" smtClean="0">
                <a:latin typeface="Times New Roman" pitchFamily="18" charset="0"/>
                <a:cs typeface="Times New Roman" pitchFamily="18" charset="0"/>
              </a:rPr>
              <a:t> Rec. 1997;26(1):65–74. </a:t>
            </a: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Lessambo</a:t>
            </a:r>
            <a:r>
              <a:rPr lang="en-IN" sz="1800" dirty="0" smtClean="0">
                <a:latin typeface="Times New Roman" pitchFamily="18" charset="0"/>
                <a:cs typeface="Times New Roman" pitchFamily="18" charset="0"/>
              </a:rPr>
              <a:t> FI. Financial statements: analysis and reporting. London: Palgrave Macmillan; 2018. </a:t>
            </a: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Wibowo</a:t>
            </a:r>
            <a:r>
              <a:rPr lang="en-IN" sz="1800" dirty="0" smtClean="0">
                <a:latin typeface="Times New Roman" pitchFamily="18" charset="0"/>
                <a:cs typeface="Times New Roman" pitchFamily="18" charset="0"/>
              </a:rPr>
              <a:t> A. Problems and available solutions on the stage of extract, transform, and loading in near real-time data warehousing (a literature study). In: 2015 international seminar on intelligent technology and its applications (ISITIA); 2015. p. 345–50. </a:t>
            </a:r>
          </a:p>
          <a:p>
            <a:pPr algn="just">
              <a:lnSpc>
                <a:spcPct val="160000"/>
              </a:lnSpc>
            </a:pPr>
            <a:r>
              <a:rPr lang="en-IN" sz="1800" dirty="0" smtClean="0">
                <a:latin typeface="Times New Roman" pitchFamily="18" charset="0"/>
                <a:cs typeface="Times New Roman" pitchFamily="18" charset="0"/>
              </a:rPr>
              <a:t>5. Su J, Tang Y. Business intelligence revisited. In: 2017 </a:t>
            </a:r>
            <a:r>
              <a:rPr lang="en-IN" sz="1800" dirty="0" err="1" smtClean="0">
                <a:latin typeface="Times New Roman" pitchFamily="18" charset="0"/>
                <a:cs typeface="Times New Roman" pitchFamily="18" charset="0"/>
              </a:rPr>
              <a:t>ffth</a:t>
            </a:r>
            <a:r>
              <a:rPr lang="en-IN" sz="1800" dirty="0" smtClean="0">
                <a:latin typeface="Times New Roman" pitchFamily="18" charset="0"/>
                <a:cs typeface="Times New Roman" pitchFamily="18" charset="0"/>
              </a:rPr>
              <a:t> international conference on advanced cloud and big data (CBD); 2017. p. 1–6.</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Obalı</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Dursun</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Erdem</a:t>
            </a:r>
            <a:r>
              <a:rPr lang="en-IN" sz="1800" dirty="0" smtClean="0">
                <a:latin typeface="Times New Roman" pitchFamily="18" charset="0"/>
                <a:cs typeface="Times New Roman" pitchFamily="18" charset="0"/>
              </a:rPr>
              <a:t> Z, </a:t>
            </a:r>
            <a:r>
              <a:rPr lang="en-IN" sz="1800" dirty="0" err="1" smtClean="0">
                <a:latin typeface="Times New Roman" pitchFamily="18" charset="0"/>
                <a:cs typeface="Times New Roman" pitchFamily="18" charset="0"/>
              </a:rPr>
              <a:t>Görür</a:t>
            </a:r>
            <a:r>
              <a:rPr lang="en-IN" sz="1800" dirty="0" smtClean="0">
                <a:latin typeface="Times New Roman" pitchFamily="18" charset="0"/>
                <a:cs typeface="Times New Roman" pitchFamily="18" charset="0"/>
              </a:rPr>
              <a:t> AK. A real time data warehouse approach for data processing. In: 2013 21st signal processing and communications applications conference (SIU); 2013. p. 1–4. </a:t>
            </a:r>
          </a:p>
          <a:p>
            <a:pPr algn="just">
              <a:lnSpc>
                <a:spcPct val="170000"/>
              </a:lnSpc>
            </a:pP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Zaharia</a:t>
            </a:r>
            <a:r>
              <a:rPr lang="en-IN" sz="1800" dirty="0" smtClean="0">
                <a:latin typeface="Times New Roman" pitchFamily="18" charset="0"/>
                <a:cs typeface="Times New Roman" pitchFamily="18" charset="0"/>
              </a:rPr>
              <a:t> M, et al. Resilient distributed datasets: a fault-tolerant abstraction for in-memory cluster computing. In: </a:t>
            </a:r>
            <a:r>
              <a:rPr lang="en-IN" sz="1800" dirty="0" err="1" smtClean="0">
                <a:latin typeface="Times New Roman" pitchFamily="18" charset="0"/>
                <a:cs typeface="Times New Roman" pitchFamily="18" charset="0"/>
              </a:rPr>
              <a:t>présenté</a:t>
            </a:r>
            <a:r>
              <a:rPr lang="en-IN" sz="1800" dirty="0" smtClean="0">
                <a:latin typeface="Times New Roman" pitchFamily="18" charset="0"/>
                <a:cs typeface="Times New Roman" pitchFamily="18" charset="0"/>
              </a:rPr>
              <a:t> à presented as part of the 9th {USENIX} symposium on networked systems design and implementation ({NSDI} 12); 2012. p. 15–28. </a:t>
            </a: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Salloum</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Dautov</a:t>
            </a:r>
            <a:r>
              <a:rPr lang="en-IN" sz="1800" dirty="0" smtClean="0">
                <a:latin typeface="Times New Roman" pitchFamily="18" charset="0"/>
                <a:cs typeface="Times New Roman" pitchFamily="18" charset="0"/>
              </a:rPr>
              <a:t> R, Chen X,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PX, Huang JZ. Big data analytics on Apache Spark.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J Data </a:t>
            </a:r>
            <a:r>
              <a:rPr lang="en-IN" sz="1800" dirty="0" err="1" smtClean="0">
                <a:latin typeface="Times New Roman" pitchFamily="18" charset="0"/>
                <a:cs typeface="Times New Roman" pitchFamily="18" charset="0"/>
              </a:rPr>
              <a:t>Sci</a:t>
            </a:r>
            <a:r>
              <a:rPr lang="en-IN" sz="1800" dirty="0" smtClean="0">
                <a:latin typeface="Times New Roman" pitchFamily="18" charset="0"/>
                <a:cs typeface="Times New Roman" pitchFamily="18" charset="0"/>
              </a:rPr>
              <a:t> Anal. 2016;1(3):145–64. </a:t>
            </a: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Chae</a:t>
            </a:r>
            <a:r>
              <a:rPr lang="en-IN" sz="1800" dirty="0" smtClean="0">
                <a:latin typeface="Times New Roman" pitchFamily="18" charset="0"/>
                <a:cs typeface="Times New Roman" pitchFamily="18" charset="0"/>
              </a:rPr>
              <a:t> M, Lee H, Lee K. A performance comparison of </a:t>
            </a:r>
            <a:r>
              <a:rPr lang="en-IN" sz="1800" dirty="0" err="1" smtClean="0">
                <a:latin typeface="Times New Roman" pitchFamily="18" charset="0"/>
                <a:cs typeface="Times New Roman" pitchFamily="18" charset="0"/>
              </a:rPr>
              <a:t>linux</a:t>
            </a:r>
            <a:r>
              <a:rPr lang="en-IN" sz="1800" dirty="0" smtClean="0">
                <a:latin typeface="Times New Roman" pitchFamily="18" charset="0"/>
                <a:cs typeface="Times New Roman" pitchFamily="18" charset="0"/>
              </a:rPr>
              <a:t> containers and virtual machines using </a:t>
            </a:r>
            <a:r>
              <a:rPr lang="en-IN" sz="1800" dirty="0" err="1" smtClean="0">
                <a:latin typeface="Times New Roman" pitchFamily="18" charset="0"/>
                <a:cs typeface="Times New Roman" pitchFamily="18" charset="0"/>
              </a:rPr>
              <a:t>Docker</a:t>
            </a:r>
            <a:r>
              <a:rPr lang="en-IN" sz="1800" dirty="0" smtClean="0">
                <a:latin typeface="Times New Roman" pitchFamily="18" charset="0"/>
                <a:cs typeface="Times New Roman" pitchFamily="18" charset="0"/>
              </a:rPr>
              <a:t> and KVM. </a:t>
            </a:r>
            <a:r>
              <a:rPr lang="en-IN" sz="1800" dirty="0" err="1" smtClean="0">
                <a:latin typeface="Times New Roman" pitchFamily="18" charset="0"/>
                <a:cs typeface="Times New Roman" pitchFamily="18" charset="0"/>
              </a:rPr>
              <a:t>Clust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2017;22(1):1765–75.</a:t>
            </a:r>
          </a:p>
          <a:p>
            <a:pPr algn="just">
              <a:lnSpc>
                <a:spcPct val="170000"/>
              </a:lnSpc>
            </a:pP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Senthil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Kumaran</a:t>
            </a:r>
            <a:r>
              <a:rPr lang="en-IN" sz="1800" dirty="0" smtClean="0">
                <a:latin typeface="Times New Roman" pitchFamily="18" charset="0"/>
                <a:cs typeface="Times New Roman" pitchFamily="18" charset="0"/>
              </a:rPr>
              <a:t> S. Practical LXC and LXD: </a:t>
            </a:r>
            <a:r>
              <a:rPr lang="en-IN" sz="1800" dirty="0" err="1" smtClean="0">
                <a:latin typeface="Times New Roman" pitchFamily="18" charset="0"/>
                <a:cs typeface="Times New Roman" pitchFamily="18" charset="0"/>
              </a:rPr>
              <a:t>linux</a:t>
            </a:r>
            <a:r>
              <a:rPr lang="en-IN" sz="1800" dirty="0" smtClean="0">
                <a:latin typeface="Times New Roman" pitchFamily="18" charset="0"/>
                <a:cs typeface="Times New Roman" pitchFamily="18" charset="0"/>
              </a:rPr>
              <a:t> containers for virtualization and orchestration. </a:t>
            </a:r>
            <a:r>
              <a:rPr lang="en-IN" sz="1800" dirty="0" err="1" smtClean="0">
                <a:latin typeface="Times New Roman" pitchFamily="18" charset="0"/>
                <a:cs typeface="Times New Roman" pitchFamily="18" charset="0"/>
              </a:rPr>
              <a:t>Berkele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Apress</a:t>
            </a:r>
            <a:r>
              <a:rPr lang="en-IN" sz="1800" dirty="0" smtClean="0">
                <a:latin typeface="Times New Roman" pitchFamily="18" charset="0"/>
                <a:cs typeface="Times New Roman" pitchFamily="18" charset="0"/>
              </a:rPr>
              <a:t>; 2017.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1297</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Real time visualization of location wise financial transactions (volume and amount) for various schemes[such as PMAY(G), MGNREGS, PMGSY,NRLM, DDU-GKY]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2022-03-09T10:05:27Z</dcterms:modified>
</cp:coreProperties>
</file>