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Provide easy and </a:t>
            </a:r>
            <a:r>
              <a:rPr lang="en-IN" b="1" dirty="0" err="1" smtClean="0">
                <a:latin typeface="Times New Roman" pitchFamily="18" charset="0"/>
                <a:cs typeface="Times New Roman" pitchFamily="18" charset="0"/>
              </a:rPr>
              <a:t>realtime</a:t>
            </a:r>
            <a:r>
              <a:rPr lang="en-IN" b="1" dirty="0" smtClean="0">
                <a:latin typeface="Times New Roman" pitchFamily="18" charset="0"/>
                <a:cs typeface="Times New Roman" pitchFamily="18" charset="0"/>
              </a:rPr>
              <a:t> access of information on housing typologies for area selected by Individuals for House construction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purpose of the study is to determine the specifics of housing construction at various stages of its evolutionary development in the context of the needs of the population in socially acceptable housing conditions. The methodological basis of the study is systematic, abstract-logical approaches and economic-statistical analysis. The main results are presented by the substantiation of the main stages of the development of housing construction, its technological and economic features in different socio-economic conditions, as well as the identification of trends in the development of this area in Ukraine, taking into account the housing needs of the population and the real possibilities of the economic system for their satisfaction.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emphasis is on maintaining the relevance of the housing problem in the country for a long time, the limited resource base on this and the uncertainty of the prospects for resolution due to the complex socio-political situation in the country and its regions. The global experience of financing housing construction is generalized, its elements are substantiated, acceptable for Ukraine. Recommendations for the further development of the sphere of housing construction, taking into account the achievements of the countries of the world, are described.</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government, planner, industries, policymakers need to work together in reviewing the existing policies and establishing appropriate programs that help the nations to have their own house with reasonable price.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phenomenon will lead to more demolition of existing and vacant structures and to a lot of waste of resources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supply doesn’t ecstatically and functionally match the changed demand and in most cases transformation is functionally and financially not </a:t>
            </a:r>
            <a:r>
              <a:rPr lang="en-IN" sz="2000" dirty="0" smtClean="0">
                <a:latin typeface="Times New Roman" pitchFamily="18" charset="0"/>
                <a:cs typeface="Times New Roman" pitchFamily="18" charset="0"/>
              </a:rPr>
              <a:t>feasible.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objective of the sphere of housing construction was to satisfy the interests of private developers in obtaining super-profits, ignoring the real financial capacity of the population to solve their own housing problems.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Actual </a:t>
            </a:r>
            <a:r>
              <a:rPr lang="en-IN" sz="2000" dirty="0" smtClean="0">
                <a:latin typeface="Times New Roman" pitchFamily="18" charset="0"/>
                <a:cs typeface="Times New Roman" pitchFamily="18" charset="0"/>
              </a:rPr>
              <a:t>development problems of housing construction are presented in scientific publications of domestic and foreign scientists, considering it from methodologically different positions.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was during this period that local conditions and traditions had a more significant impact on the construction than during the slave period.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proposes an architectural way of thinking, instead of a guide to design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traditional living room hearth </a:t>
            </a:r>
            <a:r>
              <a:rPr lang="en-IN" sz="2000" dirty="0" smtClean="0">
                <a:latin typeface="Times New Roman" pitchFamily="18" charset="0"/>
                <a:cs typeface="Times New Roman" pitchFamily="18" charset="0"/>
              </a:rPr>
              <a:t>is </a:t>
            </a:r>
            <a:r>
              <a:rPr lang="en-IN" sz="2000" dirty="0" smtClean="0">
                <a:latin typeface="Times New Roman" pitchFamily="18" charset="0"/>
                <a:cs typeface="Times New Roman" pitchFamily="18" charset="0"/>
              </a:rPr>
              <a:t>the perfect example of such human conditioning. Its physical purpose is to warm its occupants but its psychological ability to incite a sense of ambience becomes the primary impact on its space.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this could be considered as an expected result due to all elements being designed to fit the user, this in no way detracts from its outcome, but instead highlights the entire purpose of the modulus.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construction of ecotourism is based on an integrated combination of state-</a:t>
            </a:r>
            <a:r>
              <a:rPr lang="en-IN" sz="2000" dirty="0" err="1" smtClean="0">
                <a:latin typeface="Times New Roman" pitchFamily="18" charset="0"/>
                <a:cs typeface="Times New Roman" pitchFamily="18" charset="0"/>
              </a:rPr>
              <a:t>ofthe</a:t>
            </a:r>
            <a:r>
              <a:rPr lang="en-IN" sz="2000" dirty="0" smtClean="0">
                <a:latin typeface="Times New Roman" pitchFamily="18" charset="0"/>
                <a:cs typeface="Times New Roman" pitchFamily="18" charset="0"/>
              </a:rPr>
              <a:t>-art technologies and environmental protection requirements based on energy efficiency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to the efficient use of environmentally friendly building materials and alternative energy sources, this type of construction is oriented towards the fullest possible disposal of waste.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Their experience is useful to Ukraine in terms of efficiency and transparency of state regulation of this sphere, primarily mortgage lending.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Financing of energy-efficient construction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Brunko P. (2016),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challenge for governments in this case is to influence the broad technology choice decisions of investors and encourage them to adopt energy effi ciency solutions.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Bioclimatic architecture as a resource of innovation of ideas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Saprykina N.A. (2004).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Some modifications and improvements can be also observed while particular methods differ depending on the regional traditions, available materials, developed techniques etc.</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057400" y="1447800"/>
            <a:ext cx="6400799"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4572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buNone/>
            </a:pPr>
            <a:r>
              <a:rPr lang="en-IN" sz="2000" dirty="0" smtClean="0">
                <a:latin typeface="Times New Roman" pitchFamily="18" charset="0"/>
                <a:cs typeface="Times New Roman" pitchFamily="18" charset="0"/>
              </a:rPr>
              <a:t>    Housing </a:t>
            </a:r>
            <a:r>
              <a:rPr lang="en-IN" sz="2000" dirty="0" smtClean="0">
                <a:latin typeface="Times New Roman" pitchFamily="18" charset="0"/>
                <a:cs typeface="Times New Roman" pitchFamily="18" charset="0"/>
              </a:rPr>
              <a:t>construction has gone a long way in evolutionary development - from primitive forms of organization and management - to more complex and modern. In this way, there were significant technological, economic and social problems, new technologies of construction appeared and obsolete disappeared, economic mechanisms of influence on this sphere changed. The gradual solution of problems contributed to progressive changes in other spheres of public life, in particular, the formation of more comfortable living conditions of the population, the growth of its welfare. Development of housing construction is one of the priority socially-oriented tasks of public administration in any country. The success of its implementation depends on how effective the market mechanism combines the efforts of the state and construction companies, citizens, and local authorities in expanding noninflationary demand for quality housing and satisfying it with acceptable methods. European countries have made significant progress in housing construction. Their experience is useful to Ukraine in terms of efficiency and transparency of state regulation of this sphere, primarily mortgage lending.</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Brunko</a:t>
            </a:r>
            <a:r>
              <a:rPr lang="en-IN" sz="1600" dirty="0" smtClean="0">
                <a:latin typeface="Times New Roman" pitchFamily="18" charset="0"/>
                <a:cs typeface="Times New Roman" pitchFamily="18" charset="0"/>
              </a:rPr>
              <a:t> P. (2016), </a:t>
            </a:r>
            <a:r>
              <a:rPr lang="en-IN" sz="1600" dirty="0" err="1" smtClean="0">
                <a:latin typeface="Times New Roman" pitchFamily="18" charset="0"/>
                <a:cs typeface="Times New Roman" pitchFamily="18" charset="0"/>
              </a:rPr>
              <a:t>ˮFinancing</a:t>
            </a:r>
            <a:r>
              <a:rPr lang="en-IN" sz="1600" dirty="0" smtClean="0">
                <a:latin typeface="Times New Roman" pitchFamily="18" charset="0"/>
                <a:cs typeface="Times New Roman" pitchFamily="18" charset="0"/>
              </a:rPr>
              <a:t> of energy-efficient </a:t>
            </a:r>
            <a:r>
              <a:rPr lang="en-IN" sz="1600" dirty="0" err="1" smtClean="0">
                <a:latin typeface="Times New Roman" pitchFamily="18" charset="0"/>
                <a:cs typeface="Times New Roman" pitchFamily="18" charset="0"/>
              </a:rPr>
              <a:t>constructionˮ</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Skhid</a:t>
            </a:r>
            <a:r>
              <a:rPr lang="en-IN" sz="1600" dirty="0" smtClean="0">
                <a:latin typeface="Times New Roman" pitchFamily="18" charset="0"/>
                <a:cs typeface="Times New Roman" pitchFamily="18" charset="0"/>
              </a:rPr>
              <a:t>. Economic Sciences, №1(141), (2016), pp.5-13, https://doi.org/10.21847/1728-9343.2016.1(141).61374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Reut</a:t>
            </a:r>
            <a:r>
              <a:rPr lang="en-IN" sz="1600" dirty="0" smtClean="0">
                <a:latin typeface="Times New Roman" pitchFamily="18" charset="0"/>
                <a:cs typeface="Times New Roman" pitchFamily="18" charset="0"/>
              </a:rPr>
              <a:t> А.G. (2017), </a:t>
            </a:r>
            <a:r>
              <a:rPr lang="en-IN" sz="1600" dirty="0" err="1" smtClean="0">
                <a:latin typeface="Times New Roman" pitchFamily="18" charset="0"/>
                <a:cs typeface="Times New Roman" pitchFamily="18" charset="0"/>
              </a:rPr>
              <a:t>ˮEvolution</a:t>
            </a:r>
            <a:r>
              <a:rPr lang="en-IN" sz="1600" dirty="0" smtClean="0">
                <a:latin typeface="Times New Roman" pitchFamily="18" charset="0"/>
                <a:cs typeface="Times New Roman" pitchFamily="18" charset="0"/>
              </a:rPr>
              <a:t> of housing conditions under the influence of social </a:t>
            </a:r>
            <a:r>
              <a:rPr lang="en-IN" sz="1600" dirty="0" err="1" smtClean="0">
                <a:latin typeface="Times New Roman" pitchFamily="18" charset="0"/>
                <a:cs typeface="Times New Roman" pitchFamily="18" charset="0"/>
              </a:rPr>
              <a:t>changesˮ</a:t>
            </a:r>
            <a:r>
              <a:rPr lang="en-IN" sz="1600" dirty="0" smtClean="0">
                <a:latin typeface="Times New Roman" pitchFamily="18" charset="0"/>
                <a:cs typeface="Times New Roman" pitchFamily="18" charset="0"/>
              </a:rPr>
              <a:t>, Demography and social economy, №3(31), (2017), pp.174-185, https://doi.org/10.15407/dse2017.03.174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Cherenko</a:t>
            </a:r>
            <a:r>
              <a:rPr lang="en-IN" sz="1600" dirty="0" smtClean="0">
                <a:latin typeface="Times New Roman" pitchFamily="18" charset="0"/>
                <a:cs typeface="Times New Roman" pitchFamily="18" charset="0"/>
              </a:rPr>
              <a:t> L.M. (2018), </a:t>
            </a:r>
            <a:r>
              <a:rPr lang="en-IN" sz="1600" dirty="0" err="1" smtClean="0">
                <a:latin typeface="Times New Roman" pitchFamily="18" charset="0"/>
                <a:cs typeface="Times New Roman" pitchFamily="18" charset="0"/>
              </a:rPr>
              <a:t>ˮHousing</a:t>
            </a:r>
            <a:r>
              <a:rPr lang="en-IN" sz="1600" dirty="0" smtClean="0">
                <a:latin typeface="Times New Roman" pitchFamily="18" charset="0"/>
                <a:cs typeface="Times New Roman" pitchFamily="18" charset="0"/>
              </a:rPr>
              <a:t> conditions in Ukraine and choice of policy </a:t>
            </a:r>
            <a:r>
              <a:rPr lang="en-IN" sz="1600" dirty="0" smtClean="0">
                <a:latin typeface="Times New Roman" pitchFamily="18" charset="0"/>
                <a:cs typeface="Times New Roman" pitchFamily="18" charset="0"/>
              </a:rPr>
              <a:t>priorities ˮ</a:t>
            </a:r>
            <a:r>
              <a:rPr lang="en-IN" sz="1600" dirty="0" smtClean="0">
                <a:latin typeface="Times New Roman" pitchFamily="18" charset="0"/>
                <a:cs typeface="Times New Roman" pitchFamily="18" charset="0"/>
              </a:rPr>
              <a:t>, Demography and social economy, №1(32), (2018), pp.126-139, https://doi.org/10.15407/dse2018.01.126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Marchenko</a:t>
            </a:r>
            <a:r>
              <a:rPr lang="en-IN" sz="1600" dirty="0" smtClean="0">
                <a:latin typeface="Times New Roman" pitchFamily="18" charset="0"/>
                <a:cs typeface="Times New Roman" pitchFamily="18" charset="0"/>
              </a:rPr>
              <a:t> M. S. (2017). On the issue of implementation of European norms for providing social housing in the law of Ukraine. Collection of scientific works. Law sciences, Vol.27, pp.107-111.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Kolodrubska</a:t>
            </a:r>
            <a:r>
              <a:rPr lang="en-IN" sz="1600" dirty="0" smtClean="0">
                <a:latin typeface="Times New Roman" pitchFamily="18" charset="0"/>
                <a:cs typeface="Times New Roman" pitchFamily="18" charset="0"/>
              </a:rPr>
              <a:t> O. I. Architecture of the Ancient World. </a:t>
            </a:r>
            <a:r>
              <a:rPr lang="en-IN" sz="1600" dirty="0" err="1" smtClean="0">
                <a:latin typeface="Times New Roman" pitchFamily="18" charset="0"/>
                <a:cs typeface="Times New Roman" pitchFamily="18" charset="0"/>
              </a:rPr>
              <a:t>Lviv</a:t>
            </a:r>
            <a:r>
              <a:rPr lang="en-IN" sz="1600" dirty="0" smtClean="0">
                <a:latin typeface="Times New Roman" pitchFamily="18" charset="0"/>
                <a:cs typeface="Times New Roman" pitchFamily="18" charset="0"/>
              </a:rPr>
              <a:t>: Ukrainian bestseller, 2011. – 249 p.</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Cherkes</a:t>
            </a:r>
            <a:r>
              <a:rPr lang="en-IN" sz="1800" dirty="0" smtClean="0">
                <a:latin typeface="Times New Roman" pitchFamily="18" charset="0"/>
                <a:cs typeface="Times New Roman" pitchFamily="18" charset="0"/>
              </a:rPr>
              <a:t> B. S., Linda S. M. Architecture of the present: the last third of the twentieth century - the beginning of the XXI centuries. Ministry of Education and Science of Ukraine, </a:t>
            </a:r>
            <a:r>
              <a:rPr lang="en-IN" sz="1800" dirty="0" err="1" smtClean="0">
                <a:latin typeface="Times New Roman" pitchFamily="18" charset="0"/>
                <a:cs typeface="Times New Roman" pitchFamily="18" charset="0"/>
              </a:rPr>
              <a:t>Lviv</a:t>
            </a:r>
            <a:r>
              <a:rPr lang="en-IN" sz="1800" dirty="0" smtClean="0">
                <a:latin typeface="Times New Roman" pitchFamily="18" charset="0"/>
                <a:cs typeface="Times New Roman" pitchFamily="18" charset="0"/>
              </a:rPr>
              <a:t> Polytechnic National University. </a:t>
            </a:r>
            <a:r>
              <a:rPr lang="en-IN" sz="1800" dirty="0" err="1" smtClean="0">
                <a:latin typeface="Times New Roman" pitchFamily="18" charset="0"/>
                <a:cs typeface="Times New Roman" pitchFamily="18" charset="0"/>
              </a:rPr>
              <a:t>Lviv</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Lviv</a:t>
            </a:r>
            <a:r>
              <a:rPr lang="en-IN" sz="1800" dirty="0" smtClean="0">
                <a:latin typeface="Times New Roman" pitchFamily="18" charset="0"/>
                <a:cs typeface="Times New Roman" pitchFamily="18" charset="0"/>
              </a:rPr>
              <a:t> Polytechnic Publishing House, 2014. – 380 p</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[7] Alastair </a:t>
            </a:r>
            <a:r>
              <a:rPr lang="en-IN" sz="1800" dirty="0" err="1" smtClean="0">
                <a:latin typeface="Times New Roman" pitchFamily="18" charset="0"/>
                <a:cs typeface="Times New Roman" pitchFamily="18" charset="0"/>
              </a:rPr>
              <a:t>Fuad</a:t>
            </a:r>
            <a:r>
              <a:rPr lang="en-IN" sz="1800" dirty="0" smtClean="0">
                <a:latin typeface="Times New Roman" pitchFamily="18" charset="0"/>
                <a:cs typeface="Times New Roman" pitchFamily="18" charset="0"/>
              </a:rPr>
              <a:t> -Luke </a:t>
            </a:r>
            <a:r>
              <a:rPr lang="en-IN" sz="1800" dirty="0" err="1" smtClean="0">
                <a:latin typeface="Times New Roman" pitchFamily="18" charset="0"/>
                <a:cs typeface="Times New Roman" pitchFamily="18" charset="0"/>
              </a:rPr>
              <a:t>Ecodesign</a:t>
            </a:r>
            <a:r>
              <a:rPr lang="en-IN" sz="1800" dirty="0" smtClean="0">
                <a:latin typeface="Times New Roman" pitchFamily="18" charset="0"/>
                <a:cs typeface="Times New Roman" pitchFamily="18" charset="0"/>
              </a:rPr>
              <a:t>: the Sourcebook. — Chronicle Books, 2010. — 352 p.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Werthmann</a:t>
            </a:r>
            <a:r>
              <a:rPr lang="en-IN" sz="1800" dirty="0" smtClean="0">
                <a:latin typeface="Times New Roman" pitchFamily="18" charset="0"/>
                <a:cs typeface="Times New Roman" pitchFamily="18" charset="0"/>
              </a:rPr>
              <a:t> Christian. Green Roof: A Case Study. — Princeton Architectural Press, 2007. — 160 p.: </a:t>
            </a:r>
            <a:r>
              <a:rPr lang="en-IN" sz="1800" dirty="0" err="1" smtClean="0">
                <a:latin typeface="Times New Roman" pitchFamily="18" charset="0"/>
                <a:cs typeface="Times New Roman" pitchFamily="18" charset="0"/>
              </a:rPr>
              <a:t>il</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James Wines. Green Architecture. — London: </a:t>
            </a:r>
            <a:r>
              <a:rPr lang="en-IN" sz="1800" dirty="0" err="1" smtClean="0">
                <a:latin typeface="Times New Roman" pitchFamily="18" charset="0"/>
                <a:cs typeface="Times New Roman" pitchFamily="18" charset="0"/>
              </a:rPr>
              <a:t>Taschen</a:t>
            </a:r>
            <a:r>
              <a:rPr lang="en-IN" sz="1800" dirty="0" smtClean="0">
                <a:latin typeface="Times New Roman" pitchFamily="18" charset="0"/>
                <a:cs typeface="Times New Roman" pitchFamily="18" charset="0"/>
              </a:rPr>
              <a:t>, 2008. — 240 p.: </a:t>
            </a:r>
            <a:r>
              <a:rPr lang="en-IN" sz="1800" dirty="0" err="1" smtClean="0">
                <a:latin typeface="Times New Roman" pitchFamily="18" charset="0"/>
                <a:cs typeface="Times New Roman" pitchFamily="18" charset="0"/>
              </a:rPr>
              <a:t>il</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Saprykina</a:t>
            </a:r>
            <a:r>
              <a:rPr lang="en-IN" sz="1800" dirty="0" smtClean="0">
                <a:latin typeface="Times New Roman" pitchFamily="18" charset="0"/>
                <a:cs typeface="Times New Roman" pitchFamily="18" charset="0"/>
              </a:rPr>
              <a:t> N.A. (2004). Bioclimatic architecture as a resource of innovation of ideas. Proceedings of high schools. Building, № 7, pp. 85 –91.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1193</Words>
  <Application>Microsoft Office PowerPoint</Application>
  <PresentationFormat>On-screen Show (4:3)</PresentationFormat>
  <Paragraphs>64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Provide easy and realtime access of information on housing typologies for area selected by Individuals for House construction</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2022-03-09T12:02:23Z</dcterms:modified>
</cp:coreProperties>
</file>