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IN" b="1" dirty="0" smtClean="0">
                <a:latin typeface="Times New Roman" pitchFamily="18" charset="0"/>
                <a:cs typeface="Times New Roman" pitchFamily="18" charset="0"/>
              </a:rPr>
              <a:t>Mechanism to help rural people to self select for receiving benefit offered </a:t>
            </a:r>
            <a:r>
              <a:rPr lang="en-IN" b="1" dirty="0" smtClean="0">
                <a:latin typeface="Times New Roman" pitchFamily="18" charset="0"/>
                <a:cs typeface="Times New Roman" pitchFamily="18" charset="0"/>
              </a:rPr>
              <a:t>under Govt</a:t>
            </a:r>
            <a:r>
              <a:rPr lang="en-IN" b="1" dirty="0" smtClean="0">
                <a:latin typeface="Times New Roman" pitchFamily="18" charset="0"/>
                <a:cs typeface="Times New Roman" pitchFamily="18" charset="0"/>
              </a:rPr>
              <a:t>. </a:t>
            </a:r>
            <a:r>
              <a:rPr lang="en-IN" b="1" dirty="0" smtClean="0">
                <a:latin typeface="Times New Roman" pitchFamily="18" charset="0"/>
                <a:cs typeface="Times New Roman" pitchFamily="18" charset="0"/>
              </a:rPr>
              <a:t>scheme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943600"/>
          </a:xfrm>
        </p:spPr>
        <p:txBody>
          <a:bodyPr>
            <a:noAutofit/>
          </a:bodyPr>
          <a:lstStyle/>
          <a:p>
            <a:pPr algn="just">
              <a:lnSpc>
                <a:spcPct val="150000"/>
              </a:lnSpc>
              <a:buNone/>
            </a:pPr>
            <a:r>
              <a:rPr lang="en-US" sz="2000" dirty="0" smtClean="0">
                <a:latin typeface="Times New Roman" pitchFamily="18" charset="0"/>
                <a:cs typeface="Times New Roman" pitchFamily="18" charset="0"/>
              </a:rPr>
              <a:t>    Rural </a:t>
            </a:r>
            <a:r>
              <a:rPr lang="en-US" sz="2000" dirty="0" smtClean="0">
                <a:latin typeface="Times New Roman" pitchFamily="18" charset="0"/>
                <a:cs typeface="Times New Roman" pitchFamily="18" charset="0"/>
              </a:rPr>
              <a:t>development is a very dynamic process which includes in improving the socio-economic, political, environmental, and well-being of the poor people living in rural areas. In India more than 70 percent people living in rural areas, the concept of rural development assume great significance. The </a:t>
            </a:r>
            <a:r>
              <a:rPr lang="en-US" sz="2000" dirty="0" err="1" smtClean="0">
                <a:latin typeface="Times New Roman" pitchFamily="18" charset="0"/>
                <a:cs typeface="Times New Roman" pitchFamily="18" charset="0"/>
              </a:rPr>
              <a:t>Molakalmuru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taluk</a:t>
            </a:r>
            <a:r>
              <a:rPr lang="en-US" sz="2000" dirty="0" smtClean="0">
                <a:latin typeface="Times New Roman" pitchFamily="18" charset="0"/>
                <a:cs typeface="Times New Roman" pitchFamily="18" charset="0"/>
              </a:rPr>
              <a:t> is one of the most backward </a:t>
            </a:r>
            <a:r>
              <a:rPr lang="en-US" sz="2000" dirty="0" err="1" smtClean="0">
                <a:latin typeface="Times New Roman" pitchFamily="18" charset="0"/>
                <a:cs typeface="Times New Roman" pitchFamily="18" charset="0"/>
              </a:rPr>
              <a:t>taluk</a:t>
            </a:r>
            <a:r>
              <a:rPr lang="en-US" sz="2000" dirty="0" smtClean="0">
                <a:latin typeface="Times New Roman" pitchFamily="18" charset="0"/>
                <a:cs typeface="Times New Roman" pitchFamily="18" charset="0"/>
              </a:rPr>
              <a:t> in </a:t>
            </a:r>
            <a:r>
              <a:rPr lang="en-US" sz="2000" dirty="0" err="1" smtClean="0">
                <a:latin typeface="Times New Roman" pitchFamily="18" charset="0"/>
                <a:cs typeface="Times New Roman" pitchFamily="18" charset="0"/>
              </a:rPr>
              <a:t>Chitradurga</a:t>
            </a:r>
            <a:r>
              <a:rPr lang="en-US" sz="2000" dirty="0" smtClean="0">
                <a:latin typeface="Times New Roman" pitchFamily="18" charset="0"/>
                <a:cs typeface="Times New Roman" pitchFamily="18" charset="0"/>
              </a:rPr>
              <a:t> district these areas have been facing so many problems like unemployment, poverty, lack of skills, illiteracy, and basic infrastructure health care common trend here. The present study is focused on the Socio-Economic status of Self-Help Group on rural development, and to study impact of Self-help Group on rural development in </a:t>
            </a:r>
            <a:r>
              <a:rPr lang="en-US" sz="2000" dirty="0" err="1" smtClean="0">
                <a:latin typeface="Times New Roman" pitchFamily="18" charset="0"/>
                <a:cs typeface="Times New Roman" pitchFamily="18" charset="0"/>
              </a:rPr>
              <a:t>Molakalmuru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taluk</a:t>
            </a:r>
            <a:r>
              <a:rPr lang="en-US" sz="2000" dirty="0" smtClean="0">
                <a:latin typeface="Times New Roman" pitchFamily="18" charset="0"/>
                <a:cs typeface="Times New Roman" pitchFamily="18" charset="0"/>
              </a:rPr>
              <a:t>. The present paper it is based on primary and secondary sources of information.</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Reorienting existing establishments and organizations in order to protect the interest of the bad </a:t>
            </a:r>
            <a:r>
              <a:rPr lang="en-IN" sz="2000" dirty="0" smtClean="0">
                <a:latin typeface="Times New Roman" pitchFamily="18" charset="0"/>
                <a:cs typeface="Times New Roman" pitchFamily="18" charset="0"/>
              </a:rPr>
              <a:t>constructing </a:t>
            </a:r>
            <a:r>
              <a:rPr lang="en-IN" sz="2000" dirty="0" smtClean="0">
                <a:latin typeface="Times New Roman" pitchFamily="18" charset="0"/>
                <a:cs typeface="Times New Roman" pitchFamily="18" charset="0"/>
              </a:rPr>
              <a:t>up of appropriate organizations of the rural negative specially to protect them from the </a:t>
            </a:r>
            <a:r>
              <a:rPr lang="en-IN" sz="2000" dirty="0" smtClean="0">
                <a:latin typeface="Times New Roman" pitchFamily="18" charset="0"/>
                <a:cs typeface="Times New Roman" pitchFamily="18" charset="0"/>
              </a:rPr>
              <a:t>exploitation.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regard, the following hypothesis formed to measure the significance difference if exist.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 significant impact exists of Gender basis on perceptions regarding Government schemes for rural development in </a:t>
            </a:r>
            <a:r>
              <a:rPr lang="en-IN" sz="2000" dirty="0" err="1" smtClean="0">
                <a:latin typeface="Times New Roman" pitchFamily="18" charset="0"/>
                <a:cs typeface="Times New Roman" pitchFamily="18" charset="0"/>
              </a:rPr>
              <a:t>sundergarh</a:t>
            </a:r>
            <a:r>
              <a:rPr lang="en-IN" sz="2000" dirty="0" smtClean="0">
                <a:latin typeface="Times New Roman" pitchFamily="18" charset="0"/>
                <a:cs typeface="Times New Roman" pitchFamily="18" charset="0"/>
              </a:rPr>
              <a:t>. There is significant impact exists on the gender perception wise.</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NABARD Self-help group means twenty or less people from a homogenous class who are willing to come together for talking their common problem.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mitigate the Problem of unemployment </a:t>
            </a:r>
            <a:r>
              <a:rPr lang="en-IN" sz="2000" dirty="0" smtClean="0">
                <a:latin typeface="Times New Roman" pitchFamily="18" charset="0"/>
                <a:cs typeface="Times New Roman" pitchFamily="18" charset="0"/>
              </a:rPr>
              <a:t>and under employment</a:t>
            </a:r>
            <a:r>
              <a:rPr lang="en-IN" sz="2000" dirty="0" smtClean="0">
                <a:latin typeface="Times New Roman" pitchFamily="18" charset="0"/>
                <a:cs typeface="Times New Roman" pitchFamily="18" charset="0"/>
              </a:rPr>
              <a:t>, the role of women should not only be confined to generate employment, but also to provide employment to others</a:t>
            </a:r>
            <a:r>
              <a:rPr lang="en-IN"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have to undertake entrepreneurial activities to create additional wealth for the nation and to solve the problem of unemployment and poverty.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6388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 study is the explorative having the main objectives are to evaluate the government sponsored schemes introduced by the both central and state government from time to time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proposed study KMO is larger than required value, hence the data under construct is fit for the factor analysis and would be considered as the right techniques for interpret correlation matrix</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factor analysis we have found that 61 percentage of the variables explained to the propose study especially for the rural empowerment</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his </a:t>
            </a:r>
            <a:r>
              <a:rPr lang="en-IN" sz="2000" dirty="0" smtClean="0">
                <a:latin typeface="Times New Roman" pitchFamily="18" charset="0"/>
                <a:cs typeface="Times New Roman" pitchFamily="18" charset="0"/>
              </a:rPr>
              <a:t>study was also focused to understand the role performance of SHGs and women empowerment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women have proved that they are more efficient than men in contributing to the growth of the </a:t>
            </a:r>
            <a:r>
              <a:rPr lang="en-IN" sz="2000" dirty="0" smtClean="0">
                <a:latin typeface="Times New Roman" pitchFamily="18" charset="0"/>
                <a:cs typeface="Times New Roman" pitchFamily="18" charset="0"/>
              </a:rPr>
              <a:t>economy.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strategy of the research work is that to analysis in such a way that I will get the right perceptions of the beneficiaries of the government sponsor </a:t>
            </a:r>
            <a:r>
              <a:rPr lang="en-IN" sz="2000" dirty="0" err="1" smtClean="0">
                <a:latin typeface="Times New Roman" pitchFamily="18" charset="0"/>
                <a:cs typeface="Times New Roman" pitchFamily="18" charset="0"/>
              </a:rPr>
              <a:t>schems</a:t>
            </a:r>
            <a:r>
              <a:rPr lang="en-IN" sz="2000" dirty="0" smtClean="0">
                <a:latin typeface="Times New Roman" pitchFamily="18" charset="0"/>
                <a:cs typeface="Times New Roman" pitchFamily="18" charset="0"/>
              </a:rPr>
              <a:t> and its performance track</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 efficiency of the SHG performance is better than others </a:t>
            </a:r>
            <a:r>
              <a:rPr lang="en-IN" sz="2000" dirty="0" smtClean="0">
                <a:latin typeface="Times New Roman" pitchFamily="18" charset="0"/>
                <a:cs typeface="Times New Roman" pitchFamily="18" charset="0"/>
              </a:rPr>
              <a:t>parameters.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Social-Economic Impact through self help groups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Ritu, R.K. Kushwaha and A.K. Srivastava (2003),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Empowerment signifies increased participation in decision-making and it is this process through which people feel themselves to be capable of making decisions and the right to do so.</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Empowerment of women through SHGs: The case of DWCRA in AP</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Somasekhar, K. &amp;M.Bapuji (2005),</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Micro-finance interventions are well recognized world over as an effective tool for poverty alleviation and improving socioeconomic conditions of rural poor.</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8" name="Picture 4"/>
          <p:cNvPicPr>
            <a:picLocks noGrp="1" noChangeAspect="1" noChangeArrowheads="1"/>
          </p:cNvPicPr>
          <p:nvPr>
            <p:ph idx="1"/>
          </p:nvPr>
        </p:nvPicPr>
        <p:blipFill>
          <a:blip r:embed="rId2"/>
          <a:srcRect/>
          <a:stretch>
            <a:fillRect/>
          </a:stretch>
        </p:blipFill>
        <p:spPr bwMode="auto">
          <a:xfrm>
            <a:off x="1727200" y="1524000"/>
            <a:ext cx="6915150" cy="44196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financial support provided the self-help groups for the development of social-economic status are found to have reached the socially backward, and economically marginalized in the study area. Have well done in the nation to alleviate poverty and authorize rural people. The influx of small enterprises and its activities have made a considerable contribution in the socio-economic development of rural poor in the society. The understanding of the significance of self-help groups in the economic development of rural India by the government of India recognized over 2.25 million SHGs in the country. </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Anjugam</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a:t>
            </a:r>
            <a:r>
              <a:rPr lang="en-IN" sz="2000" dirty="0" err="1" smtClean="0">
                <a:latin typeface="Times New Roman" pitchFamily="18" charset="0"/>
                <a:cs typeface="Times New Roman" pitchFamily="18" charset="0"/>
              </a:rPr>
              <a:t>Alagumani</a:t>
            </a:r>
            <a:r>
              <a:rPr lang="en-IN" sz="2000" dirty="0" smtClean="0">
                <a:latin typeface="Times New Roman" pitchFamily="18" charset="0"/>
                <a:cs typeface="Times New Roman" pitchFamily="18" charset="0"/>
              </a:rPr>
              <a:t> (2001), The impact of micro finance on the socioeconomic status of women in Madurai District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Ritu</a:t>
            </a:r>
            <a:r>
              <a:rPr lang="en-IN" sz="2000" dirty="0" smtClean="0">
                <a:latin typeface="Times New Roman" pitchFamily="18" charset="0"/>
                <a:cs typeface="Times New Roman" pitchFamily="18" charset="0"/>
              </a:rPr>
              <a:t>, R.K. </a:t>
            </a:r>
            <a:r>
              <a:rPr lang="en-IN" sz="2000" dirty="0" err="1" smtClean="0">
                <a:latin typeface="Times New Roman" pitchFamily="18" charset="0"/>
                <a:cs typeface="Times New Roman" pitchFamily="18" charset="0"/>
              </a:rPr>
              <a:t>Kushwaha</a:t>
            </a:r>
            <a:r>
              <a:rPr lang="en-IN" sz="2000" dirty="0" smtClean="0">
                <a:latin typeface="Times New Roman" pitchFamily="18" charset="0"/>
                <a:cs typeface="Times New Roman" pitchFamily="18" charset="0"/>
              </a:rPr>
              <a:t> and A.K. </a:t>
            </a:r>
            <a:r>
              <a:rPr lang="en-IN" sz="2000" dirty="0" err="1" smtClean="0">
                <a:latin typeface="Times New Roman" pitchFamily="18" charset="0"/>
                <a:cs typeface="Times New Roman" pitchFamily="18" charset="0"/>
              </a:rPr>
              <a:t>Srivastava</a:t>
            </a:r>
            <a:r>
              <a:rPr lang="en-IN" sz="2000" dirty="0" smtClean="0">
                <a:latin typeface="Times New Roman" pitchFamily="18" charset="0"/>
                <a:cs typeface="Times New Roman" pitchFamily="18" charset="0"/>
              </a:rPr>
              <a:t> (2003), “Social-</a:t>
            </a:r>
            <a:r>
              <a:rPr lang="en-IN" sz="2000" dirty="0" err="1" smtClean="0">
                <a:latin typeface="Times New Roman" pitchFamily="18" charset="0"/>
                <a:cs typeface="Times New Roman" pitchFamily="18" charset="0"/>
              </a:rPr>
              <a:t>Economc</a:t>
            </a:r>
            <a:r>
              <a:rPr lang="en-IN" sz="2000" dirty="0" smtClean="0">
                <a:latin typeface="Times New Roman" pitchFamily="18" charset="0"/>
                <a:cs typeface="Times New Roman" pitchFamily="18" charset="0"/>
              </a:rPr>
              <a:t> Impact through </a:t>
            </a:r>
            <a:r>
              <a:rPr lang="en-IN" sz="2000" dirty="0" err="1" smtClean="0">
                <a:latin typeface="Times New Roman" pitchFamily="18" charset="0"/>
                <a:cs typeface="Times New Roman" pitchFamily="18" charset="0"/>
              </a:rPr>
              <a:t>selfhelp</a:t>
            </a:r>
            <a:r>
              <a:rPr lang="en-IN" sz="2000" dirty="0" smtClean="0">
                <a:latin typeface="Times New Roman" pitchFamily="18" charset="0"/>
                <a:cs typeface="Times New Roman" pitchFamily="18" charset="0"/>
              </a:rPr>
              <a:t> groups”, examined the functioning of </a:t>
            </a:r>
            <a:r>
              <a:rPr lang="en-IN" sz="2000" dirty="0" err="1" smtClean="0">
                <a:latin typeface="Times New Roman" pitchFamily="18" charset="0"/>
                <a:cs typeface="Times New Roman" pitchFamily="18" charset="0"/>
              </a:rPr>
              <a:t>selfhelp</a:t>
            </a:r>
            <a:r>
              <a:rPr lang="en-IN" sz="2000" dirty="0" smtClean="0">
                <a:latin typeface="Times New Roman" pitchFamily="18" charset="0"/>
                <a:cs typeface="Times New Roman" pitchFamily="18" charset="0"/>
              </a:rPr>
              <a:t> groups in Kanpur </a:t>
            </a:r>
            <a:r>
              <a:rPr lang="en-IN" sz="2000" dirty="0" err="1" smtClean="0">
                <a:latin typeface="Times New Roman" pitchFamily="18" charset="0"/>
                <a:cs typeface="Times New Roman" pitchFamily="18" charset="0"/>
              </a:rPr>
              <a:t>Dehat</a:t>
            </a:r>
            <a:r>
              <a:rPr lang="en-IN" sz="2000" dirty="0" smtClean="0">
                <a:latin typeface="Times New Roman" pitchFamily="18" charset="0"/>
                <a:cs typeface="Times New Roman" pitchFamily="18" charset="0"/>
              </a:rPr>
              <a:t> District.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M.A. </a:t>
            </a:r>
            <a:r>
              <a:rPr lang="en-IN" sz="2000" dirty="0" err="1" smtClean="0">
                <a:latin typeface="Times New Roman" pitchFamily="18" charset="0"/>
                <a:cs typeface="Times New Roman" pitchFamily="18" charset="0"/>
              </a:rPr>
              <a:t>Lokhande</a:t>
            </a:r>
            <a:r>
              <a:rPr lang="en-IN" sz="2000" dirty="0" smtClean="0">
                <a:latin typeface="Times New Roman" pitchFamily="18" charset="0"/>
                <a:cs typeface="Times New Roman" pitchFamily="18" charset="0"/>
              </a:rPr>
              <a:t> (2008) in his work “Socioeconomic impact of microfinance through </a:t>
            </a:r>
            <a:r>
              <a:rPr lang="en-IN" sz="2000" dirty="0" err="1" smtClean="0">
                <a:latin typeface="Times New Roman" pitchFamily="18" charset="0"/>
                <a:cs typeface="Times New Roman" pitchFamily="18" charset="0"/>
              </a:rPr>
              <a:t>selfhelp</a:t>
            </a:r>
            <a:r>
              <a:rPr lang="en-IN" sz="2000" dirty="0" smtClean="0">
                <a:latin typeface="Times New Roman" pitchFamily="18" charset="0"/>
                <a:cs typeface="Times New Roman" pitchFamily="18" charset="0"/>
              </a:rPr>
              <a:t> groups in Maharashtra Region.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Sabyasachi</a:t>
            </a:r>
            <a:r>
              <a:rPr lang="en-IN" sz="2000" dirty="0" smtClean="0">
                <a:latin typeface="Times New Roman" pitchFamily="18" charset="0"/>
                <a:cs typeface="Times New Roman" pitchFamily="18" charset="0"/>
              </a:rPr>
              <a:t> Das (2003), “Self Help Groups and Micro credit: Synergic Integration”, </a:t>
            </a:r>
            <a:r>
              <a:rPr lang="en-IN" sz="2000" dirty="0" err="1" smtClean="0">
                <a:latin typeface="Times New Roman" pitchFamily="18" charset="0"/>
                <a:cs typeface="Times New Roman" pitchFamily="18" charset="0"/>
              </a:rPr>
              <a:t>Kurukshetra</a:t>
            </a:r>
            <a:r>
              <a:rPr lang="en-IN" sz="2000" dirty="0" smtClean="0">
                <a:latin typeface="Times New Roman" pitchFamily="18" charset="0"/>
                <a:cs typeface="Times New Roman" pitchFamily="18" charset="0"/>
              </a:rPr>
              <a:t>, Vol.51, No (10), pp.25- 30. </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Somasekhar</a:t>
            </a:r>
            <a:r>
              <a:rPr lang="en-IN" sz="2000" dirty="0" smtClean="0">
                <a:latin typeface="Times New Roman" pitchFamily="18" charset="0"/>
                <a:cs typeface="Times New Roman" pitchFamily="18" charset="0"/>
              </a:rPr>
              <a:t>, K. &amp;</a:t>
            </a:r>
            <a:r>
              <a:rPr lang="en-IN" sz="2000" dirty="0" err="1" smtClean="0">
                <a:latin typeface="Times New Roman" pitchFamily="18" charset="0"/>
                <a:cs typeface="Times New Roman" pitchFamily="18" charset="0"/>
              </a:rPr>
              <a:t>M.Bapuji</a:t>
            </a:r>
            <a:r>
              <a:rPr lang="en-IN" sz="2000" dirty="0" smtClean="0">
                <a:latin typeface="Times New Roman" pitchFamily="18" charset="0"/>
                <a:cs typeface="Times New Roman" pitchFamily="18" charset="0"/>
              </a:rPr>
              <a:t> (2005), “Empowerment of women through SHGs: The case of DWCRA in AP” C. </a:t>
            </a:r>
            <a:r>
              <a:rPr lang="en-IN" sz="2000" dirty="0" err="1" smtClean="0">
                <a:latin typeface="Times New Roman" pitchFamily="18" charset="0"/>
                <a:cs typeface="Times New Roman" pitchFamily="18" charset="0"/>
              </a:rPr>
              <a:t>Narasimha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Rao</a:t>
            </a:r>
            <a:r>
              <a:rPr lang="en-IN" sz="2000" dirty="0" smtClean="0">
                <a:latin typeface="Times New Roman" pitchFamily="18" charset="0"/>
                <a:cs typeface="Times New Roman" pitchFamily="18" charset="0"/>
              </a:rPr>
              <a:t>, Rural Development in India-A Multidisciplinary Analysis, New Delhi: Serials Publications.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Planning Commission, Government of India, Seventh Five Year Plan (1985-90), </a:t>
            </a:r>
            <a:r>
              <a:rPr lang="en-IN" sz="2000" dirty="0" err="1" smtClean="0">
                <a:latin typeface="Times New Roman" pitchFamily="18" charset="0"/>
                <a:cs typeface="Times New Roman" pitchFamily="18" charset="0"/>
              </a:rPr>
              <a:t>Vol.II</a:t>
            </a:r>
            <a:r>
              <a:rPr lang="en-IN" sz="2000" dirty="0" smtClean="0">
                <a:latin typeface="Times New Roman" pitchFamily="18" charset="0"/>
                <a:cs typeface="Times New Roman" pitchFamily="18" charset="0"/>
              </a:rPr>
              <a:t>, Chapter 14, pp.321-328. 55.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Department of women and child development report Karnataka government and </a:t>
            </a:r>
            <a:r>
              <a:rPr lang="en-IN" sz="2000" dirty="0" err="1" smtClean="0">
                <a:latin typeface="Times New Roman" pitchFamily="18" charset="0"/>
                <a:cs typeface="Times New Roman" pitchFamily="18" charset="0"/>
              </a:rPr>
              <a:t>ZillaPanchayathchitradurga</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Financing self – Help Groups: A Reference Hand Book, NABARD, Bangalore.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 www.rajeshtimane.com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1282</TotalTime>
  <Words>917</Words>
  <Application>Microsoft Office PowerPoint</Application>
  <PresentationFormat>On-screen Show (4:3)</PresentationFormat>
  <Paragraphs>64</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Mechanism to help rural people to self select for receiving benefit offered under Govt. scheme</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2022-03-09T08:04:56Z</dcterms:modified>
</cp:coreProperties>
</file>