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Mechanism for linking of works under convergence in </a:t>
            </a:r>
            <a:r>
              <a:rPr lang="en-IN" b="1" dirty="0" err="1" smtClean="0">
                <a:latin typeface="Times New Roman" pitchFamily="18" charset="0"/>
                <a:cs typeface="Times New Roman" pitchFamily="18" charset="0"/>
              </a:rPr>
              <a:t>Rurban</a:t>
            </a:r>
            <a:r>
              <a:rPr lang="en-IN" b="1" dirty="0" smtClean="0">
                <a:latin typeface="Times New Roman" pitchFamily="18" charset="0"/>
                <a:cs typeface="Times New Roman" pitchFamily="18" charset="0"/>
              </a:rPr>
              <a:t> with multiple DBs (</a:t>
            </a:r>
            <a:r>
              <a:rPr lang="en-IN" b="1" dirty="0" err="1" smtClean="0">
                <a:latin typeface="Times New Roman" pitchFamily="18" charset="0"/>
                <a:cs typeface="Times New Roman" pitchFamily="18" charset="0"/>
              </a:rPr>
              <a:t>e.g.MGNREGS</a:t>
            </a:r>
            <a:r>
              <a:rPr lang="en-IN" b="1" dirty="0" smtClean="0">
                <a:latin typeface="Times New Roman" pitchFamily="18" charset="0"/>
                <a:cs typeface="Times New Roman" pitchFamily="18" charset="0"/>
              </a:rPr>
              <a:t>, PMUY, DDU-GKY, PMAY etc.)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India’s development trajectory is marked by growing economic prosperity but high inequality, which often exacerbates the existing rural– urban divide. One of the current policy instruments to address this divide is the National </a:t>
            </a:r>
            <a:r>
              <a:rPr lang="en-IN" sz="2000" dirty="0" err="1" smtClean="0">
                <a:latin typeface="Times New Roman" pitchFamily="18" charset="0"/>
                <a:cs typeface="Times New Roman" pitchFamily="18" charset="0"/>
              </a:rPr>
              <a:t>Rurban</a:t>
            </a:r>
            <a:r>
              <a:rPr lang="en-IN" sz="2000" dirty="0" smtClean="0">
                <a:latin typeface="Times New Roman" pitchFamily="18" charset="0"/>
                <a:cs typeface="Times New Roman" pitchFamily="18" charset="0"/>
              </a:rPr>
              <a:t> Mission, which aims to improve infrastructure and service provision, facilitate regional development and attract investment in rural areas. Against the backdrop of growing rural unrest on one hand and emerging evidence of unsustainable development in the urban on the other, we examine the National Rural Mission and its discursive underpinnings. We find that while the mission and its stated aims are a promising step to improve regional development, its focus on ‘smart villages’ and seeing urbanisation as the only development model, undermines the strengths and challenges in rural India. We highlight ways in which the mission can avoid some past pitfalls of development interventions in India while strengthening its mandate of facilitating inclusive regional development.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may include the history of the street, the existing social, environmental, architectural and structural conditions, existing infrastructure, policies and regulations, project size, zoning and land use and its potential future as a place.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Much can be achieved by adding the </a:t>
            </a:r>
            <a:r>
              <a:rPr lang="en-IN" sz="2000" dirty="0" err="1" smtClean="0">
                <a:latin typeface="Times New Roman" pitchFamily="18" charset="0"/>
                <a:cs typeface="Times New Roman" pitchFamily="18" charset="0"/>
              </a:rPr>
              <a:t>biophilic</a:t>
            </a:r>
            <a:r>
              <a:rPr lang="en-IN" sz="2000" dirty="0" smtClean="0">
                <a:latin typeface="Times New Roman" pitchFamily="18" charset="0"/>
                <a:cs typeface="Times New Roman" pitchFamily="18" charset="0"/>
              </a:rPr>
              <a:t> elements of green walls, green roofs and green balconies to building envelopes.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Considerable benefit is also possible by adding elements to existing urban streets and road reserves: tree pits, street trees, linear gardens, pocket parks, </a:t>
            </a:r>
            <a:r>
              <a:rPr lang="en-IN" sz="2000" dirty="0" err="1" smtClean="0">
                <a:latin typeface="Times New Roman" pitchFamily="18" charset="0"/>
                <a:cs typeface="Times New Roman" pitchFamily="18" charset="0"/>
              </a:rPr>
              <a:t>bioswales</a:t>
            </a:r>
            <a:r>
              <a:rPr lang="en-IN" sz="2000" dirty="0" smtClean="0">
                <a:latin typeface="Times New Roman" pitchFamily="18" charset="0"/>
                <a:cs typeface="Times New Roman" pitchFamily="18" charset="0"/>
              </a:rPr>
              <a:t>, rain gardens, </a:t>
            </a:r>
            <a:r>
              <a:rPr lang="en-IN" sz="2000" dirty="0" err="1" smtClean="0">
                <a:latin typeface="Times New Roman" pitchFamily="18" charset="0"/>
                <a:cs typeface="Times New Roman" pitchFamily="18" charset="0"/>
              </a:rPr>
              <a:t>daylighting</a:t>
            </a:r>
            <a:r>
              <a:rPr lang="en-IN" sz="2000" dirty="0" smtClean="0">
                <a:latin typeface="Times New Roman" pitchFamily="18" charset="0"/>
                <a:cs typeface="Times New Roman" pitchFamily="18" charset="0"/>
              </a:rPr>
              <a:t> streams, and </a:t>
            </a:r>
            <a:r>
              <a:rPr lang="en-IN" sz="2000" dirty="0" err="1" smtClean="0">
                <a:latin typeface="Times New Roman" pitchFamily="18" charset="0"/>
                <a:cs typeface="Times New Roman" pitchFamily="18" charset="0"/>
              </a:rPr>
              <a:t>biophilic</a:t>
            </a:r>
            <a:r>
              <a:rPr lang="en-IN" sz="2000" dirty="0" smtClean="0">
                <a:latin typeface="Times New Roman" pitchFamily="18" charset="0"/>
                <a:cs typeface="Times New Roman" pitchFamily="18" charset="0"/>
              </a:rPr>
              <a:t> elements integrated with street furniture.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larger concern this mission aims to address is growing rural to urban migration and its consequences: increasing pressure on urban infrastructure and services, issues of illegal tenure and encroachment, and questions around who has a right to a city.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programme also overlooks structural issues undermining farming livelihoods and their profitability.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sets up the mission to suffer from common issues of development interventions such as elite capture, inequitable access and token participation.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Potential benefits of the </a:t>
            </a:r>
            <a:r>
              <a:rPr lang="en-IN" sz="2000" dirty="0" err="1" smtClean="0">
                <a:latin typeface="Times New Roman" pitchFamily="18" charset="0"/>
                <a:cs typeface="Times New Roman" pitchFamily="18" charset="0"/>
              </a:rPr>
              <a:t>biophilic</a:t>
            </a:r>
            <a:r>
              <a:rPr lang="en-IN" sz="2000" dirty="0" smtClean="0">
                <a:latin typeface="Times New Roman" pitchFamily="18" charset="0"/>
                <a:cs typeface="Times New Roman" pitchFamily="18" charset="0"/>
              </a:rPr>
              <a:t> streets have been presented; however, it is also necessary to address potential issues and trade-offs associated with the proposed concept.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biophilic</a:t>
            </a:r>
            <a:r>
              <a:rPr lang="en-IN" sz="2000" dirty="0" smtClean="0">
                <a:latin typeface="Times New Roman" pitchFamily="18" charset="0"/>
                <a:cs typeface="Times New Roman" pitchFamily="18" charset="0"/>
              </a:rPr>
              <a:t> street as a green infrastructure project would require a holistic economic analysis to prove the feasibility of a proposed design scheme.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Elements such as window boxes, planter boxes with climbers, hanging baskets and miniature rain gardens were proposed.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Urban designers, planners and civil engineers have conceived and developed regulatory frameworks for streets to enable efficiency, security and, most of all, the rapid </a:t>
            </a:r>
            <a:r>
              <a:rPr lang="en-IN" sz="2000" dirty="0" err="1" smtClean="0">
                <a:latin typeface="Times New Roman" pitchFamily="18" charset="0"/>
                <a:cs typeface="Times New Roman" pitchFamily="18" charset="0"/>
              </a:rPr>
              <a:t>conveyancing</a:t>
            </a:r>
            <a:r>
              <a:rPr lang="en-IN" sz="2000" dirty="0" smtClean="0">
                <a:latin typeface="Times New Roman" pitchFamily="18" charset="0"/>
                <a:cs typeface="Times New Roman" pitchFamily="18" charset="0"/>
              </a:rPr>
              <a:t> of traffic, both public and private.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focus of urban streets is changing from ensuring traffic movement efficiency to a more </a:t>
            </a:r>
            <a:r>
              <a:rPr lang="en-IN" sz="2000" dirty="0" err="1" smtClean="0">
                <a:latin typeface="Times New Roman" pitchFamily="18" charset="0"/>
                <a:cs typeface="Times New Roman" pitchFamily="18" charset="0"/>
              </a:rPr>
              <a:t>peoplecentred</a:t>
            </a:r>
            <a:r>
              <a:rPr lang="en-IN" sz="2000" dirty="0" smtClean="0">
                <a:latin typeface="Times New Roman" pitchFamily="18" charset="0"/>
                <a:cs typeface="Times New Roman" pitchFamily="18" charset="0"/>
              </a:rPr>
              <a:t> design that puts pedestrians first, then cyclists and transit, and lastly private motorised vehicles.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improve the efficiency of the green roof and wall systems, the run-off from the roof was collected into cisterns and then used to irrigate the green walls with drip irrigation.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Environmental Planning and Management of the </a:t>
                      </a:r>
                      <a:r>
                        <a:rPr lang="en-US" sz="2000" dirty="0" err="1">
                          <a:latin typeface="Times New Roman"/>
                          <a:ea typeface="Calibri"/>
                          <a:cs typeface="Latha"/>
                        </a:rPr>
                        <a:t>Peri</a:t>
                      </a:r>
                      <a:r>
                        <a:rPr lang="en-US" sz="2000" dirty="0">
                          <a:latin typeface="Times New Roman"/>
                          <a:ea typeface="Calibri"/>
                          <a:cs typeface="Latha"/>
                        </a:rPr>
                        <a:t>-Urban Interface: Perspectives on an Emerging Field</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Allen A (2003)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argues that environmental planning and management of the peri-urban interface cannot simply be based on the extrapolation of planning approaches and tools applied in rural and urban areas.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Migration, Gender and Right to the City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Bhagat R (2017)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urban poor, slum dwellers, and migrants are dispossessed as a result of urban restructuring and </a:t>
                      </a:r>
                      <a:r>
                        <a:rPr lang="en-US" sz="2000" dirty="0" err="1">
                          <a:solidFill>
                            <a:srgbClr val="333333"/>
                          </a:solidFill>
                          <a:latin typeface="Times New Roman"/>
                          <a:ea typeface="Calibri"/>
                          <a:cs typeface="Latha"/>
                        </a:rPr>
                        <a:t>gentrifycation</a:t>
                      </a:r>
                      <a:r>
                        <a:rPr lang="en-US" sz="2000" dirty="0">
                          <a:solidFill>
                            <a:srgbClr val="333333"/>
                          </a:solidFill>
                          <a:latin typeface="Times New Roman"/>
                          <a:ea typeface="Calibri"/>
                          <a:cs typeface="Latha"/>
                        </a:rPr>
                        <a:t>.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7169" name="Picture 1" descr="C:\Users\ELCOT-Lenovo\Desktop\pic.png"/>
          <p:cNvPicPr>
            <a:picLocks noGrp="1" noChangeAspect="1" noChangeArrowheads="1"/>
          </p:cNvPicPr>
          <p:nvPr>
            <p:ph idx="1"/>
          </p:nvPr>
        </p:nvPicPr>
        <p:blipFill>
          <a:blip r:embed="rId2"/>
          <a:srcRect/>
          <a:stretch>
            <a:fillRect/>
          </a:stretch>
        </p:blipFill>
        <p:spPr bwMode="auto">
          <a:xfrm>
            <a:off x="1447800" y="1642754"/>
            <a:ext cx="7315199" cy="4410691"/>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295400"/>
            <a:ext cx="7498080" cy="5105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conclusion, we argue that the </a:t>
            </a:r>
            <a:r>
              <a:rPr lang="en-IN" sz="2000" dirty="0" err="1" smtClean="0">
                <a:latin typeface="Times New Roman" pitchFamily="18" charset="0"/>
                <a:cs typeface="Times New Roman" pitchFamily="18" charset="0"/>
              </a:rPr>
              <a:t>Rurban</a:t>
            </a:r>
            <a:r>
              <a:rPr lang="en-IN" sz="2000" dirty="0" smtClean="0">
                <a:latin typeface="Times New Roman" pitchFamily="18" charset="0"/>
                <a:cs typeface="Times New Roman" pitchFamily="18" charset="0"/>
              </a:rPr>
              <a:t> Mission is a promising step, particularly because it focuses on creating employment opportunities in smaller clusters across India. It is also a timely policy intervention that matches with changing rural aspirations. However, in its present form that romanticises rural India on one hand but wants to smarten it by following an urban-like development trajectory on the other, the Rural Mission is poised to repeat mistakes of the past. We do not need to </a:t>
            </a:r>
            <a:r>
              <a:rPr lang="en-IN" sz="2000" dirty="0" err="1" smtClean="0">
                <a:latin typeface="Times New Roman" pitchFamily="18" charset="0"/>
                <a:cs typeface="Times New Roman" pitchFamily="18" charset="0"/>
              </a:rPr>
              <a:t>reimagine</a:t>
            </a:r>
            <a:r>
              <a:rPr lang="en-IN" sz="2000" dirty="0" smtClean="0">
                <a:latin typeface="Times New Roman" pitchFamily="18" charset="0"/>
                <a:cs typeface="Times New Roman" pitchFamily="18" charset="0"/>
              </a:rPr>
              <a:t> the rural as a replica of the urban but use its strengths to forge a contextual future that is forward-looking, sustainable, livelihoods-centred and mindful of existing socio-economic conditions.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err="1" smtClean="0">
                <a:latin typeface="Times New Roman" pitchFamily="18" charset="0"/>
                <a:cs typeface="Times New Roman" pitchFamily="18" charset="0"/>
              </a:rPr>
              <a:t>Ahluwalia</a:t>
            </a:r>
            <a:r>
              <a:rPr lang="en-IN" sz="1700" dirty="0" smtClean="0">
                <a:latin typeface="Times New Roman" pitchFamily="18" charset="0"/>
                <a:cs typeface="Times New Roman" pitchFamily="18" charset="0"/>
              </a:rPr>
              <a:t> IJ, </a:t>
            </a:r>
            <a:r>
              <a:rPr lang="en-IN" sz="1700" dirty="0" err="1" smtClean="0">
                <a:latin typeface="Times New Roman" pitchFamily="18" charset="0"/>
                <a:cs typeface="Times New Roman" pitchFamily="18" charset="0"/>
              </a:rPr>
              <a:t>Kanbur</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Mohanty</a:t>
            </a:r>
            <a:r>
              <a:rPr lang="en-IN" sz="1700" dirty="0" smtClean="0">
                <a:latin typeface="Times New Roman" pitchFamily="18" charset="0"/>
                <a:cs typeface="Times New Roman" pitchFamily="18" charset="0"/>
              </a:rPr>
              <a:t> PK (</a:t>
            </a:r>
            <a:r>
              <a:rPr lang="en-IN" sz="1700" dirty="0" err="1" smtClean="0">
                <a:latin typeface="Times New Roman" pitchFamily="18" charset="0"/>
                <a:cs typeface="Times New Roman" pitchFamily="18" charset="0"/>
              </a:rPr>
              <a:t>eds</a:t>
            </a:r>
            <a:r>
              <a:rPr lang="en-IN" sz="1700" dirty="0" smtClean="0">
                <a:latin typeface="Times New Roman" pitchFamily="18" charset="0"/>
                <a:cs typeface="Times New Roman" pitchFamily="18" charset="0"/>
              </a:rPr>
              <a:t>) (2014) Urbanisation in India: Challenges, Opportunities and the Way Forward. SAGE Publications India. </a:t>
            </a:r>
          </a:p>
          <a:p>
            <a:pPr algn="just">
              <a:lnSpc>
                <a:spcPct val="160000"/>
              </a:lnSpc>
            </a:pPr>
            <a:r>
              <a:rPr lang="en-IN" sz="1700" dirty="0" smtClean="0">
                <a:latin typeface="Times New Roman" pitchFamily="18" charset="0"/>
                <a:cs typeface="Times New Roman" pitchFamily="18" charset="0"/>
              </a:rPr>
              <a:t>Allen A (2003) Environmental Planning and Management of the </a:t>
            </a:r>
            <a:r>
              <a:rPr lang="en-IN" sz="1700" dirty="0" err="1" smtClean="0">
                <a:latin typeface="Times New Roman" pitchFamily="18" charset="0"/>
                <a:cs typeface="Times New Roman" pitchFamily="18" charset="0"/>
              </a:rPr>
              <a:t>Peri</a:t>
            </a:r>
            <a:r>
              <a:rPr lang="en-IN" sz="1700" dirty="0" smtClean="0">
                <a:latin typeface="Times New Roman" pitchFamily="18" charset="0"/>
                <a:cs typeface="Times New Roman" pitchFamily="18" charset="0"/>
              </a:rPr>
              <a:t>-Urban Interface: Perspectives on an Emerging Field. Environment and Urbanization 15(1), 135–48. </a:t>
            </a:r>
          </a:p>
          <a:p>
            <a:pPr algn="just">
              <a:lnSpc>
                <a:spcPct val="160000"/>
              </a:lnSpc>
            </a:pPr>
            <a:r>
              <a:rPr lang="en-IN" sz="1700" dirty="0" err="1" smtClean="0">
                <a:latin typeface="Times New Roman" pitchFamily="18" charset="0"/>
                <a:cs typeface="Times New Roman" pitchFamily="18" charset="0"/>
              </a:rPr>
              <a:t>Bearak</a:t>
            </a:r>
            <a:r>
              <a:rPr lang="en-IN" sz="1700" dirty="0" smtClean="0">
                <a:latin typeface="Times New Roman" pitchFamily="18" charset="0"/>
                <a:cs typeface="Times New Roman" pitchFamily="18" charset="0"/>
              </a:rPr>
              <a:t> M (2013) New Delhi Puzzled over Governing Hybrid Rural-Urban Areas. New York Times, 18 October 2013. https://india.blogs.nytimes.com/2013/10/ 18/new-</a:t>
            </a:r>
            <a:r>
              <a:rPr lang="en-IN" sz="1700" dirty="0" err="1" smtClean="0">
                <a:latin typeface="Times New Roman" pitchFamily="18" charset="0"/>
                <a:cs typeface="Times New Roman" pitchFamily="18" charset="0"/>
              </a:rPr>
              <a:t>delhi</a:t>
            </a:r>
            <a:r>
              <a:rPr lang="en-IN" sz="1700" dirty="0" smtClean="0">
                <a:latin typeface="Times New Roman" pitchFamily="18" charset="0"/>
                <a:cs typeface="Times New Roman" pitchFamily="18" charset="0"/>
              </a:rPr>
              <a:t>-puzzled-over-governing-hybrid-rural-urban-areas/ Accessed on 18 September 2017. </a:t>
            </a:r>
          </a:p>
          <a:p>
            <a:pPr algn="just">
              <a:lnSpc>
                <a:spcPct val="160000"/>
              </a:lnSpc>
            </a:pPr>
            <a:r>
              <a:rPr lang="en-IN" sz="1700" dirty="0" err="1" smtClean="0">
                <a:latin typeface="Times New Roman" pitchFamily="18" charset="0"/>
                <a:cs typeface="Times New Roman" pitchFamily="18" charset="0"/>
              </a:rPr>
              <a:t>Bhagat</a:t>
            </a:r>
            <a:r>
              <a:rPr lang="en-IN" sz="1700" dirty="0" smtClean="0">
                <a:latin typeface="Times New Roman" pitchFamily="18" charset="0"/>
                <a:cs typeface="Times New Roman" pitchFamily="18" charset="0"/>
              </a:rPr>
              <a:t> R (2017) Migration, Gender and Right to the City. Economic and Political Weekly LII, 35–40.</a:t>
            </a:r>
          </a:p>
          <a:p>
            <a:pPr algn="just">
              <a:lnSpc>
                <a:spcPct val="160000"/>
              </a:lnSpc>
            </a:pPr>
            <a:r>
              <a:rPr lang="en-IN" sz="1700" dirty="0" err="1" smtClean="0">
                <a:latin typeface="Times New Roman" pitchFamily="18" charset="0"/>
                <a:cs typeface="Times New Roman" pitchFamily="18" charset="0"/>
              </a:rPr>
              <a:t>Chatterjee</a:t>
            </a:r>
            <a:r>
              <a:rPr lang="en-IN" sz="1700" dirty="0" smtClean="0">
                <a:latin typeface="Times New Roman" pitchFamily="18" charset="0"/>
                <a:cs typeface="Times New Roman" pitchFamily="18" charset="0"/>
              </a:rPr>
              <a:t> S (2014) The ‘</a:t>
            </a:r>
            <a:r>
              <a:rPr lang="en-IN" sz="1700" dirty="0" err="1" smtClean="0">
                <a:latin typeface="Times New Roman" pitchFamily="18" charset="0"/>
                <a:cs typeface="Times New Roman" pitchFamily="18" charset="0"/>
              </a:rPr>
              <a:t>Rurban</a:t>
            </a:r>
            <a:r>
              <a:rPr lang="en-IN" sz="1700" dirty="0" smtClean="0">
                <a:latin typeface="Times New Roman" pitchFamily="18" charset="0"/>
                <a:cs typeface="Times New Roman" pitchFamily="18" charset="0"/>
              </a:rPr>
              <a:t>’ Society in India: New Facets of Urbanism and its Challenges. IOSR Journal of Humanities And Social Science 19(8), 14–18.</a:t>
            </a:r>
            <a:endParaRPr lang="en-US" sz="17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Datta</a:t>
            </a:r>
            <a:r>
              <a:rPr lang="en-IN" sz="1800" dirty="0" smtClean="0">
                <a:latin typeface="Times New Roman" pitchFamily="18" charset="0"/>
                <a:cs typeface="Times New Roman" pitchFamily="18" charset="0"/>
              </a:rPr>
              <a:t> A (2015) New Urban Utopias of Postcolonial India: ‘Entrepreneurial Urbanization’ in </a:t>
            </a:r>
            <a:r>
              <a:rPr lang="en-IN" sz="1800" dirty="0" err="1" smtClean="0">
                <a:latin typeface="Times New Roman" pitchFamily="18" charset="0"/>
                <a:cs typeface="Times New Roman" pitchFamily="18" charset="0"/>
              </a:rPr>
              <a:t>Dholera</a:t>
            </a:r>
            <a:r>
              <a:rPr lang="en-IN" sz="1800" dirty="0" smtClean="0">
                <a:latin typeface="Times New Roman" pitchFamily="18" charset="0"/>
                <a:cs typeface="Times New Roman" pitchFamily="18" charset="0"/>
              </a:rPr>
              <a:t> smart city, Gujarat. Dialogues in Human Geography 5(1), 3–22. </a:t>
            </a:r>
          </a:p>
          <a:p>
            <a:pPr algn="just">
              <a:lnSpc>
                <a:spcPct val="170000"/>
              </a:lnSpc>
            </a:pPr>
            <a:r>
              <a:rPr lang="en-IN" sz="1800" dirty="0" smtClean="0">
                <a:latin typeface="Times New Roman" pitchFamily="18" charset="0"/>
                <a:cs typeface="Times New Roman" pitchFamily="18" charset="0"/>
              </a:rPr>
              <a:t>Denis E, Marius-</a:t>
            </a:r>
            <a:r>
              <a:rPr lang="en-IN" sz="1800" dirty="0" err="1" smtClean="0">
                <a:latin typeface="Times New Roman" pitchFamily="18" charset="0"/>
                <a:cs typeface="Times New Roman" pitchFamily="18" charset="0"/>
              </a:rPr>
              <a:t>Gnanou</a:t>
            </a:r>
            <a:r>
              <a:rPr lang="en-IN" sz="1800" dirty="0" smtClean="0">
                <a:latin typeface="Times New Roman" pitchFamily="18" charset="0"/>
                <a:cs typeface="Times New Roman" pitchFamily="18" charset="0"/>
              </a:rPr>
              <a:t> K (2011) Toward a Better Appraisal of Urbanization in India: A Fresh Look at the Landscape of Morphological Agglomerates. </a:t>
            </a:r>
            <a:r>
              <a:rPr lang="en-IN" sz="1800" dirty="0" err="1" smtClean="0">
                <a:latin typeface="Times New Roman" pitchFamily="18" charset="0"/>
                <a:cs typeface="Times New Roman" pitchFamily="18" charset="0"/>
              </a:rPr>
              <a:t>Cybergeo</a:t>
            </a:r>
            <a:r>
              <a:rPr lang="en-IN" sz="1800" dirty="0" smtClean="0">
                <a:latin typeface="Times New Roman" pitchFamily="18" charset="0"/>
                <a:cs typeface="Times New Roman" pitchFamily="18" charset="0"/>
              </a:rPr>
              <a:t> 569, 1–32.</a:t>
            </a:r>
          </a:p>
          <a:p>
            <a:pPr algn="just">
              <a:lnSpc>
                <a:spcPct val="170000"/>
              </a:lnSpc>
            </a:pPr>
            <a:r>
              <a:rPr lang="en-IN" sz="1800" dirty="0" smtClean="0">
                <a:latin typeface="Times New Roman" pitchFamily="18" charset="0"/>
                <a:cs typeface="Times New Roman" pitchFamily="18" charset="0"/>
              </a:rPr>
              <a:t>Gupta D (2015) The Importance of Being “</a:t>
            </a:r>
            <a:r>
              <a:rPr lang="en-IN" sz="1800" dirty="0" err="1" smtClean="0">
                <a:latin typeface="Times New Roman" pitchFamily="18" charset="0"/>
                <a:cs typeface="Times New Roman" pitchFamily="18" charset="0"/>
              </a:rPr>
              <a:t>Rurban</a:t>
            </a:r>
            <a:r>
              <a:rPr lang="en-IN" sz="1800" dirty="0" smtClean="0">
                <a:latin typeface="Times New Roman" pitchFamily="18" charset="0"/>
                <a:cs typeface="Times New Roman" pitchFamily="18" charset="0"/>
              </a:rPr>
              <a:t>” Tracking Changes in a Traditional Setting. Economic and Political Weekly 50, 37–43. </a:t>
            </a:r>
          </a:p>
          <a:p>
            <a:pPr algn="just">
              <a:lnSpc>
                <a:spcPct val="170000"/>
              </a:lnSpc>
            </a:pPr>
            <a:r>
              <a:rPr lang="en-IN" sz="1800" dirty="0" smtClean="0">
                <a:latin typeface="Times New Roman" pitchFamily="18" charset="0"/>
                <a:cs typeface="Times New Roman" pitchFamily="18" charset="0"/>
              </a:rPr>
              <a:t>Indian Institute for Human Settlements (2015). Urban India 2015: Evidence, 81pp. Available at: http://iihs.co.in/knowledgegateway/urban-india-2015-evidence-2/ </a:t>
            </a:r>
          </a:p>
          <a:p>
            <a:pPr algn="just">
              <a:lnSpc>
                <a:spcPct val="170000"/>
              </a:lnSpc>
            </a:pPr>
            <a:r>
              <a:rPr lang="en-IN" sz="1800" dirty="0" smtClean="0">
                <a:latin typeface="Times New Roman" pitchFamily="18" charset="0"/>
                <a:cs typeface="Times New Roman" pitchFamily="18" charset="0"/>
              </a:rPr>
              <a:t>Land AE (1967) </a:t>
            </a:r>
            <a:r>
              <a:rPr lang="en-IN" sz="1800" dirty="0" err="1" smtClean="0">
                <a:latin typeface="Times New Roman" pitchFamily="18" charset="0"/>
                <a:cs typeface="Times New Roman" pitchFamily="18" charset="0"/>
              </a:rPr>
              <a:t>Unraveling</a:t>
            </a:r>
            <a:r>
              <a:rPr lang="en-IN" sz="1800" dirty="0" smtClean="0">
                <a:latin typeface="Times New Roman" pitchFamily="18" charset="0"/>
                <a:cs typeface="Times New Roman" pitchFamily="18" charset="0"/>
              </a:rPr>
              <a:t> the </a:t>
            </a:r>
            <a:r>
              <a:rPr lang="en-IN" sz="1800" dirty="0" err="1" smtClean="0">
                <a:latin typeface="Times New Roman" pitchFamily="18" charset="0"/>
                <a:cs typeface="Times New Roman" pitchFamily="18" charset="0"/>
              </a:rPr>
              <a:t>Rurban</a:t>
            </a:r>
            <a:r>
              <a:rPr lang="en-IN" sz="1800" dirty="0" smtClean="0">
                <a:latin typeface="Times New Roman" pitchFamily="18" charset="0"/>
                <a:cs typeface="Times New Roman" pitchFamily="18" charset="0"/>
              </a:rPr>
              <a:t> Fringe: A Proposal for the Implementation of Proposition Three. Hastings LJ 19, 421.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1074</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Mechanism for linking of works under convergence in Rurban with multiple DBs (e.g.MGNREGS, PMUY, DDU-GKY, PMAY etc.)</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2022-03-10T06:17:51Z</dcterms:modified>
</cp:coreProperties>
</file>