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Identification of Missing Bridges which would increase the connectivity between regions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development of linear infrastructure such as pipelines can have a dramatic impact on forest connectivity through canopy fragmentation. Because many forest animals are arboreal and spend their lives in the forest canopy, fragmentation caused by linear infrastructure may isolate animals on either side. Here we present our findings on linear infrastructure effects on canopy connectivity and impact mitigation with natural canopy bridges. Natural bridges are connections between branches that are left behind in the forest canopy above, in this case, a pipeline during the clearing of the right-of-way. We share our experiences with a natural bridge case study in the Lower Urubamba Region of Peru on a project where 13 natural bridges were left on average at 410m intervals over 5km, with tree trunks 8 to 24m apart.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 provide 16 recommendations for the development of such projects, from the planning stages, timeline for bridge establishment, and necessary personnel for design, to bridge selection and monitoring protocol. Natural bridges can be established with little effect on the pipeline construction timeline and cost as long as they are considered in the initial stages of pipeline design, and the locations of the bridges are selected in collaboration with the pipeline engineers and topography team as the position of the right-of-way is established. We strongly encourage companies to include natural bridges in linear infrastructure because they can be highly effective in increasing forest connectivity with little cost to the corporation and little effect on the pipeline development timeline.</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fundamental assumption in the study is that existing, largely well-amortised rolling stock is or could be made available, in most cases by incumbents with vehicle </a:t>
            </a:r>
            <a:r>
              <a:rPr lang="en-IN" sz="2000" dirty="0" smtClean="0">
                <a:latin typeface="Times New Roman" pitchFamily="18" charset="0"/>
                <a:cs typeface="Times New Roman" pitchFamily="18" charset="0"/>
              </a:rPr>
              <a:t>reserves.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might appear obvious that timetables and tariff information on cross-border connections must be made available to inform passengers of their existence and encourage the use of cross-border passenger train services, but many European railway undertakings have in fact reduced such information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authorities instead put more emphasis on improvements to existing infrastructure connections in the </a:t>
            </a:r>
            <a:r>
              <a:rPr lang="en-IN" sz="2000" dirty="0" smtClean="0">
                <a:latin typeface="Times New Roman" pitchFamily="18" charset="0"/>
                <a:cs typeface="Times New Roman" pitchFamily="18" charset="0"/>
              </a:rPr>
              <a:t>region.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solve this problem, we proposed a metric called approximation accuracy, to assess these different measures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 hard problem to confirm the number of bridging node in a posterior network.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usual approach is to select a threshold, and take those nodes with score larger than this threshold as destination </a:t>
            </a:r>
            <a:r>
              <a:rPr lang="en-IN" sz="2000" dirty="0" smtClean="0">
                <a:latin typeface="Times New Roman" pitchFamily="18" charset="0"/>
                <a:cs typeface="Times New Roman" pitchFamily="18" charset="0"/>
              </a:rPr>
              <a:t>nodes. However</a:t>
            </a:r>
            <a:r>
              <a:rPr lang="en-IN" sz="2000" dirty="0" smtClean="0">
                <a:latin typeface="Times New Roman" pitchFamily="18" charset="0"/>
                <a:cs typeface="Times New Roman" pitchFamily="18" charset="0"/>
              </a:rPr>
              <a:t>, how to take a reasonable threshold is still a hard problem.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novel evidence proposed suggests that, in the future, working women will have to adapt to important changes triggered by the digital transformation, which points to the importance of life-long learning and capacity building approaches.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difficulties notwithstanding, the proposed operational definition of dependent self-employed workers signals their more limited flexibility and ability to choose the features of their work than other self-employed individuals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last decade many methods have been proposed to identify hub nodes of networks.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Several widely used methods utilize different centrality measures that are based on the concepts of degree, shortest pathway or position information.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BNC was tested in many synthetic and real-world networks including LFR benchmark networks, social networks, biological networks and collaboration networks etc</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combined two main factors including road </a:t>
            </a:r>
            <a:r>
              <a:rPr lang="en-IN" sz="2000" dirty="0" smtClean="0">
                <a:latin typeface="Times New Roman" pitchFamily="18" charset="0"/>
                <a:cs typeface="Times New Roman" pitchFamily="18" charset="0"/>
              </a:rPr>
              <a:t>between </a:t>
            </a:r>
            <a:r>
              <a:rPr lang="en-IN" sz="2000" dirty="0" err="1" smtClean="0">
                <a:latin typeface="Times New Roman" pitchFamily="18" charset="0"/>
                <a:cs typeface="Times New Roman" pitchFamily="18" charset="0"/>
              </a:rPr>
              <a:t>ness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bridging coefficient together, and calculated the BNC score for each node, and then took those nodes with score larger than a particular threshold as predicted bridging nodes.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set of measures of centrality based on </a:t>
                      </a:r>
                      <a:r>
                        <a:rPr lang="en-US" sz="2000" dirty="0" err="1">
                          <a:latin typeface="Times New Roman"/>
                          <a:ea typeface="Calibri"/>
                          <a:cs typeface="Latha"/>
                        </a:rPr>
                        <a:t>betweenness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Freeman L.C.,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measures define centrality in terms of the degree to which a point falls on the shortest path between others and therefore has a potential for control of communication.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Identification of influential spreaders in complex networks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Kitsak M., Gallos L.K., Havlin S.,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Networks portray a multitude of interactions through which people meet, ideas are spread, and infectious diseases propagate within a society.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Rethinking centrality: Methods and examples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Stephenson K. &amp; Zelen, 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centrality measure is based on the “information” contained in all possible paths between pairs of points.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Reinterpreting network measures for models of disease transmission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Altman 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Several network measures have been defined elsewhere that quantify the distance between two nodes, and the centrality of a node, in a network.</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447800"/>
            <a:ext cx="640080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We conclude that BNC is an effective method to identify bridging nodes in complex network. It is a hard problem to confirm the number of bridging node in a posterior network. The usual approach is to select a threshold, and take those nodes with score larger than this threshold as destination nodes. However, how to take a reasonable threshold is still a hard problem. By testing in a large number of networks, we observed that in general the number of bridging nodes is rapidly reduced below top n1/2 (n is the number of nodes in a network) components. Therefore, the performance analysis of different measures is mainly focused on the top n1/2 nodes in all above examples. We have to figure out that the identification of bridging nodes has its own limitation. If there are too many bridges in a network, then it is nonsense to identify bridging nodes.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2000" dirty="0" smtClean="0">
                <a:latin typeface="Times New Roman" pitchFamily="18" charset="0"/>
                <a:cs typeface="Times New Roman" pitchFamily="18" charset="0"/>
              </a:rPr>
              <a:t>[1] Freeman L.C., “A set of measures of centrality based on </a:t>
            </a:r>
            <a:r>
              <a:rPr lang="en-IN" sz="2000" dirty="0" err="1" smtClean="0">
                <a:latin typeface="Times New Roman" pitchFamily="18" charset="0"/>
                <a:cs typeface="Times New Roman" pitchFamily="18" charset="0"/>
              </a:rPr>
              <a:t>betweenness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Sociometry</a:t>
            </a:r>
            <a:r>
              <a:rPr lang="en-IN" sz="2000" dirty="0" smtClean="0">
                <a:latin typeface="Times New Roman" pitchFamily="18" charset="0"/>
                <a:cs typeface="Times New Roman" pitchFamily="18" charset="0"/>
              </a:rPr>
              <a:t>, Vol. 40, No. 1, pp. 35-41, Mar., 1977. </a:t>
            </a: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Kitsak</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Gallos</a:t>
            </a:r>
            <a:r>
              <a:rPr lang="en-IN" sz="2000" dirty="0" smtClean="0">
                <a:latin typeface="Times New Roman" pitchFamily="18" charset="0"/>
                <a:cs typeface="Times New Roman" pitchFamily="18" charset="0"/>
              </a:rPr>
              <a:t> L.K., </a:t>
            </a:r>
            <a:r>
              <a:rPr lang="en-IN" sz="2000" dirty="0" err="1" smtClean="0">
                <a:latin typeface="Times New Roman" pitchFamily="18" charset="0"/>
                <a:cs typeface="Times New Roman" pitchFamily="18" charset="0"/>
              </a:rPr>
              <a:t>Havlin</a:t>
            </a:r>
            <a:r>
              <a:rPr lang="en-IN" sz="2000" dirty="0" smtClean="0">
                <a:latin typeface="Times New Roman" pitchFamily="18" charset="0"/>
                <a:cs typeface="Times New Roman" pitchFamily="18" charset="0"/>
              </a:rPr>
              <a:t> S., et al., “Identification of influential spreaders in complex networks,” Nat. Phys., Vol. 6, pp. 888-893, Aug., 2010. </a:t>
            </a:r>
          </a:p>
          <a:p>
            <a:pPr algn="just">
              <a:lnSpc>
                <a:spcPct val="160000"/>
              </a:lnSpc>
            </a:pPr>
            <a:r>
              <a:rPr lang="en-IN" sz="2000" dirty="0" smtClean="0">
                <a:latin typeface="Times New Roman" pitchFamily="18" charset="0"/>
                <a:cs typeface="Times New Roman" pitchFamily="18" charset="0"/>
              </a:rPr>
              <a:t>[3] Stephenson K. &amp; </a:t>
            </a:r>
            <a:r>
              <a:rPr lang="en-IN" sz="2000" dirty="0" err="1" smtClean="0">
                <a:latin typeface="Times New Roman" pitchFamily="18" charset="0"/>
                <a:cs typeface="Times New Roman" pitchFamily="18" charset="0"/>
              </a:rPr>
              <a:t>Zelen</a:t>
            </a:r>
            <a:r>
              <a:rPr lang="en-IN" sz="2000" dirty="0" smtClean="0">
                <a:latin typeface="Times New Roman" pitchFamily="18" charset="0"/>
                <a:cs typeface="Times New Roman" pitchFamily="18" charset="0"/>
              </a:rPr>
              <a:t>, M., “Rethinking centrality: Methods and examples,” Soc. </a:t>
            </a:r>
            <a:r>
              <a:rPr lang="en-IN" sz="2000" dirty="0" err="1" smtClean="0">
                <a:latin typeface="Times New Roman" pitchFamily="18" charset="0"/>
                <a:cs typeface="Times New Roman" pitchFamily="18" charset="0"/>
              </a:rPr>
              <a:t>Netw</a:t>
            </a:r>
            <a:r>
              <a:rPr lang="en-IN" sz="2000" dirty="0" smtClean="0">
                <a:latin typeface="Times New Roman" pitchFamily="18" charset="0"/>
                <a:cs typeface="Times New Roman" pitchFamily="18" charset="0"/>
              </a:rPr>
              <a:t>. Vol. 11, No. 1, pp. 1-37, Mar., 1989. </a:t>
            </a:r>
          </a:p>
          <a:p>
            <a:pPr algn="just">
              <a:lnSpc>
                <a:spcPct val="160000"/>
              </a:lnSpc>
            </a:pPr>
            <a:r>
              <a:rPr lang="en-IN" sz="2000" dirty="0" smtClean="0">
                <a:latin typeface="Times New Roman" pitchFamily="18" charset="0"/>
                <a:cs typeface="Times New Roman" pitchFamily="18" charset="0"/>
              </a:rPr>
              <a:t>[4] Altman M., “Reinterpreting network measures for models of disease transmission,” Soc. </a:t>
            </a:r>
            <a:r>
              <a:rPr lang="en-IN" sz="2000" dirty="0" err="1" smtClean="0">
                <a:latin typeface="Times New Roman" pitchFamily="18" charset="0"/>
                <a:cs typeface="Times New Roman" pitchFamily="18" charset="0"/>
              </a:rPr>
              <a:t>Netw</a:t>
            </a:r>
            <a:r>
              <a:rPr lang="en-IN" sz="2000" dirty="0" smtClean="0">
                <a:latin typeface="Times New Roman" pitchFamily="18" charset="0"/>
                <a:cs typeface="Times New Roman" pitchFamily="18" charset="0"/>
              </a:rPr>
              <a:t>., Vol. 15, No. 1, pp. 1-7, Mar., 1993. </a:t>
            </a:r>
          </a:p>
          <a:p>
            <a:pPr algn="just">
              <a:lnSpc>
                <a:spcPct val="16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Poulin</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Boily</a:t>
            </a:r>
            <a:r>
              <a:rPr lang="en-IN" sz="2000" dirty="0" smtClean="0">
                <a:latin typeface="Times New Roman" pitchFamily="18" charset="0"/>
                <a:cs typeface="Times New Roman" pitchFamily="18" charset="0"/>
              </a:rPr>
              <a:t> M.C., </a:t>
            </a:r>
            <a:r>
              <a:rPr lang="en-IN" sz="2000" dirty="0" err="1" smtClean="0">
                <a:latin typeface="Times New Roman" pitchFamily="18" charset="0"/>
                <a:cs typeface="Times New Roman" pitchFamily="18" charset="0"/>
              </a:rPr>
              <a:t>Mâsse</a:t>
            </a:r>
            <a:r>
              <a:rPr lang="en-IN" sz="2000" dirty="0" smtClean="0">
                <a:latin typeface="Times New Roman" pitchFamily="18" charset="0"/>
                <a:cs typeface="Times New Roman" pitchFamily="18" charset="0"/>
              </a:rPr>
              <a:t> B.R., “Dynamical systems to define centrality in social networks,” Soc. </a:t>
            </a:r>
            <a:r>
              <a:rPr lang="en-IN" sz="2000" dirty="0" err="1" smtClean="0">
                <a:latin typeface="Times New Roman" pitchFamily="18" charset="0"/>
                <a:cs typeface="Times New Roman" pitchFamily="18" charset="0"/>
              </a:rPr>
              <a:t>Netw</a:t>
            </a:r>
            <a:r>
              <a:rPr lang="en-IN" sz="2000" dirty="0" smtClean="0">
                <a:latin typeface="Times New Roman" pitchFamily="18" charset="0"/>
                <a:cs typeface="Times New Roman" pitchFamily="18" charset="0"/>
              </a:rPr>
              <a:t>., Vol. 22, No. 3, pp. 187- 220, Jul. 2000.</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Freeman L.C., “Centrality in social networks conceptual clarification,” Soc. </a:t>
            </a:r>
            <a:r>
              <a:rPr lang="en-IN" sz="1900" dirty="0" err="1" smtClean="0">
                <a:latin typeface="Times New Roman" pitchFamily="18" charset="0"/>
                <a:cs typeface="Times New Roman" pitchFamily="18" charset="0"/>
              </a:rPr>
              <a:t>Netw</a:t>
            </a:r>
            <a:r>
              <a:rPr lang="en-IN" sz="1900" dirty="0" smtClean="0">
                <a:latin typeface="Times New Roman" pitchFamily="18" charset="0"/>
                <a:cs typeface="Times New Roman" pitchFamily="18" charset="0"/>
              </a:rPr>
              <a:t>., Vol.1, No. 3, pp. 215-239, 1978-1979. </a:t>
            </a:r>
          </a:p>
          <a:p>
            <a:pPr algn="just">
              <a:lnSpc>
                <a:spcPct val="170000"/>
              </a:lnSpc>
            </a:pPr>
            <a:r>
              <a:rPr lang="en-IN" sz="1900" dirty="0" smtClean="0">
                <a:latin typeface="Times New Roman" pitchFamily="18" charset="0"/>
                <a:cs typeface="Times New Roman" pitchFamily="18" charset="0"/>
              </a:rPr>
              <a:t>[7] </a:t>
            </a:r>
            <a:r>
              <a:rPr lang="en-IN" sz="1900" dirty="0" err="1" smtClean="0">
                <a:latin typeface="Times New Roman" pitchFamily="18" charset="0"/>
                <a:cs typeface="Times New Roman" pitchFamily="18" charset="0"/>
              </a:rPr>
              <a:t>Hage</a:t>
            </a:r>
            <a:r>
              <a:rPr lang="en-IN" sz="1900" dirty="0" smtClean="0">
                <a:latin typeface="Times New Roman" pitchFamily="18" charset="0"/>
                <a:cs typeface="Times New Roman" pitchFamily="18" charset="0"/>
              </a:rPr>
              <a:t> P. &amp; </a:t>
            </a:r>
            <a:r>
              <a:rPr lang="en-IN" sz="1900" dirty="0" err="1" smtClean="0">
                <a:latin typeface="Times New Roman" pitchFamily="18" charset="0"/>
                <a:cs typeface="Times New Roman" pitchFamily="18" charset="0"/>
              </a:rPr>
              <a:t>Harary</a:t>
            </a:r>
            <a:r>
              <a:rPr lang="en-IN" sz="1900" dirty="0" smtClean="0">
                <a:latin typeface="Times New Roman" pitchFamily="18" charset="0"/>
                <a:cs typeface="Times New Roman" pitchFamily="18" charset="0"/>
              </a:rPr>
              <a:t> F., “</a:t>
            </a:r>
            <a:r>
              <a:rPr lang="en-IN" sz="1900" dirty="0" err="1" smtClean="0">
                <a:latin typeface="Times New Roman" pitchFamily="18" charset="0"/>
                <a:cs typeface="Times New Roman" pitchFamily="18" charset="0"/>
              </a:rPr>
              <a:t>Eccentrality</a:t>
            </a:r>
            <a:r>
              <a:rPr lang="en-IN" sz="1900" dirty="0" smtClean="0">
                <a:latin typeface="Times New Roman" pitchFamily="18" charset="0"/>
                <a:cs typeface="Times New Roman" pitchFamily="18" charset="0"/>
              </a:rPr>
              <a:t> and centrality in networks,” Soc. </a:t>
            </a:r>
            <a:r>
              <a:rPr lang="en-IN" sz="1900" dirty="0" err="1" smtClean="0">
                <a:latin typeface="Times New Roman" pitchFamily="18" charset="0"/>
                <a:cs typeface="Times New Roman" pitchFamily="18" charset="0"/>
              </a:rPr>
              <a:t>Netw</a:t>
            </a:r>
            <a:r>
              <a:rPr lang="en-IN" sz="1900" dirty="0" smtClean="0">
                <a:latin typeface="Times New Roman" pitchFamily="18" charset="0"/>
                <a:cs typeface="Times New Roman" pitchFamily="18" charset="0"/>
              </a:rPr>
              <a:t>., Vol. 17, No.1, pp. 57-63, Jan., 1995. </a:t>
            </a:r>
          </a:p>
          <a:p>
            <a:pPr algn="just">
              <a:lnSpc>
                <a:spcPct val="170000"/>
              </a:lnSpc>
            </a:pPr>
            <a:r>
              <a:rPr lang="en-IN" sz="1900" dirty="0" smtClean="0">
                <a:latin typeface="Times New Roman" pitchFamily="18" charset="0"/>
                <a:cs typeface="Times New Roman" pitchFamily="18" charset="0"/>
              </a:rPr>
              <a:t>[8] </a:t>
            </a:r>
            <a:r>
              <a:rPr lang="en-IN" sz="1900" dirty="0" err="1" smtClean="0">
                <a:latin typeface="Times New Roman" pitchFamily="18" charset="0"/>
                <a:cs typeface="Times New Roman" pitchFamily="18" charset="0"/>
              </a:rPr>
              <a:t>Bonacich</a:t>
            </a:r>
            <a:r>
              <a:rPr lang="en-IN" sz="1900" dirty="0" smtClean="0">
                <a:latin typeface="Times New Roman" pitchFamily="18" charset="0"/>
                <a:cs typeface="Times New Roman" pitchFamily="18" charset="0"/>
              </a:rPr>
              <a:t> P. &amp; Lloyd P., “Eigenvector-like measures of centrality for </a:t>
            </a:r>
            <a:r>
              <a:rPr lang="en-IN" sz="1900" dirty="0" err="1" smtClean="0">
                <a:latin typeface="Times New Roman" pitchFamily="18" charset="0"/>
                <a:cs typeface="Times New Roman" pitchFamily="18" charset="0"/>
              </a:rPr>
              <a:t>asymindicator</a:t>
            </a:r>
            <a:r>
              <a:rPr lang="en-IN" sz="1900" dirty="0" smtClean="0">
                <a:latin typeface="Times New Roman" pitchFamily="18" charset="0"/>
                <a:cs typeface="Times New Roman" pitchFamily="18" charset="0"/>
              </a:rPr>
              <a:t> relations,” Soc. </a:t>
            </a:r>
            <a:r>
              <a:rPr lang="en-IN" sz="1900" dirty="0" err="1" smtClean="0">
                <a:latin typeface="Times New Roman" pitchFamily="18" charset="0"/>
                <a:cs typeface="Times New Roman" pitchFamily="18" charset="0"/>
              </a:rPr>
              <a:t>Netw</a:t>
            </a:r>
            <a:r>
              <a:rPr lang="en-IN" sz="1900" dirty="0" smtClean="0">
                <a:latin typeface="Times New Roman" pitchFamily="18" charset="0"/>
                <a:cs typeface="Times New Roman" pitchFamily="18" charset="0"/>
              </a:rPr>
              <a:t>., Vol. 23, No.1, ,pp. 191-201, 2001. </a:t>
            </a:r>
          </a:p>
          <a:p>
            <a:pPr algn="just">
              <a:lnSpc>
                <a:spcPct val="170000"/>
              </a:lnSpc>
            </a:pPr>
            <a:r>
              <a:rPr lang="en-IN" sz="1900" dirty="0" smtClean="0">
                <a:latin typeface="Times New Roman" pitchFamily="18" charset="0"/>
                <a:cs typeface="Times New Roman" pitchFamily="18" charset="0"/>
              </a:rPr>
              <a:t>[9] </a:t>
            </a:r>
            <a:r>
              <a:rPr lang="en-IN" sz="1900" dirty="0" err="1" smtClean="0">
                <a:latin typeface="Times New Roman" pitchFamily="18" charset="0"/>
                <a:cs typeface="Times New Roman" pitchFamily="18" charset="0"/>
              </a:rPr>
              <a:t>Brin</a:t>
            </a:r>
            <a:r>
              <a:rPr lang="en-IN" sz="1900" dirty="0" smtClean="0">
                <a:latin typeface="Times New Roman" pitchFamily="18" charset="0"/>
                <a:cs typeface="Times New Roman" pitchFamily="18" charset="0"/>
              </a:rPr>
              <a:t> S. &amp; Page L., “The anatomy of a large-scale </a:t>
            </a:r>
            <a:r>
              <a:rPr lang="en-IN" sz="1900" dirty="0" err="1" smtClean="0">
                <a:latin typeface="Times New Roman" pitchFamily="18" charset="0"/>
                <a:cs typeface="Times New Roman" pitchFamily="18" charset="0"/>
              </a:rPr>
              <a:t>hypertextual</a:t>
            </a:r>
            <a:r>
              <a:rPr lang="en-IN" sz="1900" dirty="0" smtClean="0">
                <a:latin typeface="Times New Roman" pitchFamily="18" charset="0"/>
                <a:cs typeface="Times New Roman" pitchFamily="18" charset="0"/>
              </a:rPr>
              <a:t> web search engine,” </a:t>
            </a:r>
            <a:r>
              <a:rPr lang="en-IN" sz="1900" dirty="0" err="1" smtClean="0">
                <a:latin typeface="Times New Roman" pitchFamily="18" charset="0"/>
                <a:cs typeface="Times New Roman" pitchFamily="18" charset="0"/>
              </a:rPr>
              <a:t>Comput</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Netw</a:t>
            </a:r>
            <a:r>
              <a:rPr lang="en-IN" sz="1900" dirty="0" smtClean="0">
                <a:latin typeface="Times New Roman" pitchFamily="18" charset="0"/>
                <a:cs typeface="Times New Roman" pitchFamily="18" charset="0"/>
              </a:rPr>
              <a:t>. ISDN Sys., Vol. 30, No. 1, pp. 107- 117, Apr., 1998. </a:t>
            </a:r>
          </a:p>
          <a:p>
            <a:pPr algn="just">
              <a:lnSpc>
                <a:spcPct val="170000"/>
              </a:lnSpc>
            </a:pPr>
            <a:r>
              <a:rPr lang="en-IN" sz="1900" dirty="0" smtClean="0">
                <a:latin typeface="Times New Roman" pitchFamily="18" charset="0"/>
                <a:cs typeface="Times New Roman" pitchFamily="18" charset="0"/>
              </a:rPr>
              <a:t>[10] Kim S.J. &amp; Lee S.H., “An improved computation of the </a:t>
            </a:r>
            <a:r>
              <a:rPr lang="en-IN" sz="1900" dirty="0" err="1" smtClean="0">
                <a:latin typeface="Times New Roman" pitchFamily="18" charset="0"/>
                <a:cs typeface="Times New Roman" pitchFamily="18" charset="0"/>
              </a:rPr>
              <a:t>pagerank</a:t>
            </a:r>
            <a:r>
              <a:rPr lang="en-IN" sz="1900" dirty="0" smtClean="0">
                <a:latin typeface="Times New Roman" pitchFamily="18" charset="0"/>
                <a:cs typeface="Times New Roman" pitchFamily="18" charset="0"/>
              </a:rPr>
              <a:t> algorithm,” Adv. </a:t>
            </a:r>
            <a:r>
              <a:rPr lang="en-IN" sz="1900" dirty="0" err="1" smtClean="0">
                <a:latin typeface="Times New Roman" pitchFamily="18" charset="0"/>
                <a:cs typeface="Times New Roman" pitchFamily="18" charset="0"/>
              </a:rPr>
              <a:t>Infor</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Retr</a:t>
            </a:r>
            <a:r>
              <a:rPr lang="en-IN" sz="1900" dirty="0" smtClean="0">
                <a:latin typeface="Times New Roman" pitchFamily="18" charset="0"/>
                <a:cs typeface="Times New Roman" pitchFamily="18" charset="0"/>
              </a:rPr>
              <a:t>., Vol. 2291, No. 1, pp. 73-85, Mar., 2002.</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1297</TotalTime>
  <Words>1356</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Identification of Missing Bridges which would increase the connectivity between regions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2022-03-10T10:20:34Z</dcterms:modified>
</cp:coreProperties>
</file>