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3/11/2022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638800"/>
          </a:xfrm>
        </p:spPr>
        <p:txBody>
          <a:bodyPr>
            <a:normAutofit/>
          </a:bodyPr>
          <a:lstStyle/>
          <a:p>
            <a:pPr algn="ctr"/>
            <a:r>
              <a:rPr lang="en-IN" b="1" dirty="0" smtClean="0">
                <a:latin typeface="Times New Roman" pitchFamily="18" charset="0"/>
                <a:cs typeface="Times New Roman" pitchFamily="18" charset="0"/>
              </a:rPr>
              <a:t>Identification of Flood Prone Roads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696200" cy="3810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457200"/>
            <a:ext cx="7498080" cy="6172200"/>
          </a:xfrm>
        </p:spPr>
        <p:txBody>
          <a:bodyPr>
            <a:noAutofit/>
          </a:bodyPr>
          <a:lstStyle/>
          <a:p>
            <a:pPr algn="just">
              <a:buNone/>
            </a:pPr>
            <a:r>
              <a:rPr lang="en-IN" sz="2000" dirty="0" smtClean="0">
                <a:latin typeface="Times New Roman" pitchFamily="18" charset="0"/>
                <a:cs typeface="Times New Roman" pitchFamily="18" charset="0"/>
              </a:rPr>
              <a:t>    The availability of new technologies far the measurement of surface elevation has addressed the lack of high-resolution elevation data, which has led to an increase in the attraction of automated procedures based on digital elevation models (DEMs) far hydrological applications, including the delineation of floodplains. In particular, the exposure to flooding may be delineated quite well by adopting a modified topographic index (</a:t>
            </a:r>
            <a:r>
              <a:rPr lang="en-IN" sz="2000" dirty="0" err="1" smtClean="0">
                <a:latin typeface="Times New Roman" pitchFamily="18" charset="0"/>
                <a:cs typeface="Times New Roman" pitchFamily="18" charset="0"/>
              </a:rPr>
              <a:t>TIm</a:t>
            </a:r>
            <a:r>
              <a:rPr lang="en-IN" sz="2000" dirty="0" smtClean="0">
                <a:latin typeface="Times New Roman" pitchFamily="18" charset="0"/>
                <a:cs typeface="Times New Roman" pitchFamily="18" charset="0"/>
              </a:rPr>
              <a:t>) computed from a DEM. The comparison of TI", and flood inundation maps (obtained from hydraulic simulations) shows that the portion of a basin exposed to flood inundation is generally characterized by a </a:t>
            </a:r>
            <a:r>
              <a:rPr lang="en-IN" sz="2000" dirty="0" err="1" smtClean="0">
                <a:latin typeface="Times New Roman" pitchFamily="18" charset="0"/>
                <a:cs typeface="Times New Roman" pitchFamily="18" charset="0"/>
              </a:rPr>
              <a:t>TIm</a:t>
            </a:r>
            <a:r>
              <a:rPr lang="en-IN" sz="2000" dirty="0" smtClean="0">
                <a:latin typeface="Times New Roman" pitchFamily="18" charset="0"/>
                <a:cs typeface="Times New Roman" pitchFamily="18" charset="0"/>
              </a:rPr>
              <a:t> higher than a given threshold, T (e.g., equal to 2.89 far DEMs with cell size of 20 m). This allows the development of a simple procedure far the identification of flood-prone areas that requires only two parameters far the calibration: the threshold T and the exponent of </a:t>
            </a:r>
            <a:r>
              <a:rPr lang="en-IN" sz="2000" dirty="0" err="1" smtClean="0">
                <a:latin typeface="Times New Roman" pitchFamily="18" charset="0"/>
                <a:cs typeface="Times New Roman" pitchFamily="18" charset="0"/>
              </a:rPr>
              <a:t>TIm</a:t>
            </a:r>
            <a:r>
              <a:rPr lang="en-IN" sz="2000" dirty="0" smtClean="0">
                <a:latin typeface="Times New Roman" pitchFamily="18" charset="0"/>
                <a:cs typeface="Times New Roman" pitchFamily="18" charset="0"/>
              </a:rPr>
              <a:t>' Because the modified topographic index is sensitive to the spatial resolution of the DEM, the optimal scale of representation for the performance of the method is investigated. The procedure is tested on the Arno River Basin by using the existing documentation of flood inundations produced by the Arno River Basin Authority for calibration and validation.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6172200"/>
          </a:xfrm>
        </p:spPr>
        <p:txBody>
          <a:bodyPr>
            <a:noAutofit/>
          </a:bodyPr>
          <a:lstStyle/>
          <a:p>
            <a:pPr algn="just">
              <a:buNone/>
            </a:pPr>
            <a:r>
              <a:rPr lang="en-IN" sz="2000" dirty="0" smtClean="0">
                <a:latin typeface="Times New Roman" pitchFamily="18" charset="0"/>
                <a:cs typeface="Times New Roman" pitchFamily="18" charset="0"/>
              </a:rPr>
              <a:t>    This approach is applied on Il </a:t>
            </a:r>
            <a:r>
              <a:rPr lang="en-IN" sz="2000" dirty="0" err="1" smtClean="0">
                <a:latin typeface="Times New Roman" pitchFamily="18" charset="0"/>
                <a:cs typeface="Times New Roman" pitchFamily="18" charset="0"/>
              </a:rPr>
              <a:t>subcatchments</a:t>
            </a:r>
            <a:r>
              <a:rPr lang="en-IN" sz="2000" dirty="0" smtClean="0">
                <a:latin typeface="Times New Roman" pitchFamily="18" charset="0"/>
                <a:cs typeface="Times New Roman" pitchFamily="18" charset="0"/>
              </a:rPr>
              <a:t> with areas ranging from 489-6,929 km2 utilizing DEMs of different resolutions with cell sizes ranging from 20-720 m. Results show that the proposed procedure may help in the delineation of flood-prone areas, especially in basins with marked topography. The method is sensitive to the DEM resolution, but a cell size of -100 m is sufficient for good performance for the catchments investigated here. The procedure is also tested by adopting DEMs from different sources, such as the shuttle radar topography mission (SRTM) DEM, ASTER global DEM (GDEM), and national elevation data. This experiment highlights the reliability of the SRTM DEM for the delineation of flood-prone areas. A useful relationship between model parameters and the reference scale of the DEM was also obtained, providing a strategy for the application of this method in different contexts. The use of the modified topographic index should not be considered as an alternative to standard hydrological-hydraulic simulations for flood mapping, but it may represent a useful and rapid tool for a preliminary delineation </a:t>
            </a:r>
            <a:r>
              <a:rPr lang="en-IN" sz="2000" dirty="0" err="1" smtClean="0">
                <a:latin typeface="Times New Roman" pitchFamily="18" charset="0"/>
                <a:cs typeface="Times New Roman" pitchFamily="18" charset="0"/>
              </a:rPr>
              <a:t>offlooding</a:t>
            </a:r>
            <a:r>
              <a:rPr lang="en-IN" sz="2000" dirty="0" smtClean="0">
                <a:latin typeface="Times New Roman" pitchFamily="18" charset="0"/>
                <a:cs typeface="Times New Roman" pitchFamily="18" charset="0"/>
              </a:rPr>
              <a:t> areas in </a:t>
            </a:r>
            <a:r>
              <a:rPr lang="en-IN" sz="2000" dirty="0" err="1" smtClean="0">
                <a:latin typeface="Times New Roman" pitchFamily="18" charset="0"/>
                <a:cs typeface="Times New Roman" pitchFamily="18" charset="0"/>
              </a:rPr>
              <a:t>ungauged</a:t>
            </a:r>
            <a:r>
              <a:rPr lang="en-IN" sz="2000" dirty="0" smtClean="0">
                <a:latin typeface="Times New Roman" pitchFamily="18" charset="0"/>
                <a:cs typeface="Times New Roman" pitchFamily="18" charset="0"/>
              </a:rPr>
              <a:t> basins and in areas where expensive and time-consuming hydrological-hydraulic simulations are not </a:t>
            </a:r>
            <a:r>
              <a:rPr lang="en-IN" sz="2000" dirty="0" err="1" smtClean="0">
                <a:latin typeface="Times New Roman" pitchFamily="18" charset="0"/>
                <a:cs typeface="Times New Roman" pitchFamily="18" charset="0"/>
              </a:rPr>
              <a:t>affardable</a:t>
            </a:r>
            <a:r>
              <a:rPr lang="en-IN" sz="2000" dirty="0" smtClean="0">
                <a:latin typeface="Times New Roman" pitchFamily="18" charset="0"/>
                <a:cs typeface="Times New Roman" pitchFamily="18" charset="0"/>
              </a:rPr>
              <a:t> or economically convenient. </a:t>
            </a:r>
            <a:endParaRPr lang="en-US" sz="2000" dirty="0" smtClean="0">
              <a:latin typeface="Times New Roman" pitchFamily="18" charset="0"/>
              <a:cs typeface="Times New Roman" pitchFamily="18" charset="0"/>
            </a:endParaRPr>
          </a:p>
          <a:p>
            <a:pPr algn="just">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As long-term inundation by floodwater is not a very common phenomenon in these countries, research in this regard is almost non-existent.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importance of developing new infrastructure in a climate-resilient way and adapting existing infrastructure to changing environmental conditions is thus evident.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probability of flooding has been assessed, maintenance of culverts (e.g., regular unclogging of flood-prone intersections) and the adaptation of existing infrastructure to the predicted changes in climate conditions can be prioritized accordingly.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delineation of these areas raises complex problems regarding the definition of flood events and the parameterization of models far flood wave propagation in river beds and in surrounding areas.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problem is selecting the right threshold and identifying the correct exponent that </a:t>
            </a:r>
            <a:r>
              <a:rPr lang="en-IN" sz="2000" dirty="0" err="1" smtClean="0">
                <a:latin typeface="Times New Roman" pitchFamily="18" charset="0"/>
                <a:cs typeface="Times New Roman" pitchFamily="18" charset="0"/>
              </a:rPr>
              <a:t>optirnizes</a:t>
            </a:r>
            <a:r>
              <a:rPr lang="en-IN" sz="2000" dirty="0" smtClean="0">
                <a:latin typeface="Times New Roman" pitchFamily="18" charset="0"/>
                <a:cs typeface="Times New Roman" pitchFamily="18" charset="0"/>
              </a:rPr>
              <a:t> this method.</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effect of depressions and obstac1es were treated using the AT search algorithm, which is a least-cost path algorithm designed to minimize the impact of areas of low slope and DEM data errors.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provides justification for the use of SMCE in order to identify flood-prone areas that are needed for mapping purposes.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approach used in this study was for screening purposes, other studies should be conducted based on a quantitative approach at other scales in order to obtain the direct and indirect losses for elements at risk (assets).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prioritization based on the exposure analysis was conducted by intersecting the flood-prone areas with roads that were ranked similar to the method proposed in France for analyzing potential flood damage to transportation networks at the </a:t>
            </a:r>
            <a:r>
              <a:rPr lang="en-IN" sz="2000" dirty="0" err="1" smtClean="0">
                <a:latin typeface="Times New Roman" pitchFamily="18" charset="0"/>
                <a:cs typeface="Times New Roman" pitchFamily="18" charset="0"/>
              </a:rPr>
              <a:t>meso</a:t>
            </a:r>
            <a:r>
              <a:rPr lang="en-IN" sz="2000" dirty="0" smtClean="0">
                <a:latin typeface="Times New Roman" pitchFamily="18" charset="0"/>
                <a:cs typeface="Times New Roman" pitchFamily="18" charset="0"/>
              </a:rPr>
              <a:t>-scale.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performance of the method tended to increase for basins with a higher slope ratio.</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preliminary results of the flood prone area determination, as a basis to perform more comprehensive synthesis such as flood risk and flood hazard mitigation.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visualization of the suggested models by means of the flood thermometer allows for the comparison of their performance to that of the Blue Spot method.</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263650"/>
                <a:gridCol w="3981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physically-based variable contributing area model of basin hydrology</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Beven, K. J., and Kirkby, M. J. (1979).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hydrological forecasting model is presented that attempts to combine the important distributed effects of channel network topology and dynamic contributing areas with the advantages of simple lumped parameter basin models.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Multiple flow direction algorithms for runoff modelling in grid based elevation models: An empirical evaluation</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Holmgren, P. (1994).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When pathways for groundwater flow are defined in grid based elevation models, the grid structure creates some obstacles as it only allows for eight flow directions.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286000"/>
                <a:gridCol w="1676400"/>
                <a:gridCol w="37528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Hole-filled seamless SRTM data V4</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Jarvis, A., Reuter, H. L, Nelson, A., and Guevara, E. (2008).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These voids can be filled using a range of interpolation algorithms in conjunction with other sources of elevation data, but there is little guidance on the most appropriate void-filling method.</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Investigating a floodplain scaling relation using a hydrogeomorphic delineation method</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Nardi, F, Vivoni, E. R., and Grimaldi, S. (2006).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Floodplains are critical landscape features that are highly distinguished from neighboring uplands in terms of their hydrologic, geomorphologic, biogeochemical, and ecological processes. </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descr="C:\Users\ELCOT-Lenovo\Desktop\pic.png"/>
          <p:cNvPicPr>
            <a:picLocks noGrp="1" noChangeAspect="1" noChangeArrowheads="1"/>
          </p:cNvPicPr>
          <p:nvPr>
            <p:ph idx="1"/>
          </p:nvPr>
        </p:nvPicPr>
        <p:blipFill>
          <a:blip r:embed="rId2"/>
          <a:srcRect/>
          <a:stretch>
            <a:fillRect/>
          </a:stretch>
        </p:blipFill>
        <p:spPr bwMode="auto">
          <a:xfrm>
            <a:off x="2133600" y="1524000"/>
            <a:ext cx="6172200" cy="48767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914400"/>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447800" y="1143000"/>
            <a:ext cx="7498080" cy="5257800"/>
          </a:xfrm>
        </p:spPr>
        <p:txBody>
          <a:bodyPr>
            <a:noAutofit/>
          </a:bodyPr>
          <a:lstStyle/>
          <a:p>
            <a:pPr algn="just">
              <a:buNone/>
            </a:pPr>
            <a:r>
              <a:rPr lang="en-IN" sz="2000" dirty="0" smtClean="0">
                <a:latin typeface="Times New Roman" pitchFamily="18" charset="0"/>
                <a:cs typeface="Times New Roman" pitchFamily="18" charset="0"/>
              </a:rPr>
              <a:t>    The methodology proposed here represents a simple tool for the delineation of areas exposed to flooding using only information on the basin topography (DEM). Such data are freely available over the entire globe at sufficient resolution. tool for </a:t>
            </a:r>
            <a:r>
              <a:rPr lang="en-IN" sz="2000" dirty="0" err="1" smtClean="0">
                <a:latin typeface="Times New Roman" pitchFamily="18" charset="0"/>
                <a:cs typeface="Times New Roman" pitchFamily="18" charset="0"/>
              </a:rPr>
              <a:t>prelirninary</a:t>
            </a:r>
            <a:r>
              <a:rPr lang="en-IN" sz="2000" dirty="0" smtClean="0">
                <a:latin typeface="Times New Roman" pitchFamily="18" charset="0"/>
                <a:cs typeface="Times New Roman" pitchFamily="18" charset="0"/>
              </a:rPr>
              <a:t> investigations in contexts that lack data for detailed hydrologic and hydraulic simulations and in those areas that lack significant hydraulic protective measures. Obviously, it cannot be considered as an alternative to standard hydrological-hydraulic simulations for flood mapping. This procedure exploits the data contained in a DEM that are summarized by the proposed topographic index. This index is a measure of basin convergence, and it represents a good descriptor of the flooding </a:t>
            </a:r>
            <a:r>
              <a:rPr lang="en-IN" sz="2000" dirty="0" err="1" smtClean="0">
                <a:latin typeface="Times New Roman" pitchFamily="18" charset="0"/>
                <a:cs typeface="Times New Roman" pitchFamily="18" charset="0"/>
              </a:rPr>
              <a:t>processo</a:t>
            </a:r>
            <a:r>
              <a:rPr lang="en-IN" sz="2000" dirty="0" smtClean="0">
                <a:latin typeface="Times New Roman" pitchFamily="18" charset="0"/>
                <a:cs typeface="Times New Roman" pitchFamily="18" charset="0"/>
              </a:rPr>
              <a:t> The DEMs used for these applications describe the ground surface, neglecting the presence of artificial structures (river banks, dikes, or bridges) that may significantly modify the natural surface water flow. This is certainly a source of error for the proposed methodology that is hard to address with a purely topographic approach.</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4873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19800"/>
          </a:xfrm>
        </p:spPr>
        <p:txBody>
          <a:bodyPr>
            <a:noAutofit/>
          </a:bodyPr>
          <a:lstStyle/>
          <a:p>
            <a:pPr algn="just">
              <a:lnSpc>
                <a:spcPct val="160000"/>
              </a:lnSpc>
            </a:pPr>
            <a:r>
              <a:rPr lang="en-IN" sz="1800" dirty="0" smtClean="0">
                <a:latin typeface="Times New Roman" pitchFamily="18" charset="0"/>
                <a:cs typeface="Times New Roman" pitchFamily="18" charset="0"/>
              </a:rPr>
              <a:t>Arno </a:t>
            </a:r>
            <a:r>
              <a:rPr lang="en-IN" sz="1800" dirty="0" err="1" smtClean="0">
                <a:latin typeface="Times New Roman" pitchFamily="18" charset="0"/>
                <a:cs typeface="Times New Roman" pitchFamily="18" charset="0"/>
              </a:rPr>
              <a:t>RiverBasin</a:t>
            </a:r>
            <a:r>
              <a:rPr lang="en-IN" sz="1800" dirty="0" smtClean="0">
                <a:latin typeface="Times New Roman" pitchFamily="18" charset="0"/>
                <a:cs typeface="Times New Roman" pitchFamily="18" charset="0"/>
              </a:rPr>
              <a:t> Authority. (2002). "</a:t>
            </a:r>
            <a:r>
              <a:rPr lang="en-IN" sz="1800" dirty="0" err="1" smtClean="0">
                <a:latin typeface="Times New Roman" pitchFamily="18" charset="0"/>
                <a:cs typeface="Times New Roman" pitchFamily="18" charset="0"/>
              </a:rPr>
              <a:t>Progetto</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di</a:t>
            </a:r>
            <a:r>
              <a:rPr lang="en-IN" sz="1800" dirty="0" smtClean="0">
                <a:latin typeface="Times New Roman" pitchFamily="18" charset="0"/>
                <a:cs typeface="Times New Roman" pitchFamily="18" charset="0"/>
              </a:rPr>
              <a:t> piano </a:t>
            </a:r>
            <a:r>
              <a:rPr lang="en-IN" sz="1800" dirty="0" err="1" smtClean="0">
                <a:latin typeface="Times New Roman" pitchFamily="18" charset="0"/>
                <a:cs typeface="Times New Roman" pitchFamily="18" charset="0"/>
              </a:rPr>
              <a:t>stralcio</a:t>
            </a:r>
            <a:r>
              <a:rPr lang="en-IN" sz="1800" dirty="0" smtClean="0">
                <a:latin typeface="Times New Roman" pitchFamily="18" charset="0"/>
                <a:cs typeface="Times New Roman" pitchFamily="18" charset="0"/>
              </a:rPr>
              <a:t> per </a:t>
            </a:r>
            <a:r>
              <a:rPr lang="en-IN" sz="1800" dirty="0" err="1" smtClean="0">
                <a:latin typeface="Times New Roman" pitchFamily="18" charset="0"/>
                <a:cs typeface="Times New Roman" pitchFamily="18" charset="0"/>
              </a:rPr>
              <a:t>l'assetto</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idrogeologico-Relazione</a:t>
            </a:r>
            <a:r>
              <a:rPr lang="en-IN" sz="1800" dirty="0" smtClean="0">
                <a:latin typeface="Times New Roman" pitchFamily="18" charset="0"/>
                <a:cs typeface="Times New Roman" pitchFamily="18" charset="0"/>
              </a:rPr>
              <a:t>." Firenze, 331 (in Italian). </a:t>
            </a:r>
          </a:p>
          <a:p>
            <a:pPr algn="just">
              <a:lnSpc>
                <a:spcPct val="160000"/>
              </a:lnSpc>
            </a:pPr>
            <a:r>
              <a:rPr lang="en-IN" sz="1800" dirty="0" err="1" smtClean="0">
                <a:latin typeface="Times New Roman" pitchFamily="18" charset="0"/>
                <a:cs typeface="Times New Roman" pitchFamily="18" charset="0"/>
              </a:rPr>
              <a:t>Beven</a:t>
            </a:r>
            <a:r>
              <a:rPr lang="en-IN" sz="1800" dirty="0" smtClean="0">
                <a:latin typeface="Times New Roman" pitchFamily="18" charset="0"/>
                <a:cs typeface="Times New Roman" pitchFamily="18" charset="0"/>
              </a:rPr>
              <a:t>, K. J., and Kirkby, M. J. (1979). "A physically-based variable contributing area model of basin hydrology," </a:t>
            </a:r>
            <a:r>
              <a:rPr lang="en-IN" sz="1800" dirty="0" err="1" smtClean="0">
                <a:latin typeface="Times New Roman" pitchFamily="18" charset="0"/>
                <a:cs typeface="Times New Roman" pitchFamily="18" charset="0"/>
              </a:rPr>
              <a:t>Hydrolog</a:t>
            </a:r>
            <a:r>
              <a:rPr lang="en-IN" sz="1800" dirty="0" smtClean="0">
                <a:latin typeface="Times New Roman" pitchFamily="18" charset="0"/>
                <a:cs typeface="Times New Roman" pitchFamily="18" charset="0"/>
              </a:rPr>
              <a:t>. Sci. Bull., 24(1), 43-69. </a:t>
            </a:r>
          </a:p>
          <a:p>
            <a:pPr algn="just">
              <a:lnSpc>
                <a:spcPct val="160000"/>
              </a:lnSpc>
            </a:pPr>
            <a:r>
              <a:rPr lang="en-IN" sz="1800" dirty="0" err="1" smtClean="0">
                <a:latin typeface="Times New Roman" pitchFamily="18" charset="0"/>
                <a:cs typeface="Times New Roman" pitchFamily="18" charset="0"/>
              </a:rPr>
              <a:t>Calende</a:t>
            </a:r>
            <a:r>
              <a:rPr lang="en-IN" sz="1800" dirty="0" smtClean="0">
                <a:latin typeface="Times New Roman" pitchFamily="18" charset="0"/>
                <a:cs typeface="Times New Roman" pitchFamily="18" charset="0"/>
              </a:rPr>
              <a:t>, G., Mancini, C. P., and </a:t>
            </a:r>
            <a:r>
              <a:rPr lang="en-IN" sz="1800" dirty="0" err="1" smtClean="0">
                <a:latin typeface="Times New Roman" pitchFamily="18" charset="0"/>
                <a:cs typeface="Times New Roman" pitchFamily="18" charset="0"/>
              </a:rPr>
              <a:t>Volpi</a:t>
            </a:r>
            <a:r>
              <a:rPr lang="en-IN" sz="1800" dirty="0" smtClean="0">
                <a:latin typeface="Times New Roman" pitchFamily="18" charset="0"/>
                <a:cs typeface="Times New Roman" pitchFamily="18" charset="0"/>
              </a:rPr>
              <a:t>, E. (2005). "Distribution of the extreme peak floods of the Tiber River from the XV century." Adv. Water </a:t>
            </a:r>
            <a:r>
              <a:rPr lang="en-IN" sz="1800" dirty="0" err="1" smtClean="0">
                <a:latin typeface="Times New Roman" pitchFamily="18" charset="0"/>
                <a:cs typeface="Times New Roman" pitchFamily="18" charset="0"/>
              </a:rPr>
              <a:t>Resour</a:t>
            </a:r>
            <a:r>
              <a:rPr lang="en-IN" sz="1800" dirty="0" smtClean="0">
                <a:latin typeface="Times New Roman" pitchFamily="18" charset="0"/>
                <a:cs typeface="Times New Roman" pitchFamily="18" charset="0"/>
              </a:rPr>
              <a:t>., 28(6), 615-625. </a:t>
            </a:r>
          </a:p>
          <a:p>
            <a:pPr algn="just">
              <a:lnSpc>
                <a:spcPct val="160000"/>
              </a:lnSpc>
            </a:pPr>
            <a:r>
              <a:rPr lang="en-IN" sz="1800" dirty="0" smtClean="0">
                <a:latin typeface="Times New Roman" pitchFamily="18" charset="0"/>
                <a:cs typeface="Times New Roman" pitchFamily="18" charset="0"/>
              </a:rPr>
              <a:t>Holmgren, P. (1994). "Multiple flow direction algorithms for runoff modelling in grid based elevation models: An empirical evaluation." </a:t>
            </a:r>
            <a:r>
              <a:rPr lang="en-IN" sz="1800" dirty="0" err="1" smtClean="0">
                <a:latin typeface="Times New Roman" pitchFamily="18" charset="0"/>
                <a:cs typeface="Times New Roman" pitchFamily="18" charset="0"/>
              </a:rPr>
              <a:t>Hydrol</a:t>
            </a:r>
            <a:r>
              <a:rPr lang="en-IN" sz="1800" dirty="0" smtClean="0">
                <a:latin typeface="Times New Roman" pitchFamily="18" charset="0"/>
                <a:cs typeface="Times New Roman" pitchFamily="18" charset="0"/>
              </a:rPr>
              <a:t>. Processes, 8(4), 327-334.</a:t>
            </a:r>
          </a:p>
          <a:p>
            <a:pPr algn="just">
              <a:lnSpc>
                <a:spcPct val="160000"/>
              </a:lnSpc>
            </a:pPr>
            <a:r>
              <a:rPr lang="en-IN" sz="1800" dirty="0" smtClean="0">
                <a:latin typeface="Times New Roman" pitchFamily="18" charset="0"/>
                <a:cs typeface="Times New Roman" pitchFamily="18" charset="0"/>
              </a:rPr>
              <a:t>Jarvis, A., Reuter, H. L, Nelson, A., and Guevara, E. (2008). "Hole-filled seamless SRTM data V4." (http://srtm.csi.cgiar.org).</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it-IT" sz="1800" dirty="0" smtClean="0">
                <a:latin typeface="Times New Roman" pitchFamily="18" charset="0"/>
                <a:cs typeface="Times New Roman" pitchFamily="18" charset="0"/>
              </a:rPr>
              <a:t>Manfreda, S., Sole, A., and Fiorentino, M. (2007). "Valutazione del pericolo di allagamento sul territorio nazionale mediante un approccio di tipo geomorfologico." L'Acqua, 4, 43-54 (in Italian).</a:t>
            </a:r>
          </a:p>
          <a:p>
            <a:pPr algn="just">
              <a:lnSpc>
                <a:spcPct val="170000"/>
              </a:lnSpc>
            </a:pPr>
            <a:r>
              <a:rPr lang="en-IN" sz="1800" dirty="0" err="1" smtClean="0">
                <a:latin typeface="Times New Roman" pitchFamily="18" charset="0"/>
                <a:cs typeface="Times New Roman" pitchFamily="18" charset="0"/>
              </a:rPr>
              <a:t>Nardi</a:t>
            </a:r>
            <a:r>
              <a:rPr lang="en-IN" sz="1800" dirty="0" smtClean="0">
                <a:latin typeface="Times New Roman" pitchFamily="18" charset="0"/>
                <a:cs typeface="Times New Roman" pitchFamily="18" charset="0"/>
              </a:rPr>
              <a:t>, F, </a:t>
            </a:r>
            <a:r>
              <a:rPr lang="en-IN" sz="1800" dirty="0" err="1" smtClean="0">
                <a:latin typeface="Times New Roman" pitchFamily="18" charset="0"/>
                <a:cs typeface="Times New Roman" pitchFamily="18" charset="0"/>
              </a:rPr>
              <a:t>Vivoni</a:t>
            </a:r>
            <a:r>
              <a:rPr lang="en-IN" sz="1800" dirty="0" smtClean="0">
                <a:latin typeface="Times New Roman" pitchFamily="18" charset="0"/>
                <a:cs typeface="Times New Roman" pitchFamily="18" charset="0"/>
              </a:rPr>
              <a:t>, E. R., and </a:t>
            </a:r>
            <a:r>
              <a:rPr lang="en-IN" sz="1800" dirty="0" err="1" smtClean="0">
                <a:latin typeface="Times New Roman" pitchFamily="18" charset="0"/>
                <a:cs typeface="Times New Roman" pitchFamily="18" charset="0"/>
              </a:rPr>
              <a:t>Grimaldi</a:t>
            </a:r>
            <a:r>
              <a:rPr lang="en-IN" sz="1800" dirty="0" smtClean="0">
                <a:latin typeface="Times New Roman" pitchFamily="18" charset="0"/>
                <a:cs typeface="Times New Roman" pitchFamily="18" charset="0"/>
              </a:rPr>
              <a:t>, S. (2006). "Investigating a floodplain scaling relation using a </a:t>
            </a:r>
            <a:r>
              <a:rPr lang="en-IN" sz="1800" dirty="0" err="1" smtClean="0">
                <a:latin typeface="Times New Roman" pitchFamily="18" charset="0"/>
                <a:cs typeface="Times New Roman" pitchFamily="18" charset="0"/>
              </a:rPr>
              <a:t>hydrogeomorphic</a:t>
            </a:r>
            <a:r>
              <a:rPr lang="en-IN" sz="1800" dirty="0" smtClean="0">
                <a:latin typeface="Times New Roman" pitchFamily="18" charset="0"/>
                <a:cs typeface="Times New Roman" pitchFamily="18" charset="0"/>
              </a:rPr>
              <a:t> delineation method." Water </a:t>
            </a:r>
            <a:r>
              <a:rPr lang="en-IN" sz="1800" dirty="0" err="1" smtClean="0">
                <a:latin typeface="Times New Roman" pitchFamily="18" charset="0"/>
                <a:cs typeface="Times New Roman" pitchFamily="18" charset="0"/>
              </a:rPr>
              <a:t>Resour</a:t>
            </a:r>
            <a:r>
              <a:rPr lang="en-IN" sz="1800" dirty="0" smtClean="0">
                <a:latin typeface="Times New Roman" pitchFamily="18" charset="0"/>
                <a:cs typeface="Times New Roman" pitchFamily="18" charset="0"/>
              </a:rPr>
              <a:t>. Res., 42(9), W09409. </a:t>
            </a:r>
          </a:p>
          <a:p>
            <a:pPr algn="just">
              <a:lnSpc>
                <a:spcPct val="170000"/>
              </a:lnSpc>
            </a:pPr>
            <a:r>
              <a:rPr lang="en-IN" sz="1800" dirty="0" err="1" smtClean="0">
                <a:latin typeface="Times New Roman" pitchFamily="18" charset="0"/>
                <a:cs typeface="Times New Roman" pitchFamily="18" charset="0"/>
              </a:rPr>
              <a:t>Oliveri</a:t>
            </a:r>
            <a:r>
              <a:rPr lang="en-IN" sz="1800" dirty="0" smtClean="0">
                <a:latin typeface="Times New Roman" pitchFamily="18" charset="0"/>
                <a:cs typeface="Times New Roman" pitchFamily="18" charset="0"/>
              </a:rPr>
              <a:t>, E., </a:t>
            </a:r>
            <a:r>
              <a:rPr lang="en-IN" sz="1800" dirty="0" err="1" smtClean="0">
                <a:latin typeface="Times New Roman" pitchFamily="18" charset="0"/>
                <a:cs typeface="Times New Roman" pitchFamily="18" charset="0"/>
              </a:rPr>
              <a:t>Noto</a:t>
            </a:r>
            <a:r>
              <a:rPr lang="en-IN" sz="1800" dirty="0" smtClean="0">
                <a:latin typeface="Times New Roman" pitchFamily="18" charset="0"/>
                <a:cs typeface="Times New Roman" pitchFamily="18" charset="0"/>
              </a:rPr>
              <a:t>, L. v., La Loggia, G., and </a:t>
            </a:r>
            <a:r>
              <a:rPr lang="en-IN" sz="1800" dirty="0" err="1" smtClean="0">
                <a:latin typeface="Times New Roman" pitchFamily="18" charset="0"/>
                <a:cs typeface="Times New Roman" pitchFamily="18" charset="0"/>
              </a:rPr>
              <a:t>Calabrò</a:t>
            </a:r>
            <a:r>
              <a:rPr lang="en-IN" sz="1800" dirty="0" smtClean="0">
                <a:latin typeface="Times New Roman" pitchFamily="18" charset="0"/>
                <a:cs typeface="Times New Roman" pitchFamily="18" charset="0"/>
              </a:rPr>
              <a:t>, P. (1999). "Fuzzy analysis and GIS for flooding risk map.' Proc., Int. Water Resources Engineering Conf., ASCE, Reston, VA.</a:t>
            </a:r>
          </a:p>
          <a:p>
            <a:pPr algn="just">
              <a:lnSpc>
                <a:spcPct val="170000"/>
              </a:lnSpc>
            </a:pPr>
            <a:r>
              <a:rPr lang="en-IN" sz="1800" dirty="0" err="1" smtClean="0">
                <a:latin typeface="Times New Roman" pitchFamily="18" charset="0"/>
                <a:cs typeface="Times New Roman" pitchFamily="18" charset="0"/>
              </a:rPr>
              <a:t>Petak</a:t>
            </a:r>
            <a:r>
              <a:rPr lang="en-IN" sz="1800" dirty="0" smtClean="0">
                <a:latin typeface="Times New Roman" pitchFamily="18" charset="0"/>
                <a:cs typeface="Times New Roman" pitchFamily="18" charset="0"/>
              </a:rPr>
              <a:t>, W. 1. (1985). "Emergency management: A challenge for public </a:t>
            </a:r>
            <a:r>
              <a:rPr lang="en-IN" sz="1800" dirty="0" err="1" smtClean="0">
                <a:latin typeface="Times New Roman" pitchFamily="18" charset="0"/>
                <a:cs typeface="Times New Roman" pitchFamily="18" charset="0"/>
              </a:rPr>
              <a:t>adrninistration</a:t>
            </a:r>
            <a:r>
              <a:rPr lang="en-IN" sz="1800" dirty="0" smtClean="0">
                <a:latin typeface="Times New Roman" pitchFamily="18" charset="0"/>
                <a:cs typeface="Times New Roman" pitchFamily="18" charset="0"/>
              </a:rPr>
              <a:t>.' Publ. Admin. Rev., 45, 3-7. </a:t>
            </a:r>
          </a:p>
          <a:p>
            <a:pPr algn="just">
              <a:lnSpc>
                <a:spcPct val="170000"/>
              </a:lnSpc>
            </a:pPr>
            <a:r>
              <a:rPr lang="en-IN" sz="1800" dirty="0" smtClean="0">
                <a:latin typeface="Times New Roman" pitchFamily="18" charset="0"/>
                <a:cs typeface="Times New Roman" pitchFamily="18" charset="0"/>
              </a:rPr>
              <a:t>Tate, E. c., </a:t>
            </a:r>
            <a:r>
              <a:rPr lang="en-IN" sz="1800" dirty="0" err="1" smtClean="0">
                <a:latin typeface="Times New Roman" pitchFamily="18" charset="0"/>
                <a:cs typeface="Times New Roman" pitchFamily="18" charset="0"/>
              </a:rPr>
              <a:t>Olivera</a:t>
            </a:r>
            <a:r>
              <a:rPr lang="en-IN" sz="1800" dirty="0" smtClean="0">
                <a:latin typeface="Times New Roman" pitchFamily="18" charset="0"/>
                <a:cs typeface="Times New Roman" pitchFamily="18" charset="0"/>
              </a:rPr>
              <a:t>, F, and </a:t>
            </a:r>
            <a:r>
              <a:rPr lang="en-IN" sz="1800" dirty="0" err="1" smtClean="0">
                <a:latin typeface="Times New Roman" pitchFamily="18" charset="0"/>
                <a:cs typeface="Times New Roman" pitchFamily="18" charset="0"/>
              </a:rPr>
              <a:t>Maidment</a:t>
            </a:r>
            <a:r>
              <a:rPr lang="en-IN" sz="1800" dirty="0" smtClean="0">
                <a:latin typeface="Times New Roman" pitchFamily="18" charset="0"/>
                <a:cs typeface="Times New Roman" pitchFamily="18" charset="0"/>
              </a:rPr>
              <a:t>, D. R. (2002). "Creating a terrain model for floodplain </a:t>
            </a:r>
            <a:r>
              <a:rPr lang="en-IN" sz="1800" dirty="0" err="1" smtClean="0">
                <a:latin typeface="Times New Roman" pitchFamily="18" charset="0"/>
                <a:cs typeface="Times New Roman" pitchFamily="18" charset="0"/>
              </a:rPr>
              <a:t>rnapping</a:t>
            </a:r>
            <a:r>
              <a:rPr lang="en-IN" sz="1800" dirty="0" smtClean="0">
                <a:latin typeface="Times New Roman" pitchFamily="18" charset="0"/>
                <a:cs typeface="Times New Roman" pitchFamily="18" charset="0"/>
              </a:rPr>
              <a:t>,' 1. </a:t>
            </a:r>
            <a:r>
              <a:rPr lang="en-IN" sz="1800" dirty="0" err="1" smtClean="0">
                <a:latin typeface="Times New Roman" pitchFamily="18" charset="0"/>
                <a:cs typeface="Times New Roman" pitchFamily="18" charset="0"/>
              </a:rPr>
              <a:t>Hydrol</a:t>
            </a:r>
            <a:r>
              <a:rPr lang="en-IN" sz="1800" dirty="0" smtClean="0">
                <a:latin typeface="Times New Roman" pitchFamily="18" charset="0"/>
                <a:cs typeface="Times New Roman" pitchFamily="18" charset="0"/>
              </a:rPr>
              <a:t>. Eng., 7(2), 100-108.</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1303</TotalTime>
  <Words>1579</Words>
  <Application>Microsoft Office PowerPoint</Application>
  <PresentationFormat>On-screen Show (4:3)</PresentationFormat>
  <Paragraphs>73</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Identification of Flood Prone Roads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572</cp:revision>
  <dcterms:created xsi:type="dcterms:W3CDTF">2006-08-16T00:00:00Z</dcterms:created>
  <dcterms:modified xsi:type="dcterms:W3CDTF">2022-03-11T06:22:12Z</dcterms:modified>
</cp:coreProperties>
</file>