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562600"/>
          </a:xfrm>
        </p:spPr>
        <p:txBody>
          <a:bodyPr>
            <a:normAutofit/>
          </a:bodyPr>
          <a:lstStyle/>
          <a:p>
            <a:pPr algn="ctr"/>
            <a:r>
              <a:rPr lang="en-IN" b="1" dirty="0" smtClean="0">
                <a:latin typeface="Times New Roman" pitchFamily="18" charset="0"/>
                <a:cs typeface="Times New Roman" pitchFamily="18" charset="0"/>
              </a:rPr>
              <a:t>An app which helps in automating the permission needed for development works like building permission, spatial lands etc according to the development norms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building permission process is to a large extent an analogue process where much information is handled in paper format or as </a:t>
            </a:r>
            <a:r>
              <a:rPr lang="en-IN" sz="2000" dirty="0" err="1" smtClean="0">
                <a:latin typeface="Times New Roman" pitchFamily="18" charset="0"/>
                <a:cs typeface="Times New Roman" pitchFamily="18" charset="0"/>
              </a:rPr>
              <a:t>pdf</a:t>
            </a:r>
            <a:r>
              <a:rPr lang="en-IN" sz="2000" dirty="0" smtClean="0">
                <a:latin typeface="Times New Roman" pitchFamily="18" charset="0"/>
                <a:cs typeface="Times New Roman" pitchFamily="18" charset="0"/>
              </a:rPr>
              <a:t> files. With the ongoing digitalisation in society, there is a potential to automate this process by integrating Building Information Models (BIM) of planned buildings and geospatial data to check if a building conforms to the building permission regulations. In this study, an inventory of which regulations in the (Swedish) detailed development plans that can be automatically checked or supported by 3D visualisation was conducted. Then, two of these regulations, the building height and the building footprint area, were studied in detail to find to which extent they can be automatically checked by integration of BIM and geospatial </a:t>
            </a:r>
            <a:r>
              <a:rPr lang="en-IN" sz="2000" dirty="0" smtClean="0">
                <a:latin typeface="Times New Roman" pitchFamily="18" charset="0"/>
                <a:cs typeface="Times New Roman" pitchFamily="18" charset="0"/>
              </a:rPr>
              <a:t>data.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addition, a feasibility study of one visual criterion was conducted. One concern when automating the building permission process is the variability of content within the Industry Foundation Classes (IFC) data model. Variations in modelling methods and model content leads to differences in IFC models’ content and structure; these differences complicate automated processes. To facilitate automated processes, requirements on the production of IFC models for building permission applications could be defined in the form of model view definitions or delivery specifications.</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management tool functions were derived through a comprehensive analysis of the industry’s needs (through a Delphi survey and expert interviews) to understand and overcome the limits of existing BIM collaboration systems.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Execution criteria are defined and managed with code checklists of existing Korean building regulations and </a:t>
            </a:r>
            <a:r>
              <a:rPr lang="en-IN" sz="2000" dirty="0" smtClean="0">
                <a:latin typeface="Times New Roman" pitchFamily="18" charset="0"/>
                <a:cs typeface="Times New Roman" pitchFamily="18" charset="0"/>
              </a:rPr>
              <a:t>codes.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the application involves alterations to an existing building, BIM models defining both current conditions and proposed changes are required.</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9144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study, the technical issues associated with the building permission process are in focus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issue, relevant for the visual rule checking of building permits, is photorealistic versus symbolic representation.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then checked building regulations such as maximum allowed building volume, the maximum percentage of built-up area on the site (densification level) and maximum allowed noise impact on each facade.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IFC schema was performed to propose measures to increase the potential of the UK regulatory review through the localization of specific terms in the United Kingdom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this study is to suggest methodology of building code checking system for building permission based on open </a:t>
            </a:r>
            <a:r>
              <a:rPr lang="en-IN" sz="2000" dirty="0" smtClean="0">
                <a:latin typeface="Times New Roman" pitchFamily="18" charset="0"/>
                <a:cs typeface="Times New Roman" pitchFamily="18" charset="0"/>
              </a:rPr>
              <a:t>BIM.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is to facilitate information transfers and seamless communication between different stakeholders and to prompt data sharing in an open BIM environment.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argument for this simplification is both performance (less data needed to be transmitted, etc.) and visual quality (remove clutter).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make these processes efficient, in a digital society, there is a need to exchange and integrate digital information between actors as well as between processes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calls for automated methods that could improve the efficiency on the authority side as well as enable investors to carry out their own automated checks before sending in the permission applications.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96000"/>
        </p:xfrm>
        <a:graphic>
          <a:graphicData uri="http://schemas.openxmlformats.org/drawingml/2006/table">
            <a:tbl>
              <a:tblPr firstRow="1" bandRow="1">
                <a:tableStyleId>{5C22544A-7EE6-4342-B048-85BDC9FD1C3A}</a:tableStyleId>
              </a:tblPr>
              <a:tblGrid>
                <a:gridCol w="2622550"/>
                <a:gridCol w="2406650"/>
                <a:gridCol w="2838450"/>
              </a:tblGrid>
              <a:tr h="418634">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580621">
                <a:tc>
                  <a:txBody>
                    <a:bodyPr/>
                    <a:lstStyle/>
                    <a:p>
                      <a:pPr algn="just">
                        <a:lnSpc>
                          <a:spcPct val="150000"/>
                        </a:lnSpc>
                        <a:spcAft>
                          <a:spcPts val="500"/>
                        </a:spcAft>
                        <a:tabLst>
                          <a:tab pos="457200" algn="l"/>
                        </a:tabLst>
                      </a:pPr>
                      <a:r>
                        <a:rPr lang="en-US" sz="2000" dirty="0">
                          <a:latin typeface="Times New Roman"/>
                          <a:ea typeface="Calibri"/>
                          <a:cs typeface="Latha"/>
                        </a:rPr>
                        <a:t>Capturing Normative Constraints by Use of the Semantic Mark-Up RASE Methodology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Hjelseth, E.; Nisbet, 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relevant information in these documents need to be captured as rules for model checking in a time and cost effective way.</a:t>
                      </a:r>
                      <a:endParaRPr lang="en-IN" sz="1800">
                        <a:latin typeface="Calibri"/>
                        <a:ea typeface="Calibri"/>
                        <a:cs typeface="Latha"/>
                      </a:endParaRPr>
                    </a:p>
                  </a:txBody>
                  <a:tcPr marL="68580" marR="68580" marT="0" marB="0"/>
                </a:tc>
              </a:tr>
              <a:tr h="3096745">
                <a:tc>
                  <a:txBody>
                    <a:bodyPr/>
                    <a:lstStyle/>
                    <a:p>
                      <a:pPr algn="just">
                        <a:lnSpc>
                          <a:spcPct val="150000"/>
                        </a:lnSpc>
                        <a:spcAft>
                          <a:spcPts val="500"/>
                        </a:spcAft>
                        <a:tabLst>
                          <a:tab pos="457200" algn="l"/>
                        </a:tabLst>
                      </a:pPr>
                      <a:r>
                        <a:rPr lang="en-US" sz="2000">
                          <a:latin typeface="Times New Roman"/>
                          <a:ea typeface="Calibri"/>
                          <a:cs typeface="Latha"/>
                        </a:rPr>
                        <a:t>A rule-based semantic approach for automated regulatory compliance in the construction sector</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Beach, T.H.; Rezgui, Y.; Li, H.; Kasim, T.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regulations that have been developed are then in turn validated on real building data stored in an industry specific format (the IFCs).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Translating building legislation into a computer-executable format for evaluating building permit requirements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Lee, H.; Lee, J.-K.; Park, S.; Kim, 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describe an approach to translating the written content of the Korean Building Act into a computer-executable format for the purpose of evaluating building permit requirements.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Generic Model to Exploit Urban Regulation Knowledge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Brasebin, M.; Perret, J.; Mustière, S.; Weber, C.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also propose an implementation that allows the handling of formalized rules in order to check if a building configuration proposal respects urban regulations.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35100" y="1295400"/>
            <a:ext cx="7175500" cy="4876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304800"/>
            <a:ext cx="7498080" cy="6400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study demonstrates how parts of the building permission process in Sweden, and in a wider context, can be automated by integrating BIM and geospatial data. In addition, the inventory performed shows that the majority of the criteria for detailed development plans are quantitative, suggesting that the building permission process to a large extent can be automated. However, a fully automated permission process requires comprehensive definitions of the regulations which was demonstrated in the calculations of the building height where the decision to include or exclude the dormer when calculating the building height could be the difference between approval and rejection of a building permit. Furthermore, to support the visual rule checking there is a need for good photorealistic city models. Another important conclusion is that comprehensive rules for how to create and validate optimal IFC models would facilitate an automated building permission process, which was demonstrated in the calculations of the building footprint area. Such rules could be realised with model view definitions for IFC models used for building permission processes. Furthermore, it is illustrated how BIM and geospatial data can be integrated to support decisions in the building permission process related to visual criteria.</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Boverket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Får</a:t>
            </a:r>
            <a:r>
              <a:rPr lang="en-IN" sz="1600" dirty="0" smtClean="0">
                <a:latin typeface="Times New Roman" pitchFamily="18" charset="0"/>
                <a:cs typeface="Times New Roman" pitchFamily="18" charset="0"/>
              </a:rPr>
              <a:t> Jag </a:t>
            </a:r>
            <a:r>
              <a:rPr lang="en-IN" sz="1600" dirty="0" err="1" smtClean="0">
                <a:latin typeface="Times New Roman" pitchFamily="18" charset="0"/>
                <a:cs typeface="Times New Roman" pitchFamily="18" charset="0"/>
              </a:rPr>
              <a:t>Lov</a:t>
            </a:r>
            <a:r>
              <a:rPr lang="en-IN" sz="1600" dirty="0" smtClean="0">
                <a:latin typeface="Times New Roman" pitchFamily="18" charset="0"/>
                <a:cs typeface="Times New Roman" pitchFamily="18" charset="0"/>
              </a:rPr>
              <a:t>? 2018. Available online: https://www.boverket.se/sv/byggande/uppdrag/far-jaglov/ (accessed on 27 May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Hjelseth</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Nisbet</a:t>
            </a:r>
            <a:r>
              <a:rPr lang="en-IN" sz="1600" dirty="0" smtClean="0">
                <a:latin typeface="Times New Roman" pitchFamily="18" charset="0"/>
                <a:cs typeface="Times New Roman" pitchFamily="18" charset="0"/>
              </a:rPr>
              <a:t>, N. Capturing Normative Constraints by Use of the Semantic Mark-Up RASE Methodology (Proc., CIB W78 2011). Rotterdam, The Netherlands 2011: </a:t>
            </a:r>
            <a:r>
              <a:rPr lang="en-IN" sz="1600" dirty="0" err="1" smtClean="0">
                <a:latin typeface="Times New Roman" pitchFamily="18" charset="0"/>
                <a:cs typeface="Times New Roman" pitchFamily="18" charset="0"/>
              </a:rPr>
              <a:t>Conseil</a:t>
            </a:r>
            <a:r>
              <a:rPr lang="en-IN" sz="1600" dirty="0" smtClean="0">
                <a:latin typeface="Times New Roman" pitchFamily="18" charset="0"/>
                <a:cs typeface="Times New Roman" pitchFamily="18" charset="0"/>
              </a:rPr>
              <a:t> International du </a:t>
            </a:r>
            <a:r>
              <a:rPr lang="en-IN" sz="1600" dirty="0" err="1" smtClean="0">
                <a:latin typeface="Times New Roman" pitchFamily="18" charset="0"/>
                <a:cs typeface="Times New Roman" pitchFamily="18" charset="0"/>
              </a:rPr>
              <a:t>Bâtiment</a:t>
            </a:r>
            <a:r>
              <a:rPr lang="en-IN" sz="1600" dirty="0" smtClean="0">
                <a:latin typeface="Times New Roman" pitchFamily="18" charset="0"/>
                <a:cs typeface="Times New Roman" pitchFamily="18" charset="0"/>
              </a:rPr>
              <a:t> (CIB). Available online: http://2011-cibw078-w102.cstb.fr/papers/Paper-45.pdf (accessed on 30 May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Beach, T.H.; </a:t>
            </a:r>
            <a:r>
              <a:rPr lang="en-IN" sz="1600" dirty="0" err="1" smtClean="0">
                <a:latin typeface="Times New Roman" pitchFamily="18" charset="0"/>
                <a:cs typeface="Times New Roman" pitchFamily="18" charset="0"/>
              </a:rPr>
              <a:t>Rezgui</a:t>
            </a:r>
            <a:r>
              <a:rPr lang="en-IN" sz="1600" dirty="0" smtClean="0">
                <a:latin typeface="Times New Roman" pitchFamily="18" charset="0"/>
                <a:cs typeface="Times New Roman" pitchFamily="18" charset="0"/>
              </a:rPr>
              <a:t>, Y.; Li, H.; </a:t>
            </a:r>
            <a:r>
              <a:rPr lang="en-IN" sz="1600" dirty="0" err="1" smtClean="0">
                <a:latin typeface="Times New Roman" pitchFamily="18" charset="0"/>
                <a:cs typeface="Times New Roman" pitchFamily="18" charset="0"/>
              </a:rPr>
              <a:t>Kasim</a:t>
            </a:r>
            <a:r>
              <a:rPr lang="en-IN" sz="1600" dirty="0" smtClean="0">
                <a:latin typeface="Times New Roman" pitchFamily="18" charset="0"/>
                <a:cs typeface="Times New Roman" pitchFamily="18" charset="0"/>
              </a:rPr>
              <a:t>, T. A rule-based semantic approach for automated regulatory compliance in the construction sector. Expert Syst. Appl. 2015, 42, 5219–5231.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Lee, H.; Lee, J.-K.; Park, S.; Kim, I. Translating building legislation into a computer-executable format for evaluating building permit requirements.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Constr. 2016, 71, 49–61.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Malsane</a:t>
            </a:r>
            <a:r>
              <a:rPr lang="en-IN" sz="1600" dirty="0" smtClean="0">
                <a:latin typeface="Times New Roman" pitchFamily="18" charset="0"/>
                <a:cs typeface="Times New Roman" pitchFamily="18" charset="0"/>
              </a:rPr>
              <a:t>, S.; Matthews, J.; </a:t>
            </a:r>
            <a:r>
              <a:rPr lang="en-IN" sz="1600" dirty="0" err="1" smtClean="0">
                <a:latin typeface="Times New Roman" pitchFamily="18" charset="0"/>
                <a:cs typeface="Times New Roman" pitchFamily="18" charset="0"/>
              </a:rPr>
              <a:t>Lockley</a:t>
            </a:r>
            <a:r>
              <a:rPr lang="en-IN" sz="1600" dirty="0" smtClean="0">
                <a:latin typeface="Times New Roman" pitchFamily="18" charset="0"/>
                <a:cs typeface="Times New Roman" pitchFamily="18" charset="0"/>
              </a:rPr>
              <a:t>, S.; Love, P.E.D.; Greenwood, D. Development of an object model for automated compliance checking.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Constr. 2015, 49, 51–58.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Brasebin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Perret</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Mustière</a:t>
            </a:r>
            <a:r>
              <a:rPr lang="en-IN" sz="1600" dirty="0" smtClean="0">
                <a:latin typeface="Times New Roman" pitchFamily="18" charset="0"/>
                <a:cs typeface="Times New Roman" pitchFamily="18" charset="0"/>
              </a:rPr>
              <a:t>, S.; Weber, C. A Generic Model to Exploit Urban Regulation Knowledge. ISPRS Int. J. Geo-Inf. 2016, 5, 14.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Gröger</a:t>
            </a:r>
            <a:r>
              <a:rPr lang="en-IN" sz="1600" dirty="0" smtClean="0">
                <a:latin typeface="Times New Roman" pitchFamily="18" charset="0"/>
                <a:cs typeface="Times New Roman" pitchFamily="18" charset="0"/>
              </a:rPr>
              <a:t>, G.; Kolbe, T.H.; Nagel, C.; </a:t>
            </a:r>
            <a:r>
              <a:rPr lang="en-IN" sz="1600" dirty="0" err="1" smtClean="0">
                <a:latin typeface="Times New Roman" pitchFamily="18" charset="0"/>
                <a:cs typeface="Times New Roman" pitchFamily="18" charset="0"/>
              </a:rPr>
              <a:t>Häfele</a:t>
            </a:r>
            <a:r>
              <a:rPr lang="en-IN" sz="1600" dirty="0" smtClean="0">
                <a:latin typeface="Times New Roman" pitchFamily="18" charset="0"/>
                <a:cs typeface="Times New Roman" pitchFamily="18" charset="0"/>
              </a:rPr>
              <a:t>, K.-H. OGC City Geography </a:t>
            </a:r>
            <a:r>
              <a:rPr lang="en-IN" sz="1600" dirty="0" err="1" smtClean="0">
                <a:latin typeface="Times New Roman" pitchFamily="18" charset="0"/>
                <a:cs typeface="Times New Roman" pitchFamily="18" charset="0"/>
              </a:rPr>
              <a:t>Markup</a:t>
            </a:r>
            <a:r>
              <a:rPr lang="en-IN" sz="1600" dirty="0" smtClean="0">
                <a:latin typeface="Times New Roman" pitchFamily="18" charset="0"/>
                <a:cs typeface="Times New Roman" pitchFamily="18" charset="0"/>
              </a:rPr>
              <a:t> Language (</a:t>
            </a:r>
            <a:r>
              <a:rPr lang="en-IN" sz="1600" dirty="0" err="1" smtClean="0">
                <a:latin typeface="Times New Roman" pitchFamily="18" charset="0"/>
                <a:cs typeface="Times New Roman" pitchFamily="18" charset="0"/>
              </a:rPr>
              <a:t>CityGML</a:t>
            </a:r>
            <a:r>
              <a:rPr lang="en-IN" sz="1600" dirty="0" smtClean="0">
                <a:latin typeface="Times New Roman" pitchFamily="18" charset="0"/>
                <a:cs typeface="Times New Roman" pitchFamily="18" charset="0"/>
              </a:rPr>
              <a:t>) Encoding Standard, Version 2.0; OGC Doc No. 12-019; Open Geospatial Consortium. Available online: http://www.opengeospatial.org/standards/citygml (accessed on 30 May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Gröger</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Plümer</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CityGML</a:t>
            </a:r>
            <a:r>
              <a:rPr lang="en-IN" sz="1600" dirty="0" smtClean="0">
                <a:latin typeface="Times New Roman" pitchFamily="18" charset="0"/>
                <a:cs typeface="Times New Roman" pitchFamily="18" charset="0"/>
              </a:rPr>
              <a:t>—Interoperable semantic 3D city models. ISPRS J. </a:t>
            </a:r>
            <a:r>
              <a:rPr lang="en-IN" sz="1600" dirty="0" err="1" smtClean="0">
                <a:latin typeface="Times New Roman" pitchFamily="18" charset="0"/>
                <a:cs typeface="Times New Roman" pitchFamily="18" charset="0"/>
              </a:rPr>
              <a:t>Photogramm</a:t>
            </a:r>
            <a:r>
              <a:rPr lang="en-IN" sz="1600" dirty="0" smtClean="0">
                <a:latin typeface="Times New Roman" pitchFamily="18" charset="0"/>
                <a:cs typeface="Times New Roman" pitchFamily="18" charset="0"/>
              </a:rPr>
              <a:t>. Rem. Sens. 2012, 71, 12–33.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Kolbe, T.H. Representing and exchanging 3D city models with </a:t>
            </a:r>
            <a:r>
              <a:rPr lang="en-IN" sz="1600" dirty="0" err="1" smtClean="0">
                <a:latin typeface="Times New Roman" pitchFamily="18" charset="0"/>
                <a:cs typeface="Times New Roman" pitchFamily="18" charset="0"/>
              </a:rPr>
              <a:t>CityGML</a:t>
            </a:r>
            <a:r>
              <a:rPr lang="en-IN" sz="1600" dirty="0" smtClean="0">
                <a:latin typeface="Times New Roman" pitchFamily="18" charset="0"/>
                <a:cs typeface="Times New Roman" pitchFamily="18" charset="0"/>
              </a:rPr>
              <a:t>. In 3D Geo-Information Sciences; </a:t>
            </a:r>
            <a:r>
              <a:rPr lang="en-IN" sz="1600" dirty="0" err="1" smtClean="0">
                <a:latin typeface="Times New Roman" pitchFamily="18" charset="0"/>
                <a:cs typeface="Times New Roman" pitchFamily="18" charset="0"/>
              </a:rPr>
              <a:t>Zlatanova</a:t>
            </a:r>
            <a:r>
              <a:rPr lang="en-IN" sz="1600" dirty="0" smtClean="0">
                <a:latin typeface="Times New Roman" pitchFamily="18" charset="0"/>
                <a:cs typeface="Times New Roman" pitchFamily="18" charset="0"/>
              </a:rPr>
              <a:t>, S., Lee, J., Eds.; Springer: Berlin/Heidelberg, Germany, 2009; pp. 15–31.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INSPIRE. D2.8.I.6 INSPIRE Data Specification on Cadastral Parcels—Guidelines; INSPIRE Thematic Working Group Cadastral Parcels; European Union: Brussels, Belgium,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1426</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An app which helps in automating the permission needed for development works like building permission, spatial lands etc according to the development norms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2022-03-10T07:05:55Z</dcterms:modified>
</cp:coreProperties>
</file>