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Design a system generating the total no of people eligible for receiving pensions under NSAP </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Indira</a:t>
            </a:r>
            <a:r>
              <a:rPr lang="en-IN" b="1" dirty="0" smtClean="0">
                <a:latin typeface="Times New Roman" pitchFamily="18" charset="0"/>
                <a:cs typeface="Times New Roman" pitchFamily="18" charset="0"/>
              </a:rPr>
              <a:t> Gandhi National </a:t>
            </a:r>
            <a:r>
              <a:rPr lang="en-IN" b="1" dirty="0" smtClean="0">
                <a:latin typeface="Times New Roman" pitchFamily="18" charset="0"/>
                <a:cs typeface="Times New Roman" pitchFamily="18" charset="0"/>
              </a:rPr>
              <a:t>Old </a:t>
            </a:r>
            <a:r>
              <a:rPr lang="en-IN" b="1" dirty="0" smtClean="0">
                <a:latin typeface="Times New Roman" pitchFamily="18" charset="0"/>
                <a:cs typeface="Times New Roman" pitchFamily="18" charset="0"/>
              </a:rPr>
              <a:t>Age Pension </a:t>
            </a:r>
            <a:r>
              <a:rPr lang="en-IN" b="1" dirty="0" smtClean="0">
                <a:latin typeface="Times New Roman" pitchFamily="18" charset="0"/>
                <a:cs typeface="Times New Roman" pitchFamily="18" charset="0"/>
              </a:rPr>
              <a:t>Scheme) but are not included(area wise)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National Social Assistance Programme consists of five social assistance transfers, which form the core of India’s fledgling minimum social protection floor. These transfers have been scaled up over the last decade and further steps will soon be taken towards their </a:t>
            </a:r>
            <a:r>
              <a:rPr lang="en-IN" sz="2000" dirty="0" err="1" smtClean="0">
                <a:latin typeface="Times New Roman" pitchFamily="18" charset="0"/>
                <a:cs typeface="Times New Roman" pitchFamily="18" charset="0"/>
              </a:rPr>
              <a:t>universalization</a:t>
            </a:r>
            <a:r>
              <a:rPr lang="en-IN" sz="2000" dirty="0" smtClean="0">
                <a:latin typeface="Times New Roman" pitchFamily="18" charset="0"/>
                <a:cs typeface="Times New Roman" pitchFamily="18" charset="0"/>
              </a:rPr>
              <a:t> with exclusion criteria. This paper provides a rigorous evaluation of two of the NSAP schemes, the old age pension and the widow’s pension. Using the 2005 Indian Human Development Survey data’s detailed information on household income and consumption expenditure, the paper measures the impact of the two pensions on household’s incomes, consumption and poverty status, using the propensity score matching estimator. The pensions are found to vary in their effectiveness given the wide diversity of recipients across income quintiles, spatial location, and social group. The widow’s pension is shown to reduce poverty among recipients by about 2.7 percentage points. Government attempts to target the pensions to poor households have been ineffective, and steps towards </a:t>
            </a:r>
            <a:r>
              <a:rPr lang="en-IN" sz="2000" dirty="0" err="1" smtClean="0">
                <a:latin typeface="Times New Roman" pitchFamily="18" charset="0"/>
                <a:cs typeface="Times New Roman" pitchFamily="18" charset="0"/>
              </a:rPr>
              <a:t>universalization</a:t>
            </a:r>
            <a:r>
              <a:rPr lang="en-IN" sz="2000" dirty="0" smtClean="0">
                <a:latin typeface="Times New Roman" pitchFamily="18" charset="0"/>
                <a:cs typeface="Times New Roman" pitchFamily="18" charset="0"/>
              </a:rPr>
              <a:t> may in fact improve the pensions’ effectiveness.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success of implementation will lie in proactive identification, enrolment and coverage led by the State without imposing entry level or other subsequent burdens on the potential or existing beneficiaries.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ensure consistency with existing legal norms of marriage, minimum age for IGNWPS should be reduced from 40 to 18 years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problems in existing BPL lists, difficulties of applying and gaining entry to the schemes, and uneven implementation, deserving beneficiaries risk </a:t>
            </a:r>
            <a:r>
              <a:rPr lang="en-IN" sz="2000" dirty="0" smtClean="0">
                <a:latin typeface="Times New Roman" pitchFamily="18" charset="0"/>
                <a:cs typeface="Times New Roman" pitchFamily="18" charset="0"/>
              </a:rPr>
              <a:t>exclusion.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the populations targeted by the scheme, such as elderly persons, are not considered among the most vulnerable populations in the country, given other pressing social problems like widespread informal and vulnerable employment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practice, using the ration card as a proxy for NSAP eligibility is problematic. The problems of the ration card and their procurement are well known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Aging is not an issue of great immediate concern to India compared with other developed and developing countries.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105400"/>
          </a:xfrm>
        </p:spPr>
        <p:txBody>
          <a:bodyPr>
            <a:noAutofit/>
          </a:bodyPr>
          <a:lstStyle/>
          <a:p>
            <a:pPr algn="just">
              <a:lnSpc>
                <a:spcPct val="150000"/>
              </a:lnSpc>
            </a:pPr>
            <a:r>
              <a:rPr lang="en-IN" sz="2000" dirty="0" smtClean="0">
                <a:latin typeface="Times New Roman" pitchFamily="18" charset="0"/>
                <a:cs typeface="Times New Roman" pitchFamily="18" charset="0"/>
              </a:rPr>
              <a:t>All reforms proposed and implemented must be undertaken with </a:t>
            </a:r>
            <a:r>
              <a:rPr lang="en-IN" sz="2000" dirty="0" smtClean="0">
                <a:latin typeface="Times New Roman" pitchFamily="18" charset="0"/>
                <a:cs typeface="Times New Roman" pitchFamily="18" charset="0"/>
              </a:rPr>
              <a:t>citizen centricity </a:t>
            </a:r>
            <a:r>
              <a:rPr lang="en-IN" sz="2000" dirty="0" smtClean="0">
                <a:latin typeface="Times New Roman" pitchFamily="18" charset="0"/>
                <a:cs typeface="Times New Roman" pitchFamily="18" charset="0"/>
              </a:rPr>
              <a:t>or beneficiary-centricity, as its focus.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ultimate objective to be achieved latest by the end of the 12th Plan should be to cover all those beneficiaries who are eligible for the proposed National Food Security Act, in both rural and urban </a:t>
            </a:r>
            <a:r>
              <a:rPr lang="en-IN" sz="2000" dirty="0" smtClean="0">
                <a:latin typeface="Times New Roman" pitchFamily="18" charset="0"/>
                <a:cs typeface="Times New Roman" pitchFamily="18" charset="0"/>
              </a:rPr>
              <a:t>areas.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proposed to be 100% funded by the Central Government with States having flexibility to increase the pension amount.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algn="just">
              <a:lnSpc>
                <a:spcPct val="150000"/>
              </a:lnSpc>
            </a:pPr>
            <a:r>
              <a:rPr lang="en-IN" sz="2000" dirty="0" smtClean="0">
                <a:latin typeface="Times New Roman" pitchFamily="18" charset="0"/>
                <a:cs typeface="Times New Roman" pitchFamily="18" charset="0"/>
              </a:rPr>
              <a:t>These efforts harness modern technologies and aim to deliver social protection more efficiently and with an eye on improving the countries human and physical capital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probabilities were then used to match a suitable comparison group to the treatment group for both samples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outcomes of interest used to measure household livelihoods are total household income, income per capita, consumption expenditure per capita and poverty status.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Performance of Social Safety Net Programs in Uttar Pradesh</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Ajwad, Mohamed Ihsan (2007)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Many of the social safety net programs implemented in Uttar Pradesh have very low coverage rates, which in turn imply that exclusion errors are very large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BPL Census and a Possible Alternative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Drèze and Khera (2009),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first considers the possibility of a quasi-universal approach, whereby all households are eligible unless they meet pre-specified exclusion criteria.</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Grandmothers and Granddaughters: Old-Age Pensions and </a:t>
                      </a:r>
                      <a:r>
                        <a:rPr lang="en-US" sz="2000" dirty="0" err="1">
                          <a:latin typeface="Times New Roman"/>
                          <a:ea typeface="Calibri"/>
                          <a:cs typeface="Latha"/>
                        </a:rPr>
                        <a:t>Intrahousehold</a:t>
                      </a:r>
                      <a:r>
                        <a:rPr lang="en-US" sz="2000" dirty="0">
                          <a:latin typeface="Times New Roman"/>
                          <a:ea typeface="Calibri"/>
                          <a:cs typeface="Latha"/>
                        </a:rPr>
                        <a:t> Allocation in South Africa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Duflo, Esther, (2003)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article evaluates the impact of a large cash transfer program in South Africa on children's nutritional status and investigates whether the gender of the recipient affects that impact.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Battle for Employment Guarantee in India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Khera, Reetika, editor (2011)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They examine a wide-range of issues such as entitlements, corruption, people's perceptions of NREGA, women's empowerment, mobilization of unorganized workers, and socio-economic impact of NREGA.</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435100" y="1447800"/>
            <a:ext cx="7499350" cy="4876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results presented in this paper demonstrate ex post that in 2005 the widow’s pension, which today makes up part of the National Social Assistance Programme, was a partially effective instrument for significantly improving the livelihoods of the households who received it. </a:t>
            </a: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gains point to the important role that the Old Age Pension Scheme and the Widow Pension Scheme, as well as the broader National Social Assistance Programme as a whole, can play in protecting vulnerable populations in India, with a relatively small cash layout. Nonetheless, this evaluation showed no significant impact on household incomes, and suggests that targeting problems with the NSAP are very real. First of all, the incidence of the benefits from the programmes indicate that there are regressive elements at work in the targeting mechanism of the NSAP, particularly the old age pension. Given planned increases in the benefits for the programs, and gradual relaxation of the eligibility criteria towards </a:t>
            </a:r>
            <a:r>
              <a:rPr lang="en-IN" sz="2000" dirty="0" err="1" smtClean="0">
                <a:latin typeface="Times New Roman" pitchFamily="18" charset="0"/>
                <a:cs typeface="Times New Roman" pitchFamily="18" charset="0"/>
              </a:rPr>
              <a:t>universalization</a:t>
            </a:r>
            <a:r>
              <a:rPr lang="en-IN" sz="2000" dirty="0" smtClean="0">
                <a:latin typeface="Times New Roman" pitchFamily="18" charset="0"/>
                <a:cs typeface="Times New Roman" pitchFamily="18" charset="0"/>
              </a:rPr>
              <a:t> of the widow’s pension, it remains an open question whether increased outlays for the NSAP will be captured by non-poor or will lead to further expansions in coverage to the people whom the programme aims to benefit.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096000"/>
          </a:xfrm>
        </p:spPr>
        <p:txBody>
          <a:bodyPr>
            <a:noAutofit/>
          </a:bodyPr>
          <a:lstStyle/>
          <a:p>
            <a:pPr algn="just">
              <a:lnSpc>
                <a:spcPct val="160000"/>
              </a:lnSpc>
            </a:pPr>
            <a:r>
              <a:rPr lang="en-IN" sz="1700" dirty="0" err="1" smtClean="0">
                <a:latin typeface="Times New Roman" pitchFamily="18" charset="0"/>
                <a:cs typeface="Times New Roman" pitchFamily="18" charset="0"/>
              </a:rPr>
              <a:t>Ajwad</a:t>
            </a:r>
            <a:r>
              <a:rPr lang="en-IN" sz="1700" dirty="0" smtClean="0">
                <a:latin typeface="Times New Roman" pitchFamily="18" charset="0"/>
                <a:cs typeface="Times New Roman" pitchFamily="18" charset="0"/>
              </a:rPr>
              <a:t>, Mohamed </a:t>
            </a:r>
            <a:r>
              <a:rPr lang="en-IN" sz="1700" dirty="0" err="1" smtClean="0">
                <a:latin typeface="Times New Roman" pitchFamily="18" charset="0"/>
                <a:cs typeface="Times New Roman" pitchFamily="18" charset="0"/>
              </a:rPr>
              <a:t>Ihsan</a:t>
            </a:r>
            <a:r>
              <a:rPr lang="en-IN" sz="1700" dirty="0" smtClean="0">
                <a:latin typeface="Times New Roman" pitchFamily="18" charset="0"/>
                <a:cs typeface="Times New Roman" pitchFamily="18" charset="0"/>
              </a:rPr>
              <a:t> (2007) “Performance of Social Safety Net Programs in Uttar Pradesh” Policy Research Working Paper 714, The World Bank, Washington, DC.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Case </a:t>
            </a:r>
            <a:r>
              <a:rPr lang="en-IN" sz="1700" dirty="0" smtClean="0">
                <a:latin typeface="Times New Roman" pitchFamily="18" charset="0"/>
                <a:cs typeface="Times New Roman" pitchFamily="18" charset="0"/>
              </a:rPr>
              <a:t>and Deaton (1998) "Large Cash Transfers to the Elderly in South Africa," Economic Journal, Royal Economic Society, vol. 108(450), pages 1330-61, September</a:t>
            </a:r>
            <a:r>
              <a:rPr lang="en-IN" sz="1700" dirty="0" smtClean="0">
                <a:latin typeface="Times New Roman" pitchFamily="18" charset="0"/>
                <a:cs typeface="Times New Roman" pitchFamily="18" charset="0"/>
              </a:rPr>
              <a:t>.</a:t>
            </a:r>
          </a:p>
          <a:p>
            <a:pPr algn="just">
              <a:lnSpc>
                <a:spcPct val="160000"/>
              </a:lnSpc>
            </a:pPr>
            <a:r>
              <a:rPr lang="en-IN" sz="1700" dirty="0" err="1" smtClean="0">
                <a:latin typeface="Times New Roman" pitchFamily="18" charset="0"/>
                <a:cs typeface="Times New Roman" pitchFamily="18" charset="0"/>
              </a:rPr>
              <a:t>Drèze</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Khera</a:t>
            </a:r>
            <a:r>
              <a:rPr lang="en-IN" sz="1700" dirty="0" smtClean="0">
                <a:latin typeface="Times New Roman" pitchFamily="18" charset="0"/>
                <a:cs typeface="Times New Roman" pitchFamily="18" charset="0"/>
              </a:rPr>
              <a:t> (2009), “The BPL Census and a Possible Alternative”, Economic and Political Weekly, </a:t>
            </a:r>
            <a:r>
              <a:rPr lang="en-IN" sz="1700" dirty="0" err="1" smtClean="0">
                <a:latin typeface="Times New Roman" pitchFamily="18" charset="0"/>
                <a:cs typeface="Times New Roman" pitchFamily="18" charset="0"/>
              </a:rPr>
              <a:t>Vol</a:t>
            </a:r>
            <a:r>
              <a:rPr lang="en-IN" sz="1700" dirty="0" smtClean="0">
                <a:latin typeface="Times New Roman" pitchFamily="18" charset="0"/>
                <a:cs typeface="Times New Roman" pitchFamily="18" charset="0"/>
              </a:rPr>
              <a:t> - XLV No. 09, February 27, 2010.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Duflo</a:t>
            </a:r>
            <a:r>
              <a:rPr lang="en-IN" sz="1700" dirty="0" smtClean="0">
                <a:latin typeface="Times New Roman" pitchFamily="18" charset="0"/>
                <a:cs typeface="Times New Roman" pitchFamily="18" charset="0"/>
              </a:rPr>
              <a:t>, Esther, (2003) "Grandmothers and Granddaughters: Old-Age Pensions and </a:t>
            </a:r>
            <a:r>
              <a:rPr lang="en-IN" sz="1700" dirty="0" err="1" smtClean="0">
                <a:latin typeface="Times New Roman" pitchFamily="18" charset="0"/>
                <a:cs typeface="Times New Roman" pitchFamily="18" charset="0"/>
              </a:rPr>
              <a:t>Intrahousehold</a:t>
            </a:r>
            <a:r>
              <a:rPr lang="en-IN" sz="1700" dirty="0" smtClean="0">
                <a:latin typeface="Times New Roman" pitchFamily="18" charset="0"/>
                <a:cs typeface="Times New Roman" pitchFamily="18" charset="0"/>
              </a:rPr>
              <a:t> Allocation in South Africa," World Bank Economic Review, Vol. 17, no. 1, (June 2003): </a:t>
            </a:r>
            <a:r>
              <a:rPr lang="en-IN" sz="1700" dirty="0" smtClean="0">
                <a:latin typeface="Times New Roman" pitchFamily="18" charset="0"/>
                <a:cs typeface="Times New Roman" pitchFamily="18" charset="0"/>
              </a:rPr>
              <a:t>1-25.</a:t>
            </a:r>
          </a:p>
          <a:p>
            <a:pPr algn="just">
              <a:lnSpc>
                <a:spcPct val="160000"/>
              </a:lnSpc>
            </a:pPr>
            <a:r>
              <a:rPr lang="en-IN" sz="1700" dirty="0" err="1" smtClean="0">
                <a:latin typeface="Times New Roman" pitchFamily="18" charset="0"/>
                <a:cs typeface="Times New Roman" pitchFamily="18" charset="0"/>
              </a:rPr>
              <a:t>Kassouf</a:t>
            </a:r>
            <a:r>
              <a:rPr lang="en-IN" sz="1700" dirty="0" smtClean="0">
                <a:latin typeface="Times New Roman" pitchFamily="18" charset="0"/>
                <a:cs typeface="Times New Roman" pitchFamily="18" charset="0"/>
              </a:rPr>
              <a:t> and de Oliveira (2012) “Impact Evaluation of the Brazilian Pension Program </a:t>
            </a:r>
            <a:r>
              <a:rPr lang="en-IN" sz="1700" dirty="0" err="1" smtClean="0">
                <a:latin typeface="Times New Roman" pitchFamily="18" charset="0"/>
                <a:cs typeface="Times New Roman" pitchFamily="18" charset="0"/>
              </a:rPr>
              <a:t>Beneficio</a:t>
            </a:r>
            <a:r>
              <a:rPr lang="en-IN" sz="1700" dirty="0" smtClean="0">
                <a:latin typeface="Times New Roman" pitchFamily="18" charset="0"/>
                <a:cs typeface="Times New Roman" pitchFamily="18" charset="0"/>
              </a:rPr>
              <a:t> de </a:t>
            </a:r>
            <a:r>
              <a:rPr lang="en-IN" sz="1700" dirty="0" err="1" smtClean="0">
                <a:latin typeface="Times New Roman" pitchFamily="18" charset="0"/>
                <a:cs typeface="Times New Roman" pitchFamily="18" charset="0"/>
              </a:rPr>
              <a:t>Prestaçao</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Continuada</a:t>
            </a:r>
            <a:r>
              <a:rPr lang="en-IN" sz="1700" dirty="0" smtClean="0">
                <a:latin typeface="Times New Roman" pitchFamily="18" charset="0"/>
                <a:cs typeface="Times New Roman" pitchFamily="18" charset="0"/>
              </a:rPr>
              <a:t> (BPC) on Family Welfare” International Policy Centre for Inclusive </a:t>
            </a:r>
            <a:r>
              <a:rPr lang="en-IN" sz="1700" dirty="0" smtClean="0">
                <a:latin typeface="Times New Roman" pitchFamily="18" charset="0"/>
                <a:cs typeface="Times New Roman" pitchFamily="18" charset="0"/>
              </a:rPr>
              <a:t>Growth.</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err="1" smtClean="0">
                <a:latin typeface="Times New Roman" pitchFamily="18" charset="0"/>
                <a:cs typeface="Times New Roman" pitchFamily="18" charset="0"/>
              </a:rPr>
              <a:t>Kautilya</a:t>
            </a:r>
            <a:r>
              <a:rPr lang="en-IN" sz="1900" dirty="0" smtClean="0">
                <a:latin typeface="Times New Roman" pitchFamily="18" charset="0"/>
                <a:cs typeface="Times New Roman" pitchFamily="18" charset="0"/>
              </a:rPr>
              <a:t> (1992[1987]), The </a:t>
            </a:r>
            <a:r>
              <a:rPr lang="en-IN" sz="1900" dirty="0" err="1" smtClean="0">
                <a:latin typeface="Times New Roman" pitchFamily="18" charset="0"/>
                <a:cs typeface="Times New Roman" pitchFamily="18" charset="0"/>
              </a:rPr>
              <a:t>Arthashastra</a:t>
            </a:r>
            <a:r>
              <a:rPr lang="en-IN" sz="1900" dirty="0" smtClean="0">
                <a:latin typeface="Times New Roman" pitchFamily="18" charset="0"/>
                <a:cs typeface="Times New Roman" pitchFamily="18" charset="0"/>
              </a:rPr>
              <a:t>, translated by L. N. </a:t>
            </a:r>
            <a:r>
              <a:rPr lang="en-IN" sz="1900" dirty="0" err="1" smtClean="0">
                <a:latin typeface="Times New Roman" pitchFamily="18" charset="0"/>
                <a:cs typeface="Times New Roman" pitchFamily="18" charset="0"/>
              </a:rPr>
              <a:t>Rangarajan</a:t>
            </a:r>
            <a:r>
              <a:rPr lang="en-IN" sz="1900" dirty="0" smtClean="0">
                <a:latin typeface="Times New Roman" pitchFamily="18" charset="0"/>
                <a:cs typeface="Times New Roman" pitchFamily="18" charset="0"/>
              </a:rPr>
              <a:t>, New Delhi: Penguin Books India. </a:t>
            </a:r>
          </a:p>
          <a:p>
            <a:pPr algn="just">
              <a:lnSpc>
                <a:spcPct val="170000"/>
              </a:lnSpc>
            </a:pPr>
            <a:r>
              <a:rPr lang="en-IN" sz="1900" dirty="0" err="1" smtClean="0">
                <a:latin typeface="Times New Roman" pitchFamily="18" charset="0"/>
                <a:cs typeface="Times New Roman" pitchFamily="18" charset="0"/>
              </a:rPr>
              <a:t>Khera</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Reetika</a:t>
            </a:r>
            <a:r>
              <a:rPr lang="en-IN" sz="1900" dirty="0" smtClean="0">
                <a:latin typeface="Times New Roman" pitchFamily="18" charset="0"/>
                <a:cs typeface="Times New Roman" pitchFamily="18" charset="0"/>
              </a:rPr>
              <a:t>, editor (2011) The Battle for Employment Guarantee in India, Oxford University Press. </a:t>
            </a:r>
          </a:p>
          <a:p>
            <a:pPr algn="just">
              <a:lnSpc>
                <a:spcPct val="170000"/>
              </a:lnSpc>
            </a:pPr>
            <a:r>
              <a:rPr lang="en-IN" sz="1900" dirty="0" err="1" smtClean="0">
                <a:latin typeface="Times New Roman" pitchFamily="18" charset="0"/>
                <a:cs typeface="Times New Roman" pitchFamily="18" charset="0"/>
              </a:rPr>
              <a:t>Murgai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Rinku</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Salman</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Zaidi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Arindam</a:t>
            </a:r>
            <a:r>
              <a:rPr lang="en-IN" sz="1900" dirty="0" smtClean="0">
                <a:latin typeface="Times New Roman" pitchFamily="18" charset="0"/>
                <a:cs typeface="Times New Roman" pitchFamily="18" charset="0"/>
              </a:rPr>
              <a:t> Nandi, and Juan Munoz. “Do Public Funds Reach the Destitute? Assessment of Leakages and Targeting of Social Pension Programs in Karnataka” draft manuscript.</a:t>
            </a:r>
          </a:p>
          <a:p>
            <a:pPr algn="just">
              <a:lnSpc>
                <a:spcPct val="170000"/>
              </a:lnSpc>
            </a:pPr>
            <a:r>
              <a:rPr lang="en-IN" sz="1900" dirty="0" err="1" smtClean="0">
                <a:latin typeface="Times New Roman" pitchFamily="18" charset="0"/>
                <a:cs typeface="Times New Roman" pitchFamily="18" charset="0"/>
              </a:rPr>
              <a:t>Srivastava</a:t>
            </a:r>
            <a:r>
              <a:rPr lang="en-IN" sz="1900" dirty="0" smtClean="0">
                <a:latin typeface="Times New Roman" pitchFamily="18" charset="0"/>
                <a:cs typeface="Times New Roman" pitchFamily="18" charset="0"/>
              </a:rPr>
              <a:t>, Ravi. (forthcoming) A Social Protection Floor for India, draft manuscript of forthcoming UN employment and social protection task team report. </a:t>
            </a:r>
          </a:p>
          <a:p>
            <a:pPr algn="just">
              <a:lnSpc>
                <a:spcPct val="170000"/>
              </a:lnSpc>
            </a:pPr>
            <a:r>
              <a:rPr lang="en-IN" sz="1900" dirty="0" smtClean="0">
                <a:latin typeface="Times New Roman" pitchFamily="18" charset="0"/>
                <a:cs typeface="Times New Roman" pitchFamily="18" charset="0"/>
              </a:rPr>
              <a:t>World Bank (2011) Social Protection for a Changing India, Vol. 1, Washington, DC.</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1246</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Design a system generating the total no of people eligible for receiving pensions under NSAP ( Indira Gandhi National Old Age Pension Scheme) but are not included(area wise)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2022-03-09T06:49:21Z</dcterms:modified>
</cp:coreProperties>
</file>