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Lossless Data hiding based on </a:t>
            </a:r>
            <a:r>
              <a:rPr lang="en-IN" b="1" dirty="0" err="1" smtClean="0">
                <a:latin typeface="Times New Roman" pitchFamily="18" charset="0"/>
                <a:cs typeface="Times New Roman" pitchFamily="18" charset="0"/>
              </a:rPr>
              <a:t>Homomorphic</a:t>
            </a:r>
            <a:r>
              <a:rPr lang="en-IN" b="1" dirty="0" smtClean="0">
                <a:latin typeface="Times New Roman" pitchFamily="18" charset="0"/>
                <a:cs typeface="Times New Roman" pitchFamily="18" charset="0"/>
              </a:rPr>
              <a:t> Cryptosystem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943600"/>
          </a:xfrm>
        </p:spPr>
        <p:txBody>
          <a:bodyPr>
            <a:noAutofit/>
          </a:bodyPr>
          <a:lstStyle/>
          <a:p>
            <a:pPr algn="just">
              <a:lnSpc>
                <a:spcPct val="150000"/>
              </a:lnSpc>
              <a:buNone/>
            </a:pPr>
            <a:r>
              <a:rPr lang="en-US" sz="2000" dirty="0" smtClean="0">
                <a:latin typeface="Times New Roman" pitchFamily="18" charset="0"/>
                <a:cs typeface="Times New Roman" pitchFamily="18" charset="0"/>
              </a:rPr>
              <a:t>    With </a:t>
            </a:r>
            <a:r>
              <a:rPr lang="en-US" sz="2000" dirty="0" smtClean="0">
                <a:latin typeface="Times New Roman" pitchFamily="18" charset="0"/>
                <a:cs typeface="Times New Roman" pitchFamily="18" charset="0"/>
              </a:rPr>
              <a:t>the development of cloud server, reversible data hiding in encrypted domain has received widespread attention for management of encrypted media. Most of existing reversible data hiding methods are based on stream ciphers, which are mainly concerned with data storage security. While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ciphers focus on data processing security, which is popular in cloud and other third-party platforms. Reversible data hiding with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cryptography has been an active topic in the research filed. In this paper, we propose a new lossless data hiding method based on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cryptosystem. After a content owner generates encrypted media with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ciphers, a data hider embeds secret data by establishing a mapping between secret bits and </a:t>
            </a:r>
            <a:r>
              <a:rPr lang="en-US" sz="2000" dirty="0" err="1" smtClean="0">
                <a:latin typeface="Times New Roman" pitchFamily="18" charset="0"/>
                <a:cs typeface="Times New Roman" pitchFamily="18" charset="0"/>
              </a:rPr>
              <a:t>losslessly</a:t>
            </a:r>
            <a:r>
              <a:rPr lang="en-US" sz="2000" dirty="0" smtClean="0">
                <a:latin typeface="Times New Roman" pitchFamily="18" charset="0"/>
                <a:cs typeface="Times New Roman" pitchFamily="18" charset="0"/>
              </a:rPr>
              <a:t> modifying encrypted media.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     At </a:t>
            </a:r>
            <a:r>
              <a:rPr lang="en-US" sz="2000" dirty="0" smtClean="0">
                <a:latin typeface="Times New Roman" pitchFamily="18" charset="0"/>
                <a:cs typeface="Times New Roman" pitchFamily="18" charset="0"/>
              </a:rPr>
              <a:t>the receiver side, the embedded data is extracted from encrypted domain with a little auxiliary message. And original media is recovered by directly decrypting marked encrypted media. During the embedding process, the modification of encrypted media does not change the corresponding original media owing to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and probabilistic properties. Thus, no distortion is introduced in the whole procedures of data embedding. And directly decrypted media containing embedded data is the same as the original media. Meanwhile, the proposed method achieves a high embedding rate through efficient mapping and skillful use of expanded pixel values. The experimental results show that compared with state-of-the-art methods, the proposed method has higher embedding rate without distortion.</a:t>
            </a:r>
            <a:endParaRPr lang="en-IN"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existing public key cryptosystem, the one with the highest encryption strength per bit is the difficulty of the ECC math problem, thus it is safe to encrypt images with EC-EG compared to using </a:t>
            </a:r>
            <a:r>
              <a:rPr lang="en-IN" sz="2000" dirty="0" err="1" smtClean="0">
                <a:latin typeface="Times New Roman" pitchFamily="18" charset="0"/>
                <a:cs typeface="Times New Roman" pitchFamily="18" charset="0"/>
              </a:rPr>
              <a:t>Paillier</a:t>
            </a:r>
            <a:r>
              <a:rPr lang="en-IN" sz="2000" dirty="0" smtClean="0">
                <a:latin typeface="Times New Roman" pitchFamily="18" charset="0"/>
                <a:cs typeface="Times New Roman" pitchFamily="18" charset="0"/>
              </a:rPr>
              <a:t> to encrypt images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 new algorithm is produced or an existing algorithm is revised, intruders or hackers break the algorithm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scheme maintains (t, n) threshold of secret image sharing and obtains a better EC compared with the existing RDH-ED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elliptic curve discrete logarithm problem is more difficult to deal with than the discrete logarithm problem on the finite field, and the security is also higher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mainly uses polynomial interpolation technique to realize secret sharing and then solve the RDH problem for multiple receivers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address the issue concerning the separation of the roles of the data provider and the data processor, and both images and data are encrypted before transmission to the data processor</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lossless data-hiding scheme for public-</a:t>
            </a:r>
            <a:r>
              <a:rPr lang="en-IN" sz="2000" dirty="0" err="1" smtClean="0">
                <a:latin typeface="Times New Roman" pitchFamily="18" charset="0"/>
                <a:cs typeface="Times New Roman" pitchFamily="18" charset="0"/>
              </a:rPr>
              <a:t>keyencrypted</a:t>
            </a:r>
            <a:r>
              <a:rPr lang="en-IN" sz="2000" dirty="0" smtClean="0">
                <a:latin typeface="Times New Roman" pitchFamily="18" charset="0"/>
                <a:cs typeface="Times New Roman" pitchFamily="18" charset="0"/>
              </a:rPr>
              <a:t> images is proposed. There are three parties in the scheme: an image provider, a data hider, and a receiver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our proposed scheme, after the space is reserved and encrypted, the MCC is constructed. The extra information is embedded into the bit plane of the corresponding plaintext by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addition.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scheme uses the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addition feature of EC-EG to protect the embedded extra information. </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image distortion is reduced, thus its performance is generally higher than the scheme in our paper.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distortion introduced by constructing MCGs is also getting larger and larger, which leads to faster performance degradation of the algorithm.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our scheme is better than the one in </a:t>
            </a: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embedded capacity is high</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of statistical analysis can test the anti-attack performance of encryption algorithm in chaos and diffusion from different angles.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Encrypted Signal-Based Reversible Data Hiding with Public Key Cryptosystem</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Y.-C. Chen, C.-W. Shiu, and G. Horng,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propose an encrypted signal-based reversible data hiding (ESRDH) with public key cryptosystem, not only for images.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 Capacity Lossless Data Embedding Technique for Palette Images Based on Histogram Analysis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A. Saleh, H. N. Boghdad, S. I. Shaheen, A. M. Darwish,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general lossless data hiding techniques suffer from limited capacity as the host image should be kept intact.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16002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Reversible Data Hiding in Encrypted Images by Reserving Room Before Encryption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Ma, W. Zhang, X. Zhao, N. Yu, and F. Li,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propose a novel method by reserving room before encryption with a traditional RDH algorithm, and thus it is easy for the data hider to reversibly embed data in the encrypted image.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Reversible Data Hiding with Optimal Value Transfer</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the optimal rule of value modification under a payload-distortion criterion is found by using an iterative procedure, and a practical reversible data hiding scheme is proposed.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esktop\PIC1.png"/>
          <p:cNvPicPr>
            <a:picLocks noGrp="1"/>
          </p:cNvPicPr>
          <p:nvPr>
            <p:ph idx="1"/>
          </p:nvPr>
        </p:nvPicPr>
        <p:blipFill>
          <a:blip r:embed="rId2"/>
          <a:srcRect/>
          <a:stretch>
            <a:fillRect/>
          </a:stretch>
        </p:blipFill>
        <p:spPr bwMode="auto">
          <a:xfrm>
            <a:off x="1631950" y="1524000"/>
            <a:ext cx="7105650" cy="44958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457200"/>
            <a:ext cx="7498080" cy="62484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lossless scheme, the embedded data can be directly extracted from the encrypted domain, and the data embedding operation does not affect the decryption of original plaintext image. In the reversible scheme, the additional data can be extracted from the plaintext domain, and, although a slight distortion is introduced in decrypted image, the original plaintext image can be recovered without any error. Due to the compatibility of the two schemes, the data embedding operations of the lossless and the reversible schemes can be simultaneously performed in an encrypted image. So, the receiver may extract a part of embedded data in the encrypted domain, and extract another part of embedded data and recover the original plaintext image in the plaintext domain.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[1].Y.-C. Chen, C.-W. </a:t>
            </a:r>
            <a:r>
              <a:rPr lang="en-IN" sz="1600" dirty="0" err="1" smtClean="0">
                <a:latin typeface="Times New Roman" pitchFamily="18" charset="0"/>
                <a:cs typeface="Times New Roman" pitchFamily="18" charset="0"/>
              </a:rPr>
              <a:t>Shiu</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Horng</a:t>
            </a:r>
            <a:r>
              <a:rPr lang="en-IN" sz="1600" dirty="0" smtClean="0">
                <a:latin typeface="Times New Roman" pitchFamily="18" charset="0"/>
                <a:cs typeface="Times New Roman" pitchFamily="18" charset="0"/>
              </a:rPr>
              <a:t>, “Encrypted Signal-Based Reversible Data Hiding with Public Key Cryptosystem,” Journal of Visual Communication and Image Representation, 25, pp. 1164-1170,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A. </a:t>
            </a:r>
            <a:r>
              <a:rPr lang="en-IN" sz="1600" dirty="0" err="1" smtClean="0">
                <a:latin typeface="Times New Roman" pitchFamily="18" charset="0"/>
                <a:cs typeface="Times New Roman" pitchFamily="18" charset="0"/>
              </a:rPr>
              <a:t>Saleh</a:t>
            </a:r>
            <a:r>
              <a:rPr lang="en-IN" sz="1600" dirty="0" smtClean="0">
                <a:latin typeface="Times New Roman" pitchFamily="18" charset="0"/>
                <a:cs typeface="Times New Roman" pitchFamily="18" charset="0"/>
              </a:rPr>
              <a:t>, H. N. </a:t>
            </a:r>
            <a:r>
              <a:rPr lang="en-IN" sz="1600" dirty="0" err="1" smtClean="0">
                <a:latin typeface="Times New Roman" pitchFamily="18" charset="0"/>
                <a:cs typeface="Times New Roman" pitchFamily="18" charset="0"/>
              </a:rPr>
              <a:t>Boghdad</a:t>
            </a:r>
            <a:r>
              <a:rPr lang="en-IN" sz="1600" dirty="0" smtClean="0">
                <a:latin typeface="Times New Roman" pitchFamily="18" charset="0"/>
                <a:cs typeface="Times New Roman" pitchFamily="18" charset="0"/>
              </a:rPr>
              <a:t>, S. I. </a:t>
            </a:r>
            <a:r>
              <a:rPr lang="en-IN" sz="1600" dirty="0" err="1" smtClean="0">
                <a:latin typeface="Times New Roman" pitchFamily="18" charset="0"/>
                <a:cs typeface="Times New Roman" pitchFamily="18" charset="0"/>
              </a:rPr>
              <a:t>Shaheen</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Darwish</a:t>
            </a:r>
            <a:r>
              <a:rPr lang="en-IN" sz="1600" dirty="0" smtClean="0">
                <a:latin typeface="Times New Roman" pitchFamily="18" charset="0"/>
                <a:cs typeface="Times New Roman" pitchFamily="18" charset="0"/>
              </a:rPr>
              <a:t>, “ High Capacity Lossless Data Embedding Technique for Palette Images Based on Histogram Analysis,” Digital Signal Processing, 20, pp. 1629−1636,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Ma, W. Zhang, X. Zhao, N. Yu, and F. Li, “Reversible Data Hiding in Encrypted Images by Reserving Room Before Encryption,” IEEE Trans. Information Forensics &amp; Security, 8(3), pp. 553-562,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X. Zhang, “Commutative Reversible Data Hiding and Encryption,” Security and Communication Networks, 6, pp. 1396−1403,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X</a:t>
            </a:r>
            <a:r>
              <a:rPr lang="en-IN" sz="1600" dirty="0" smtClean="0">
                <a:latin typeface="Times New Roman" pitchFamily="18" charset="0"/>
                <a:cs typeface="Times New Roman" pitchFamily="18" charset="0"/>
              </a:rPr>
              <a:t>. Zhang, “Reversible Data Hiding with Optimal Value Transfer, IEEE Trans. On Multimedia, 15(2), 316?325, 2013.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a:t>
            </a:r>
            <a:r>
              <a:rPr lang="en-IN" sz="1800" dirty="0" err="1" smtClean="0">
                <a:latin typeface="Times New Roman" pitchFamily="18" charset="0"/>
                <a:cs typeface="Times New Roman" pitchFamily="18" charset="0"/>
              </a:rPr>
              <a:t>Fridrich</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Goljan</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Lisonek</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Soukal</a:t>
            </a:r>
            <a:r>
              <a:rPr lang="en-IN" sz="1800" dirty="0" smtClean="0">
                <a:latin typeface="Times New Roman" pitchFamily="18" charset="0"/>
                <a:cs typeface="Times New Roman" pitchFamily="18" charset="0"/>
              </a:rPr>
              <a:t>, ” Writing on Wet Paper,” IEEE Trans. Signal Processing, 53(10), pp. 3923-3935, 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7].W. </a:t>
            </a:r>
            <a:r>
              <a:rPr lang="en-IN" sz="1800" dirty="0" err="1" smtClean="0">
                <a:latin typeface="Times New Roman" pitchFamily="18" charset="0"/>
                <a:cs typeface="Times New Roman" pitchFamily="18" charset="0"/>
              </a:rPr>
              <a:t>Puech</a:t>
            </a:r>
            <a:r>
              <a:rPr lang="en-IN" sz="1800" dirty="0" smtClean="0">
                <a:latin typeface="Times New Roman" pitchFamily="18" charset="0"/>
                <a:cs typeface="Times New Roman" pitchFamily="18" charset="0"/>
              </a:rPr>
              <a:t>, M. Chaumont, and O. Strauss, “ A Reversible Data Hiding Method for Encrypted Images,” Security, Forensics, </a:t>
            </a:r>
            <a:r>
              <a:rPr lang="en-IN" sz="1800" dirty="0" err="1" smtClean="0">
                <a:latin typeface="Times New Roman" pitchFamily="18" charset="0"/>
                <a:cs typeface="Times New Roman" pitchFamily="18" charset="0"/>
              </a:rPr>
              <a:t>Steganography</a:t>
            </a:r>
            <a:r>
              <a:rPr lang="en-IN" sz="1800" dirty="0" smtClean="0">
                <a:latin typeface="Times New Roman" pitchFamily="18" charset="0"/>
                <a:cs typeface="Times New Roman" pitchFamily="18" charset="0"/>
              </a:rPr>
              <a:t>, and Watermarking of Multimedia Contents X, Proc. SPIE, 6819,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8].X. Zhang, “ Separable Reversible Data Hiding in Encrypted Image,” IEEE Trans. Information Forensics &amp; Security, 7(2), pp. 526−532,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9].X. Zhang, “Reversible Data Hiding with Optimal Value Transfer,” IEEE Trans. on Multimedia, 15(2), 316−325,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N. A. </a:t>
            </a:r>
            <a:r>
              <a:rPr lang="en-IN" sz="1800" dirty="0" err="1" smtClean="0">
                <a:latin typeface="Times New Roman" pitchFamily="18" charset="0"/>
                <a:cs typeface="Times New Roman" pitchFamily="18" charset="0"/>
              </a:rPr>
              <a:t>Saleh</a:t>
            </a:r>
            <a:r>
              <a:rPr lang="en-IN" sz="1800" dirty="0" smtClean="0">
                <a:latin typeface="Times New Roman" pitchFamily="18" charset="0"/>
                <a:cs typeface="Times New Roman" pitchFamily="18" charset="0"/>
              </a:rPr>
              <a:t>, H. N. </a:t>
            </a:r>
            <a:r>
              <a:rPr lang="en-IN" sz="1800" dirty="0" err="1" smtClean="0">
                <a:latin typeface="Times New Roman" pitchFamily="18" charset="0"/>
                <a:cs typeface="Times New Roman" pitchFamily="18" charset="0"/>
              </a:rPr>
              <a:t>Boghdad</a:t>
            </a:r>
            <a:r>
              <a:rPr lang="en-IN" sz="1800" dirty="0" smtClean="0">
                <a:latin typeface="Times New Roman" pitchFamily="18" charset="0"/>
                <a:cs typeface="Times New Roman" pitchFamily="18" charset="0"/>
              </a:rPr>
              <a:t>, S. I. </a:t>
            </a:r>
            <a:r>
              <a:rPr lang="en-IN" sz="1800" dirty="0" err="1" smtClean="0">
                <a:latin typeface="Times New Roman" pitchFamily="18" charset="0"/>
                <a:cs typeface="Times New Roman" pitchFamily="18" charset="0"/>
              </a:rPr>
              <a:t>Shaheen</a:t>
            </a:r>
            <a:r>
              <a:rPr lang="en-IN" sz="1800" dirty="0" smtClean="0">
                <a:latin typeface="Times New Roman" pitchFamily="18" charset="0"/>
                <a:cs typeface="Times New Roman" pitchFamily="18" charset="0"/>
              </a:rPr>
              <a:t>, A. M. </a:t>
            </a:r>
            <a:r>
              <a:rPr lang="en-IN" sz="1800" dirty="0" err="1" smtClean="0">
                <a:latin typeface="Times New Roman" pitchFamily="18" charset="0"/>
                <a:cs typeface="Times New Roman" pitchFamily="18" charset="0"/>
              </a:rPr>
              <a:t>Darwish</a:t>
            </a:r>
            <a:r>
              <a:rPr lang="en-IN" sz="1800" dirty="0" smtClean="0">
                <a:latin typeface="Times New Roman" pitchFamily="18" charset="0"/>
                <a:cs typeface="Times New Roman" pitchFamily="18" charset="0"/>
              </a:rPr>
              <a:t>, “High Capacity Lossless Data Embedding Technique for Palette Images Based on Histogram Analysis,” Digital Signal Processing, 20, pp. 1629−1636, 2010.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1417</Words>
  <Application>Microsoft Office PowerPoint</Application>
  <PresentationFormat>On-screen Show (4:3)</PresentationFormat>
  <Paragraphs>75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Lossless Data hiding based on Homomorphic Cryptosystem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2022-03-07T07:34:12Z</dcterms:modified>
</cp:coreProperties>
</file>