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9" r:id="rId4"/>
    <p:sldId id="261" r:id="rId5"/>
    <p:sldId id="260" r:id="rId6"/>
    <p:sldId id="262" r:id="rId7"/>
    <p:sldId id="263" r:id="rId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3/8/2022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3/8/2022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3/8/2022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3/8/2022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3/8/2022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47800" y="1828800"/>
            <a:ext cx="7406640" cy="1472184"/>
          </a:xfrm>
        </p:spPr>
        <p:txBody>
          <a:bodyPr>
            <a:normAutofit fontScale="90000"/>
          </a:bodyPr>
          <a:lstStyle/>
          <a:p>
            <a:r>
              <a:rPr lang="en-US" b="1" dirty="0" smtClean="0"/>
              <a:t>Design of Chaotic Block Cipher Operation Mode for Intelligent Transportation Systems </a:t>
            </a:r>
            <a:endParaRPr lang="en-US" b="1"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ABSTRACT</a:t>
            </a:r>
            <a:endParaRPr lang="en-US" dirty="0"/>
          </a:p>
        </p:txBody>
      </p:sp>
      <p:sp>
        <p:nvSpPr>
          <p:cNvPr id="3" name="Content Placeholder 2"/>
          <p:cNvSpPr>
            <a:spLocks noGrp="1"/>
          </p:cNvSpPr>
          <p:nvPr>
            <p:ph idx="1"/>
          </p:nvPr>
        </p:nvSpPr>
        <p:spPr/>
        <p:txBody>
          <a:bodyPr>
            <a:normAutofit fontScale="70000" lnSpcReduction="20000"/>
          </a:bodyPr>
          <a:lstStyle/>
          <a:p>
            <a:r>
              <a:rPr lang="en-US" dirty="0" smtClean="0"/>
              <a:t>Information security is a vital aspect of Intelligent Transportation Systems (ITS) involving public data collection. </a:t>
            </a:r>
          </a:p>
          <a:p>
            <a:endParaRPr lang="en-US" dirty="0" smtClean="0"/>
          </a:p>
          <a:p>
            <a:r>
              <a:rPr lang="en-US" dirty="0" smtClean="0"/>
              <a:t>Road images captured for use as a basis of traffic manipulation in ITS should take all precautions for encrypting the wirelessly transferred image. </a:t>
            </a:r>
          </a:p>
          <a:p>
            <a:endParaRPr lang="en-US" dirty="0" smtClean="0"/>
          </a:p>
          <a:p>
            <a:r>
              <a:rPr lang="en-US" dirty="0" smtClean="0"/>
              <a:t>This paper presents an Enhanced Cipher Block Chaining (ECBC) operation mode to ensure optimal cryptographic properties in a block cipher image encryption scheme. </a:t>
            </a:r>
          </a:p>
          <a:p>
            <a:endParaRPr lang="en-US" dirty="0" smtClean="0"/>
          </a:p>
          <a:p>
            <a:r>
              <a:rPr lang="en-US" dirty="0" smtClean="0"/>
              <a:t>ECBC is based on the Cipher Block Chaining (CBC) operation mode and uses chaos based initialization vectors. Results show ECBC yields better information entropy and correlation coefficients than CBC.</a:t>
            </a:r>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dirty="0" smtClean="0"/>
              <a:t>Existing System</a:t>
            </a:r>
            <a:endParaRPr lang="en-US" dirty="0"/>
          </a:p>
        </p:txBody>
      </p:sp>
      <p:sp>
        <p:nvSpPr>
          <p:cNvPr id="3" name="Content Placeholder 2"/>
          <p:cNvSpPr>
            <a:spLocks noGrp="1"/>
          </p:cNvSpPr>
          <p:nvPr>
            <p:ph idx="1"/>
          </p:nvPr>
        </p:nvSpPr>
        <p:spPr/>
        <p:txBody>
          <a:bodyPr>
            <a:normAutofit fontScale="85000" lnSpcReduction="10000"/>
          </a:bodyPr>
          <a:lstStyle/>
          <a:p>
            <a:r>
              <a:rPr lang="en-US" dirty="0" smtClean="0"/>
              <a:t>Intelligent Transportation Systems are a vital part of the evolution toward smart cities.  These systems involve many forms of data collection transmitted wirelessly to central servers, which can provide a basis for making real-time decisions for highway traffic</a:t>
            </a:r>
          </a:p>
          <a:p>
            <a:endParaRPr lang="en-US" dirty="0" smtClean="0"/>
          </a:p>
          <a:p>
            <a:r>
              <a:rPr lang="en-US" dirty="0" smtClean="0"/>
              <a:t>Common block cipher modes utilize randomly generated initialization vectors in order to make distinct encrypted blocks. However, if the random initialization vectors are poor, patterns emerge that break the encryption scheme. . </a:t>
            </a:r>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Disadvantages</a:t>
            </a:r>
            <a:endParaRPr lang="en-US" dirty="0"/>
          </a:p>
        </p:txBody>
      </p:sp>
      <p:sp>
        <p:nvSpPr>
          <p:cNvPr id="3" name="Content Placeholder 2"/>
          <p:cNvSpPr>
            <a:spLocks noGrp="1"/>
          </p:cNvSpPr>
          <p:nvPr>
            <p:ph idx="1"/>
          </p:nvPr>
        </p:nvSpPr>
        <p:spPr/>
        <p:txBody>
          <a:bodyPr>
            <a:normAutofit/>
          </a:bodyPr>
          <a:lstStyle/>
          <a:p>
            <a:r>
              <a:rPr lang="en-US" dirty="0" smtClean="0"/>
              <a:t>A lot of issue has been occurred to the block chain concept since its parent  production.</a:t>
            </a:r>
          </a:p>
          <a:p>
            <a:endParaRPr lang="en-US" dirty="0" smtClean="0"/>
          </a:p>
          <a:p>
            <a:r>
              <a:rPr lang="en-US" dirty="0" smtClean="0"/>
              <a:t>The problem of providing ITS security can be mapped into the problem of how to reliably distribute communicate with participants.</a:t>
            </a:r>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Proposed System</a:t>
            </a:r>
            <a:endParaRPr lang="en-US" dirty="0"/>
          </a:p>
        </p:txBody>
      </p:sp>
      <p:sp>
        <p:nvSpPr>
          <p:cNvPr id="3" name="Content Placeholder 2"/>
          <p:cNvSpPr>
            <a:spLocks noGrp="1"/>
          </p:cNvSpPr>
          <p:nvPr>
            <p:ph idx="1"/>
          </p:nvPr>
        </p:nvSpPr>
        <p:spPr/>
        <p:txBody>
          <a:bodyPr>
            <a:normAutofit fontScale="70000" lnSpcReduction="20000"/>
          </a:bodyPr>
          <a:lstStyle/>
          <a:p>
            <a:r>
              <a:rPr lang="en-US" dirty="0" smtClean="0"/>
              <a:t>we propose a key management scheme for </a:t>
            </a:r>
            <a:r>
              <a:rPr lang="en-US" b="1" dirty="0" smtClean="0"/>
              <a:t>vehicular communication systems (VCSs).  </a:t>
            </a:r>
            <a:r>
              <a:rPr lang="en-US" dirty="0" smtClean="0"/>
              <a:t>scenario, including the key transfer  between two heterogeneous networks and the dynamic key management scheme to decrease the key transfer time. </a:t>
            </a:r>
          </a:p>
          <a:p>
            <a:endParaRPr lang="en-US" dirty="0" smtClean="0"/>
          </a:p>
          <a:p>
            <a:r>
              <a:rPr lang="en-US" dirty="0" smtClean="0"/>
              <a:t>A novel block chain concept is introduced into the proposed scheme to simplify the key transfer handshake procedure in order to achieve better efficiency .</a:t>
            </a:r>
          </a:p>
          <a:p>
            <a:endParaRPr lang="en-US" b="1" dirty="0" smtClean="0"/>
          </a:p>
          <a:p>
            <a:r>
              <a:rPr lang="en-US" dirty="0" smtClean="0"/>
              <a:t>Secure key management schemes are considered as a critical technique for network security. In this paper, we propose a framework for providing secure key management within the heterogeneous network.</a:t>
            </a:r>
          </a:p>
          <a:p>
            <a:endParaRPr lang="en-US" dirty="0" smtClean="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Advantages</a:t>
            </a:r>
            <a:endParaRPr lang="en-US" dirty="0"/>
          </a:p>
        </p:txBody>
      </p:sp>
      <p:sp>
        <p:nvSpPr>
          <p:cNvPr id="3" name="Content Placeholder 2"/>
          <p:cNvSpPr>
            <a:spLocks noGrp="1"/>
          </p:cNvSpPr>
          <p:nvPr>
            <p:ph idx="1"/>
          </p:nvPr>
        </p:nvSpPr>
        <p:spPr/>
        <p:txBody>
          <a:bodyPr>
            <a:normAutofit fontScale="85000" lnSpcReduction="20000"/>
          </a:bodyPr>
          <a:lstStyle/>
          <a:p>
            <a:r>
              <a:rPr lang="en-US" dirty="0" smtClean="0"/>
              <a:t>Most of the contributions using block chain are devoted to optimize decentralized currency  models.</a:t>
            </a:r>
          </a:p>
          <a:p>
            <a:endParaRPr lang="en-US" dirty="0" smtClean="0"/>
          </a:p>
          <a:p>
            <a:r>
              <a:rPr lang="en-US" dirty="0" smtClean="0"/>
              <a:t>Basing on the concept of </a:t>
            </a:r>
            <a:r>
              <a:rPr lang="en-US" dirty="0" err="1" smtClean="0"/>
              <a:t>bitcoin</a:t>
            </a:r>
            <a:r>
              <a:rPr lang="en-US" dirty="0" smtClean="0"/>
              <a:t>, the new crypto currency improves scalability and  </a:t>
            </a:r>
            <a:r>
              <a:rPr lang="en-US" dirty="0" err="1" smtClean="0"/>
              <a:t>ﬂexibility</a:t>
            </a:r>
            <a:r>
              <a:rPr lang="en-US" dirty="0" smtClean="0"/>
              <a:t> of crypto currencies.</a:t>
            </a:r>
          </a:p>
          <a:p>
            <a:endParaRPr lang="en-US" dirty="0" smtClean="0"/>
          </a:p>
          <a:p>
            <a:r>
              <a:rPr lang="en-US" dirty="0" smtClean="0"/>
              <a:t>Despite the fact that there is no other work about using </a:t>
            </a:r>
            <a:r>
              <a:rPr lang="en-US" dirty="0" err="1" smtClean="0"/>
              <a:t>blockchain</a:t>
            </a:r>
            <a:r>
              <a:rPr lang="en-US" dirty="0" smtClean="0"/>
              <a:t> in VCS, </a:t>
            </a:r>
            <a:r>
              <a:rPr lang="en-US" dirty="0" err="1" smtClean="0"/>
              <a:t>blockchain</a:t>
            </a:r>
            <a:r>
              <a:rPr lang="en-US" dirty="0" smtClean="0"/>
              <a:t> architectures in some contributions are still valuable for reference. </a:t>
            </a:r>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Literature Review</a:t>
            </a:r>
            <a:endParaRPr lang="en-US" dirty="0"/>
          </a:p>
        </p:txBody>
      </p:sp>
      <p:sp>
        <p:nvSpPr>
          <p:cNvPr id="3" name="Content Placeholder 2"/>
          <p:cNvSpPr>
            <a:spLocks noGrp="1"/>
          </p:cNvSpPr>
          <p:nvPr>
            <p:ph idx="1"/>
          </p:nvPr>
        </p:nvSpPr>
        <p:spPr/>
        <p:txBody>
          <a:bodyPr>
            <a:normAutofit fontScale="70000" lnSpcReduction="20000"/>
          </a:bodyPr>
          <a:lstStyle/>
          <a:p>
            <a:r>
              <a:rPr lang="en-US" dirty="0" smtClean="0"/>
              <a:t>We focus exclusively on a system of ITS infrastructures each equipped with a device embedded with wireless communication module based on the IEEE 802.11p standard. </a:t>
            </a:r>
          </a:p>
          <a:p>
            <a:endParaRPr lang="en-US" dirty="0" smtClean="0"/>
          </a:p>
          <a:p>
            <a:r>
              <a:rPr lang="en-US" dirty="0" smtClean="0"/>
              <a:t>Meanwhile, vehicles are required to have a built-in on board unit (OBU) to support the IEEE 802.11p standard. Vehicles travel on a road and periodically transmit safety messages using the transmitter in the OBU, which are collected by infrastructures that are built along the road at regular intervals.</a:t>
            </a:r>
          </a:p>
          <a:p>
            <a:endParaRPr lang="en-US" dirty="0" smtClean="0"/>
          </a:p>
          <a:p>
            <a:r>
              <a:rPr lang="en-US" dirty="0" smtClean="0"/>
              <a:t>Safety message includes movement information, such as speed,  orientation, position, and vehicle size. The infrastructures relay messages between vehicles and SMs which are placed on the upper level of VCS. Each SM has their own logical coverage area which is called security domain.</a:t>
            </a:r>
            <a:endParaRPr lang="en-US"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51</TotalTime>
  <Words>518</Words>
  <Application>Microsoft Office PowerPoint</Application>
  <PresentationFormat>On-screen Show (4:3)</PresentationFormat>
  <Paragraphs>35</Paragraphs>
  <Slides>7</Slides>
  <Notes>0</Notes>
  <HiddenSlides>0</HiddenSlides>
  <MMClips>0</MMClip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Solstice</vt:lpstr>
      <vt:lpstr>Design of Chaotic Block Cipher Operation Mode for Intelligent Transportation Systems </vt:lpstr>
      <vt:lpstr>ABSTRACT</vt:lpstr>
      <vt:lpstr>Existing System</vt:lpstr>
      <vt:lpstr>Disadvantages</vt:lpstr>
      <vt:lpstr>Proposed System</vt:lpstr>
      <vt:lpstr>Advantages</vt:lpstr>
      <vt:lpstr>Literature Review</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Mohan</dc:creator>
  <cp:lastModifiedBy>ELCOT</cp:lastModifiedBy>
  <cp:revision>46</cp:revision>
  <dcterms:created xsi:type="dcterms:W3CDTF">2006-08-16T00:00:00Z</dcterms:created>
  <dcterms:modified xsi:type="dcterms:W3CDTF">2022-03-08T09:13:52Z</dcterms:modified>
</cp:coreProperties>
</file>