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3/7/2022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3/7/2022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Website and Application For convergence with </a:t>
            </a:r>
            <a:r>
              <a:rPr lang="en-IN" b="1" dirty="0" err="1" smtClean="0">
                <a:latin typeface="Times New Roman" pitchFamily="18" charset="0"/>
                <a:cs typeface="Times New Roman" pitchFamily="18" charset="0"/>
              </a:rPr>
              <a:t>MoLE</a:t>
            </a:r>
            <a:r>
              <a:rPr lang="en-IN" b="1" dirty="0" smtClean="0">
                <a:latin typeface="Times New Roman" pitchFamily="18" charset="0"/>
                <a:cs typeface="Times New Roman" pitchFamily="18" charset="0"/>
              </a:rPr>
              <a:t> initiatives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5626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term Web 2.0 describes web-based applications such as social networking sites, wikis, and blogs that facilitate collaboration, creativity, and sharing among users. Web 2.0 applications are often enabled by reusing content from other web-based applications or web services. This trend is largely parallel to the principles of service-oriented architecture (SOA), which encourages integration and reuse of online services. In this paper, we discuss the possibility of convergence of Web 2.0 and SOA, which is illustrated by a multimodal social networking system built using web services. We also present the results of benchmarking experiments aimed to study the latency caused by web service composition and integration and its effects on the end-user experience.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recommend starting with any existing guidance you can find from your vendor or those available from the various existing security organizations such as OWASP, CERT, and SANS and then tailoring them for your particular needs.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Use an existing configuration tool or develop your own. A number of such tools already exist.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You </a:t>
            </a:r>
            <a:r>
              <a:rPr lang="en-IN" sz="2000" dirty="0" smtClean="0">
                <a:latin typeface="Times New Roman" pitchFamily="18" charset="0"/>
                <a:cs typeface="Times New Roman" pitchFamily="18" charset="0"/>
              </a:rPr>
              <a:t>can also use disk replication tools such as Ghost to take an image of an existing hardened server, and then replicate that image to new servers. </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62000"/>
          </a:xfrm>
        </p:spPr>
        <p:txBody>
          <a:bodyPr>
            <a:normAutofit/>
          </a:bodyPr>
          <a:lstStyle/>
          <a:p>
            <a:r>
              <a:rPr lang="en-US" dirty="0" smtClean="0"/>
              <a:t>Disadvantage of Existing System</a:t>
            </a:r>
            <a:endParaRPr lang="en-US" dirty="0"/>
          </a:p>
        </p:txBody>
      </p:sp>
      <p:sp>
        <p:nvSpPr>
          <p:cNvPr id="3" name="Content Placeholder 2"/>
          <p:cNvSpPr>
            <a:spLocks noGrp="1"/>
          </p:cNvSpPr>
          <p:nvPr>
            <p:ph idx="1"/>
          </p:nvPr>
        </p:nvSpPr>
        <p:spPr>
          <a:xfrm>
            <a:off x="13716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Web services offer a standards-based solution to the problem of connecting producers and consumers of information over the </a:t>
            </a:r>
            <a:r>
              <a:rPr lang="en-IN" sz="2000" dirty="0" smtClean="0">
                <a:latin typeface="Times New Roman" pitchFamily="18" charset="0"/>
                <a:cs typeface="Times New Roman" pitchFamily="18" charset="0"/>
              </a:rPr>
              <a:t>Internet.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One of the possible solutions addressing this problem is to leverage the capabilities of SOA by creating a specialized social network-oriented framework of web services that would help interconnect people and content in more meaningful </a:t>
            </a:r>
            <a:r>
              <a:rPr lang="en-IN" sz="2000" dirty="0" smtClean="0">
                <a:latin typeface="Times New Roman" pitchFamily="18" charset="0"/>
                <a:cs typeface="Times New Roman" pitchFamily="18" charset="0"/>
              </a:rPr>
              <a:t>ways.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distributed nature of </a:t>
            </a:r>
            <a:r>
              <a:rPr lang="en-IN" sz="2000" dirty="0" err="1" smtClean="0">
                <a:latin typeface="Times New Roman" pitchFamily="18" charset="0"/>
                <a:cs typeface="Times New Roman" pitchFamily="18" charset="0"/>
              </a:rPr>
              <a:t>SeeCCT</a:t>
            </a:r>
            <a:r>
              <a:rPr lang="en-IN" sz="2000" dirty="0" smtClean="0">
                <a:latin typeface="Times New Roman" pitchFamily="18" charset="0"/>
                <a:cs typeface="Times New Roman" pitchFamily="18" charset="0"/>
              </a:rPr>
              <a:t> architecture can lead to a problem where the invocation and integration of various web services can generate latency in the system that may be unacceptable to a user.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propose using flow as a fundamental notion underlying understanding of activities in Web Services.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proposed flow model is a promising approach to software development in service-oriented applications.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Object-oriented analysis and design and UML-based diagrams are typically used in the software development process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Web Services technology is based on the concept of service-oriented computing.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096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Speech remains the most basic and the most efficient form of interpersonal communication, and facilitating voice communication remains the main function of even the simplest mobile phone. </a:t>
            </a:r>
            <a:r>
              <a:rPr lang="en-IN" sz="2000" dirty="0" smtClean="0">
                <a:latin typeface="Times New Roman" pitchFamily="18" charset="0"/>
                <a:cs typeface="Times New Roman" pitchFamily="18" charset="0"/>
              </a:rPr>
              <a:t>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One of the main advantages of SOA is an ability to rapidly develop applications using loosely coupled and reusable services that are accessible via standardized interfaces used to hide the complexity of their implementation.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conducted a series of experiments to gauge the latency of the system’s interaction with the users using its speech interface, which reveal some possible ways for improving the system by taking advantage of a more aggressive caching or pre-fetching of audio data.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Multimodal Interaction Guide for Pervasive Services Access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Augello, A. Santangelo, S. Sorce, G. Pilato, A. Gentile, A. Genco, S. Gaglio,</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aim of the work is to offer a more natural, context sensitive access to information with respect to traditional audio/visual pre-recorded guides.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Context Aware Middleware for Anytime, Anywhere Social Networks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Bottazzi, R. Montanari, A. Toninelli,</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SAMOA, a semantic context-aware middleware approach, lets you create anytime, anywhere social networks among users in physical proximity.</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619250"/>
                <a:gridCol w="3524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Future of Social Networks on the Internet</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Breslin, S.Decker,</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possible solution is to build semantic social networking into the fabric of the next-generation Internet itself-interconnecting both content and people in meaningful ways.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Classifying Multimedia Resources Using Social Relationships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Föll, J. Pontow, D. Linner, I. Radusch,</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particular, the mass of shared user generated content and strong multimedia diversity lead to a vast amount of heterogeneous and unstructured information.</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435100" y="1615940"/>
            <a:ext cx="7499350" cy="446431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a:xfrm>
            <a:off x="1371600" y="1143000"/>
            <a:ext cx="7498080" cy="51816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demonstrated the viability of such an approach. </a:t>
            </a:r>
            <a:r>
              <a:rPr lang="en-IN" sz="2000" dirty="0" err="1" smtClean="0">
                <a:latin typeface="Times New Roman" pitchFamily="18" charset="0"/>
                <a:cs typeface="Times New Roman" pitchFamily="18" charset="0"/>
              </a:rPr>
              <a:t>SeeCCT</a:t>
            </a:r>
            <a:r>
              <a:rPr lang="en-IN" sz="2000" dirty="0" smtClean="0">
                <a:latin typeface="Times New Roman" pitchFamily="18" charset="0"/>
                <a:cs typeface="Times New Roman" pitchFamily="18" charset="0"/>
              </a:rPr>
              <a:t> is an SNS that is built using the SOA approach facilitated by a number of web services, including those provided by a </a:t>
            </a:r>
            <a:r>
              <a:rPr lang="en-IN" sz="2000" dirty="0" err="1" smtClean="0">
                <a:latin typeface="Times New Roman" pitchFamily="18" charset="0"/>
                <a:cs typeface="Times New Roman" pitchFamily="18" charset="0"/>
              </a:rPr>
              <a:t>VoiceXML</a:t>
            </a:r>
            <a:r>
              <a:rPr lang="en-IN" sz="2000" dirty="0" smtClean="0">
                <a:latin typeface="Times New Roman" pitchFamily="18" charset="0"/>
                <a:cs typeface="Times New Roman" pitchFamily="18" charset="0"/>
              </a:rPr>
              <a:t> portal. As a proof-of-concept application, it is limited in scope, but its web service-based architecture is scalable and will allow the system to embrace a larger scope of localities. We conducted a series of experiments to gauge the latency of the system’s interaction with the users using its speech interface, which reveal some possible ways for improving the system by taking advantage of a more aggressive caching or pre-fetching of audio data.</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6019800"/>
          </a:xfrm>
        </p:spPr>
        <p:txBody>
          <a:bodyPr>
            <a:noAutofit/>
          </a:bodyPr>
          <a:lstStyle/>
          <a:p>
            <a:pPr algn="just">
              <a:lnSpc>
                <a:spcPct val="160000"/>
              </a:lnSpc>
            </a:pPr>
            <a:r>
              <a:rPr lang="en-IN" sz="1800" dirty="0" smtClean="0">
                <a:latin typeface="Times New Roman" pitchFamily="18" charset="0"/>
                <a:cs typeface="Times New Roman" pitchFamily="18" charset="0"/>
              </a:rPr>
              <a:t>[1] G. Alonzo, Web Services: Concepts, Architectures and Applications, Springer, Berlin, 2004.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A. </a:t>
            </a:r>
            <a:r>
              <a:rPr lang="en-IN" sz="1800" dirty="0" err="1" smtClean="0">
                <a:latin typeface="Times New Roman" pitchFamily="18" charset="0"/>
                <a:cs typeface="Times New Roman" pitchFamily="18" charset="0"/>
              </a:rPr>
              <a:t>Augello</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Santangelo</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Sorce</a:t>
            </a:r>
            <a:r>
              <a:rPr lang="en-IN" sz="1800" dirty="0" smtClean="0">
                <a:latin typeface="Times New Roman" pitchFamily="18" charset="0"/>
                <a:cs typeface="Times New Roman" pitchFamily="18" charset="0"/>
              </a:rPr>
              <a:t>, G. </a:t>
            </a:r>
            <a:r>
              <a:rPr lang="en-IN" sz="1800" dirty="0" err="1" smtClean="0">
                <a:latin typeface="Times New Roman" pitchFamily="18" charset="0"/>
                <a:cs typeface="Times New Roman" pitchFamily="18" charset="0"/>
              </a:rPr>
              <a:t>Pilato</a:t>
            </a:r>
            <a:r>
              <a:rPr lang="en-IN" sz="1800" dirty="0" smtClean="0">
                <a:latin typeface="Times New Roman" pitchFamily="18" charset="0"/>
                <a:cs typeface="Times New Roman" pitchFamily="18" charset="0"/>
              </a:rPr>
              <a:t>, A. Gentile, A. </a:t>
            </a:r>
            <a:r>
              <a:rPr lang="en-IN" sz="1800" dirty="0" err="1" smtClean="0">
                <a:latin typeface="Times New Roman" pitchFamily="18" charset="0"/>
                <a:cs typeface="Times New Roman" pitchFamily="18" charset="0"/>
              </a:rPr>
              <a:t>Genco</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Gaglio</a:t>
            </a:r>
            <a:r>
              <a:rPr lang="en-IN" sz="1800" dirty="0" smtClean="0">
                <a:latin typeface="Times New Roman" pitchFamily="18" charset="0"/>
                <a:cs typeface="Times New Roman" pitchFamily="18" charset="0"/>
              </a:rPr>
              <a:t>, “A Multimodal Interaction Guide for Pervasive Services Access,” IEEE International Conference on Pervasive Services, 2007, pp. 250-256.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J. Barnett, M. </a:t>
            </a:r>
            <a:r>
              <a:rPr lang="en-IN" sz="1800" dirty="0" err="1" smtClean="0">
                <a:latin typeface="Times New Roman" pitchFamily="18" charset="0"/>
                <a:cs typeface="Times New Roman" pitchFamily="18" charset="0"/>
              </a:rPr>
              <a:t>Bodell</a:t>
            </a:r>
            <a:r>
              <a:rPr lang="en-IN" sz="1800" dirty="0" smtClean="0">
                <a:latin typeface="Times New Roman" pitchFamily="18" charset="0"/>
                <a:cs typeface="Times New Roman" pitchFamily="18" charset="0"/>
              </a:rPr>
              <a:t>, D. </a:t>
            </a:r>
            <a:r>
              <a:rPr lang="en-IN" sz="1800" dirty="0" err="1" smtClean="0">
                <a:latin typeface="Times New Roman" pitchFamily="18" charset="0"/>
                <a:cs typeface="Times New Roman" pitchFamily="18" charset="0"/>
              </a:rPr>
              <a:t>Raggett</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Wahbe</a:t>
            </a:r>
            <a:r>
              <a:rPr lang="en-IN" sz="1800" dirty="0" smtClean="0">
                <a:latin typeface="Times New Roman" pitchFamily="18" charset="0"/>
                <a:cs typeface="Times New Roman" pitchFamily="18" charset="0"/>
              </a:rPr>
              <a:t> (Eds.), “Multimodal Architecture and Interfaces,” W3C Working Draft (2006), Retrieved on Mar 1, 2008 from http://www.w3.org/TR/2006/WD-mmi-arch-20061211.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D. </a:t>
            </a:r>
            <a:r>
              <a:rPr lang="en-IN" sz="1800" dirty="0" err="1" smtClean="0">
                <a:latin typeface="Times New Roman" pitchFamily="18" charset="0"/>
                <a:cs typeface="Times New Roman" pitchFamily="18" charset="0"/>
              </a:rPr>
              <a:t>Bottazzi</a:t>
            </a:r>
            <a:r>
              <a:rPr lang="en-IN" sz="1800" dirty="0" smtClean="0">
                <a:latin typeface="Times New Roman" pitchFamily="18" charset="0"/>
                <a:cs typeface="Times New Roman" pitchFamily="18" charset="0"/>
              </a:rPr>
              <a:t>, R. </a:t>
            </a:r>
            <a:r>
              <a:rPr lang="en-IN" sz="1800" dirty="0" err="1" smtClean="0">
                <a:latin typeface="Times New Roman" pitchFamily="18" charset="0"/>
                <a:cs typeface="Times New Roman" pitchFamily="18" charset="0"/>
              </a:rPr>
              <a:t>Montanari</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Toninelli</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ContextAware</a:t>
            </a:r>
            <a:r>
              <a:rPr lang="en-IN" sz="1800" dirty="0" smtClean="0">
                <a:latin typeface="Times New Roman" pitchFamily="18" charset="0"/>
                <a:cs typeface="Times New Roman" pitchFamily="18" charset="0"/>
              </a:rPr>
              <a:t> Middleware for Anytime, Anywhere Social Networks,” IEEE Intelligent Systems, Sep 2007, pp. 23-32.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J. </a:t>
            </a:r>
            <a:r>
              <a:rPr lang="en-IN" sz="1800" dirty="0" err="1" smtClean="0">
                <a:latin typeface="Times New Roman" pitchFamily="18" charset="0"/>
                <a:cs typeface="Times New Roman" pitchFamily="18" charset="0"/>
              </a:rPr>
              <a:t>Breslin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S.Decker</a:t>
            </a:r>
            <a:r>
              <a:rPr lang="en-IN" sz="1800" dirty="0" smtClean="0">
                <a:latin typeface="Times New Roman" pitchFamily="18" charset="0"/>
                <a:cs typeface="Times New Roman" pitchFamily="18" charset="0"/>
              </a:rPr>
              <a:t>, “The Future of Social Networks on the Internet,” Internet Computing, IEEE, Nov-Dec 2007, pp. 86-90.</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F. </a:t>
            </a:r>
            <a:r>
              <a:rPr lang="en-IN" sz="1600" dirty="0" err="1" smtClean="0">
                <a:latin typeface="Times New Roman" pitchFamily="18" charset="0"/>
                <a:cs typeface="Times New Roman" pitchFamily="18" charset="0"/>
              </a:rPr>
              <a:t>Curbera</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Duftler</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Khalaf</a:t>
            </a:r>
            <a:r>
              <a:rPr lang="en-IN" sz="1600" dirty="0" smtClean="0">
                <a:latin typeface="Times New Roman" pitchFamily="18" charset="0"/>
                <a:cs typeface="Times New Roman" pitchFamily="18" charset="0"/>
              </a:rPr>
              <a:t>, W. Nagy, N. </a:t>
            </a:r>
            <a:r>
              <a:rPr lang="en-IN" sz="1600" dirty="0" err="1" smtClean="0">
                <a:latin typeface="Times New Roman" pitchFamily="18" charset="0"/>
                <a:cs typeface="Times New Roman" pitchFamily="18" charset="0"/>
              </a:rPr>
              <a:t>Mukhi</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Weerawarana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Unraveling</a:t>
            </a:r>
            <a:r>
              <a:rPr lang="en-IN" sz="1600" dirty="0" smtClean="0">
                <a:latin typeface="Times New Roman" pitchFamily="18" charset="0"/>
                <a:cs typeface="Times New Roman" pitchFamily="18" charset="0"/>
              </a:rPr>
              <a:t> the Web Services Web” Internet Computing, Mar-Apr 2002, pp. 86–93.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S. </a:t>
            </a:r>
            <a:r>
              <a:rPr lang="en-IN" sz="1600" dirty="0" err="1" smtClean="0">
                <a:latin typeface="Times New Roman" pitchFamily="18" charset="0"/>
                <a:cs typeface="Times New Roman" pitchFamily="18" charset="0"/>
              </a:rPr>
              <a:t>Föll</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Pontow</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Linner</a:t>
            </a:r>
            <a:r>
              <a:rPr lang="en-IN" sz="1600" dirty="0" smtClean="0">
                <a:latin typeface="Times New Roman" pitchFamily="18" charset="0"/>
                <a:cs typeface="Times New Roman" pitchFamily="18" charset="0"/>
              </a:rPr>
              <a:t>, I. </a:t>
            </a:r>
            <a:r>
              <a:rPr lang="en-IN" sz="1600" dirty="0" err="1" smtClean="0">
                <a:latin typeface="Times New Roman" pitchFamily="18" charset="0"/>
                <a:cs typeface="Times New Roman" pitchFamily="18" charset="0"/>
              </a:rPr>
              <a:t>Radusch</a:t>
            </a:r>
            <a:r>
              <a:rPr lang="en-IN" sz="1600" dirty="0" smtClean="0">
                <a:latin typeface="Times New Roman" pitchFamily="18" charset="0"/>
                <a:cs typeface="Times New Roman" pitchFamily="18" charset="0"/>
              </a:rPr>
              <a:t>, “Classifying Multimedia Resources Using Social Relationships,” 8th IEEE International Symposium on Multimedia, 2006, pp. 690-695.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G. </a:t>
            </a:r>
            <a:r>
              <a:rPr lang="en-IN" sz="1600" dirty="0" err="1" smtClean="0">
                <a:latin typeface="Times New Roman" pitchFamily="18" charset="0"/>
                <a:cs typeface="Times New Roman" pitchFamily="18" charset="0"/>
              </a:rPr>
              <a:t>Frattini</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Gaudino</a:t>
            </a:r>
            <a:r>
              <a:rPr lang="en-IN" sz="1600" dirty="0" smtClean="0">
                <a:latin typeface="Times New Roman" pitchFamily="18" charset="0"/>
                <a:cs typeface="Times New Roman" pitchFamily="18" charset="0"/>
              </a:rPr>
              <a:t>, V. </a:t>
            </a:r>
            <a:r>
              <a:rPr lang="en-IN" sz="1600" dirty="0" err="1" smtClean="0">
                <a:latin typeface="Times New Roman" pitchFamily="18" charset="0"/>
                <a:cs typeface="Times New Roman" pitchFamily="18" charset="0"/>
              </a:rPr>
              <a:t>di</a:t>
            </a:r>
            <a:r>
              <a:rPr lang="en-IN" sz="1600" dirty="0" smtClean="0">
                <a:latin typeface="Times New Roman" pitchFamily="18" charset="0"/>
                <a:cs typeface="Times New Roman" pitchFamily="18" charset="0"/>
              </a:rPr>
              <a:t> Carlo, “Mobile Multimodal Applications on Mass-market Devices: Experiences,” 18th International Conference on Database and Expert Systems Applications, 2007, pp. 89-93.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R. </a:t>
            </a:r>
            <a:r>
              <a:rPr lang="en-IN" sz="1600" dirty="0" err="1" smtClean="0">
                <a:latin typeface="Times New Roman" pitchFamily="18" charset="0"/>
                <a:cs typeface="Times New Roman" pitchFamily="18" charset="0"/>
              </a:rPr>
              <a:t>Högg</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Meckel</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Stanoevska-Slabeva</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Martignoni</a:t>
            </a:r>
            <a:r>
              <a:rPr lang="en-IN" sz="1600" dirty="0" smtClean="0">
                <a:latin typeface="Times New Roman" pitchFamily="18" charset="0"/>
                <a:cs typeface="Times New Roman" pitchFamily="18" charset="0"/>
              </a:rPr>
              <a:t>, “Overview of Business Models for Web 2.0 Communities,” Proceedings of </a:t>
            </a:r>
            <a:r>
              <a:rPr lang="en-IN" sz="1600" dirty="0" err="1" smtClean="0">
                <a:latin typeface="Times New Roman" pitchFamily="18" charset="0"/>
                <a:cs typeface="Times New Roman" pitchFamily="18" charset="0"/>
              </a:rPr>
              <a:t>GeNeMe</a:t>
            </a:r>
            <a:r>
              <a:rPr lang="en-IN" sz="1600" dirty="0" smtClean="0">
                <a:latin typeface="Times New Roman" pitchFamily="18" charset="0"/>
                <a:cs typeface="Times New Roman" pitchFamily="18" charset="0"/>
              </a:rPr>
              <a:t>, Dresden, 2006, pp. 23-37.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T. Ishikawa, P. </a:t>
            </a:r>
            <a:r>
              <a:rPr lang="en-IN" sz="1600" dirty="0" err="1" smtClean="0">
                <a:latin typeface="Times New Roman" pitchFamily="18" charset="0"/>
                <a:cs typeface="Times New Roman" pitchFamily="18" charset="0"/>
              </a:rPr>
              <a:t>Klaisubun</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Honma</a:t>
            </a:r>
            <a:r>
              <a:rPr lang="en-IN" sz="1600" dirty="0" smtClean="0">
                <a:latin typeface="Times New Roman" pitchFamily="18" charset="0"/>
                <a:cs typeface="Times New Roman" pitchFamily="18" charset="0"/>
              </a:rPr>
              <a:t>, “Navigation Efficiency of Social Bookmarking Service,” IEEE/WIC/ACM International Conferences on Web Intelligence and Intelligent Agent Technology, 2007, p. 280-283.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1274</TotalTime>
  <Words>1224</Words>
  <Application>Microsoft Office PowerPoint</Application>
  <PresentationFormat>On-screen Show (4:3)</PresentationFormat>
  <Paragraphs>74</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Website and Application For convergence with MoLE initiatives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2022-03-07T12:31:22Z</dcterms:modified>
</cp:coreProperties>
</file>