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Develop an ICT enabled mechanism to monitor quality of houses constructed under </a:t>
            </a:r>
            <a:r>
              <a:rPr lang="en-IN" b="1" dirty="0" err="1" smtClean="0">
                <a:latin typeface="Times New Roman" pitchFamily="18" charset="0"/>
                <a:cs typeface="Times New Roman" pitchFamily="18" charset="0"/>
              </a:rPr>
              <a:t>Pradhan</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Mantri</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Awaas</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Yojana</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Gramin</a:t>
            </a:r>
            <a:r>
              <a:rPr lang="en-IN" b="1" dirty="0" smtClean="0">
                <a:latin typeface="Times New Roman" pitchFamily="18" charset="0"/>
                <a:cs typeface="Times New Roman" pitchFamily="18" charset="0"/>
              </a:rPr>
              <a:t> (PMAY-G) in most </a:t>
            </a:r>
            <a:r>
              <a:rPr lang="en-IN" b="1" dirty="0" smtClean="0">
                <a:latin typeface="Times New Roman" pitchFamily="18" charset="0"/>
                <a:cs typeface="Times New Roman" pitchFamily="18" charset="0"/>
              </a:rPr>
              <a:t>cost-effective way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US" sz="2000" dirty="0" smtClean="0">
                <a:latin typeface="Times New Roman" pitchFamily="18" charset="0"/>
                <a:cs typeface="Times New Roman" pitchFamily="18" charset="0"/>
              </a:rPr>
              <a:t>    Rapid </a:t>
            </a:r>
            <a:r>
              <a:rPr lang="en-US" sz="2000" dirty="0" smtClean="0">
                <a:latin typeface="Times New Roman" pitchFamily="18" charset="0"/>
                <a:cs typeface="Times New Roman" pitchFamily="18" charset="0"/>
              </a:rPr>
              <a:t>growth of the urban population leading to housing shortages and poor urban living conditions is a prime challenge for the government of India. Recently launched affordable housing scheme, </a:t>
            </a:r>
            <a:r>
              <a:rPr lang="en-US" sz="2000" dirty="0" err="1" smtClean="0">
                <a:latin typeface="Times New Roman" pitchFamily="18" charset="0"/>
                <a:cs typeface="Times New Roman" pitchFamily="18" charset="0"/>
              </a:rPr>
              <a:t>Pradhan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Mantri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Awas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Yojana</a:t>
            </a:r>
            <a:r>
              <a:rPr lang="en-US" sz="2000" dirty="0" smtClean="0">
                <a:latin typeface="Times New Roman" pitchFamily="18" charset="0"/>
                <a:cs typeface="Times New Roman" pitchFamily="18" charset="0"/>
              </a:rPr>
              <a:t> (PMAY) -Housing for All (Urban) is drawing attention of the researchers in critically </a:t>
            </a:r>
            <a:r>
              <a:rPr lang="en-US" sz="2000" dirty="0" err="1" smtClean="0">
                <a:latin typeface="Times New Roman" pitchFamily="18" charset="0"/>
                <a:cs typeface="Times New Roman" pitchFamily="18" charset="0"/>
              </a:rPr>
              <a:t>analysing</a:t>
            </a:r>
            <a:r>
              <a:rPr lang="en-US" sz="2000" dirty="0" smtClean="0">
                <a:latin typeface="Times New Roman" pitchFamily="18" charset="0"/>
                <a:cs typeface="Times New Roman" pitchFamily="18" charset="0"/>
              </a:rPr>
              <a:t> the </a:t>
            </a:r>
            <a:r>
              <a:rPr lang="en-US" sz="2000" dirty="0" err="1" smtClean="0">
                <a:latin typeface="Times New Roman" pitchFamily="18" charset="0"/>
                <a:cs typeface="Times New Roman" pitchFamily="18" charset="0"/>
              </a:rPr>
              <a:t>programme</a:t>
            </a:r>
            <a:r>
              <a:rPr lang="en-US" sz="2000" dirty="0" smtClean="0">
                <a:latin typeface="Times New Roman" pitchFamily="18" charset="0"/>
                <a:cs typeface="Times New Roman" pitchFamily="18" charset="0"/>
              </a:rPr>
              <a:t>. The focus of this paper is to review various literatures and understand PMAY, an affordable housing scheme for all specifically of Economically Weaker Section (EWS) beneficiaries in India as well as in </a:t>
            </a:r>
            <a:r>
              <a:rPr lang="en-US" sz="2000" dirty="0" err="1" smtClean="0">
                <a:latin typeface="Times New Roman" pitchFamily="18" charset="0"/>
                <a:cs typeface="Times New Roman" pitchFamily="18" charset="0"/>
              </a:rPr>
              <a:t>Ahmedabad</a:t>
            </a:r>
            <a:r>
              <a:rPr lang="en-US" sz="2000" dirty="0" smtClean="0">
                <a:latin typeface="Times New Roman" pitchFamily="18" charset="0"/>
                <a:cs typeface="Times New Roman" pitchFamily="18" charset="0"/>
              </a:rPr>
              <a:t> city of Gujarat State.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587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D</a:t>
            </a:r>
            <a:r>
              <a:rPr lang="en-IN" sz="2000" dirty="0" smtClean="0">
                <a:latin typeface="Times New Roman" pitchFamily="18" charset="0"/>
                <a:cs typeface="Times New Roman" pitchFamily="18" charset="0"/>
              </a:rPr>
              <a:t>ifferent </a:t>
            </a:r>
            <a:r>
              <a:rPr lang="en-IN" sz="2000" dirty="0" smtClean="0">
                <a:latin typeface="Times New Roman" pitchFamily="18" charset="0"/>
                <a:cs typeface="Times New Roman" pitchFamily="18" charset="0"/>
              </a:rPr>
              <a:t>housing zones are identified for each state based on the availability of local materials and technology, vulnerability to disaster, existing community skills, knowledge, culture and building </a:t>
            </a:r>
            <a:r>
              <a:rPr lang="en-IN" sz="2000" dirty="0" smtClean="0">
                <a:latin typeface="Times New Roman" pitchFamily="18" charset="0"/>
                <a:cs typeface="Times New Roman" pitchFamily="18" charset="0"/>
              </a:rPr>
              <a:t>tradition.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monograph is an overview of methodologies and progress of the various existing models of information and communication technology (ICT) use for broad-based development and economic growth specifically in the rural sector of India.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villages have rich agricultural potential and in the stage of development due to the existence of almost all basic economic and infrastructural setup.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India is still grappling with the growing housing problem, especially of the urban poor</a:t>
            </a:r>
            <a:r>
              <a:rPr lang="en-US"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rapid population growth in urban areas has led to acute housing shortages and poor urban living conditions. Continuous influx of rural population to cities in search of jobs is causing problems on urban housing.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growing concentration of people in urban areas has led to problems of land shortage, housing shortfall and congested transit and has also severely stressed the existing basic amenities such as water, power and open spaces of the towns and cities</a:t>
            </a:r>
            <a:r>
              <a:rPr lang="en-US"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purpose the village level secondary data have been collected from census village directory and other published sources.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Significant contribution has been made by </a:t>
            </a:r>
            <a:r>
              <a:rPr lang="en-IN" sz="2000" dirty="0" err="1" smtClean="0">
                <a:latin typeface="Times New Roman" pitchFamily="18" charset="0"/>
                <a:cs typeface="Times New Roman" pitchFamily="18" charset="0"/>
              </a:rPr>
              <a:t>Copp</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according to him the first and foremost aspect of rural development is the availability and use of infrastructure facilities such as better housing, education, electricity, industries and so 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receiving top priority even in the process of planning at the national level.</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They </a:t>
            </a:r>
            <a:r>
              <a:rPr lang="en-US" sz="2000" dirty="0" smtClean="0">
                <a:latin typeface="Times New Roman" pitchFamily="18" charset="0"/>
                <a:cs typeface="Times New Roman" pitchFamily="18" charset="0"/>
              </a:rPr>
              <a:t>do not fully exploit the potential that is there in an increased FSI, appropriate exploitation of location value, judicious use of government land, reform of titles and squatter rights, and more efficient land use regulations.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method allows the estimation of both direct and indirect impact of a particular sector on different parameters of economic performance.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advantage of using the I-O table 2009-10 is that it disaggregates some sectors to capture the inter-linkages of housing sectors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263650"/>
                <a:gridCol w="3981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Challenges in Slum </a:t>
                      </a:r>
                      <a:r>
                        <a:rPr lang="en-US" sz="2000" dirty="0" err="1">
                          <a:latin typeface="Times New Roman"/>
                          <a:ea typeface="Calibri"/>
                          <a:cs typeface="Latha"/>
                        </a:rPr>
                        <a:t>Upgradation</a:t>
                      </a:r>
                      <a:r>
                        <a:rPr lang="en-US" sz="2000" dirty="0">
                          <a:latin typeface="Times New Roman"/>
                          <a:ea typeface="Calibri"/>
                          <a:cs typeface="Latha"/>
                        </a:rPr>
                        <a:t>: Need Innovative Approaches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Chaturvedi, Adesh (2013)</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These households were able to manage the subsidized connection fee best when the electricity company or the NGO intermediary made it possible to pay over time.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Smart Cities and Affordable Housing in India</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Gill H S and Sharma P K (2014)</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Indian cities are facing the problems of traffic congestion, reduction of green cover, haphazard </a:t>
                      </a:r>
                      <a:r>
                        <a:rPr lang="en-US" sz="2000" dirty="0" err="1">
                          <a:latin typeface="Times New Roman"/>
                          <a:ea typeface="Calibri"/>
                          <a:cs typeface="Latha"/>
                        </a:rPr>
                        <a:t>peri</a:t>
                      </a:r>
                      <a:r>
                        <a:rPr lang="en-US" sz="2000" dirty="0">
                          <a:latin typeface="Times New Roman"/>
                          <a:ea typeface="Calibri"/>
                          <a:cs typeface="Latha"/>
                        </a:rPr>
                        <a:t>-urban settlements, an increased traffic, affecting the cities and surrounding areas’ environment adversely.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371600" y="1752600"/>
            <a:ext cx="7010400" cy="3819525"/>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5867400"/>
          </a:xfrm>
        </p:spPr>
        <p:txBody>
          <a:bodyPr>
            <a:noAutofit/>
          </a:bodyPr>
          <a:lstStyle/>
          <a:p>
            <a:pPr algn="just">
              <a:lnSpc>
                <a:spcPct val="120000"/>
              </a:lnSpc>
              <a:buNone/>
            </a:pPr>
            <a:r>
              <a:rPr lang="en-US" sz="2000" dirty="0" smtClean="0">
                <a:latin typeface="Times New Roman" pitchFamily="18" charset="0"/>
                <a:cs typeface="Times New Roman" pitchFamily="18" charset="0"/>
              </a:rPr>
              <a:t>    Rapid </a:t>
            </a:r>
            <a:r>
              <a:rPr lang="en-US" sz="2000" dirty="0" smtClean="0">
                <a:latin typeface="Times New Roman" pitchFamily="18" charset="0"/>
                <a:cs typeface="Times New Roman" pitchFamily="18" charset="0"/>
              </a:rPr>
              <a:t>growth of the urban population leading to housing shortages and poor urban living conditions is a prime challenge for the government of India. While </a:t>
            </a:r>
            <a:r>
              <a:rPr lang="en-US" sz="2000" dirty="0" err="1" smtClean="0">
                <a:latin typeface="Times New Roman" pitchFamily="18" charset="0"/>
                <a:cs typeface="Times New Roman" pitchFamily="18" charset="0"/>
              </a:rPr>
              <a:t>analysing</a:t>
            </a:r>
            <a:r>
              <a:rPr lang="en-US" sz="2000" dirty="0" smtClean="0">
                <a:latin typeface="Times New Roman" pitchFamily="18" charset="0"/>
                <a:cs typeface="Times New Roman" pitchFamily="18" charset="0"/>
              </a:rPr>
              <a:t> the review of various related literature, a number of studies on affordable housing was observed. It was observed that in India, a number of housing </a:t>
            </a:r>
            <a:r>
              <a:rPr lang="en-US" sz="2000" dirty="0" err="1" smtClean="0">
                <a:latin typeface="Times New Roman" pitchFamily="18" charset="0"/>
                <a:cs typeface="Times New Roman" pitchFamily="18" charset="0"/>
              </a:rPr>
              <a:t>programmes</a:t>
            </a:r>
            <a:r>
              <a:rPr lang="en-US" sz="2000" dirty="0" smtClean="0">
                <a:latin typeface="Times New Roman" pitchFamily="18" charset="0"/>
                <a:cs typeface="Times New Roman" pitchFamily="18" charset="0"/>
              </a:rPr>
              <a:t> have been implemented since independence by different governments. However, these </a:t>
            </a:r>
            <a:r>
              <a:rPr lang="en-US" sz="2000" dirty="0" err="1" smtClean="0">
                <a:latin typeface="Times New Roman" pitchFamily="18" charset="0"/>
                <a:cs typeface="Times New Roman" pitchFamily="18" charset="0"/>
              </a:rPr>
              <a:t>programmes</a:t>
            </a:r>
            <a:r>
              <a:rPr lang="en-US" sz="2000" dirty="0" smtClean="0">
                <a:latin typeface="Times New Roman" pitchFamily="18" charset="0"/>
                <a:cs typeface="Times New Roman" pitchFamily="18" charset="0"/>
              </a:rPr>
              <a:t> lacked continuity and interconnectedness, which has drawn attention of the earlier researches to assess housing policies and </a:t>
            </a:r>
            <a:r>
              <a:rPr lang="en-US" sz="2000" dirty="0" err="1" smtClean="0">
                <a:latin typeface="Times New Roman" pitchFamily="18" charset="0"/>
                <a:cs typeface="Times New Roman" pitchFamily="18" charset="0"/>
              </a:rPr>
              <a:t>programmes</a:t>
            </a:r>
            <a:r>
              <a:rPr lang="en-US" sz="2000" dirty="0" smtClean="0">
                <a:latin typeface="Times New Roman" pitchFamily="18" charset="0"/>
                <a:cs typeface="Times New Roman" pitchFamily="18" charset="0"/>
              </a:rPr>
              <a:t> in India. Recently launched affordable housing scheme, PMAY-Housing for All (Urban) is drawing attention of some of the researchers in critically </a:t>
            </a:r>
            <a:r>
              <a:rPr lang="en-US" sz="2000" dirty="0" err="1" smtClean="0">
                <a:latin typeface="Times New Roman" pitchFamily="18" charset="0"/>
                <a:cs typeface="Times New Roman" pitchFamily="18" charset="0"/>
              </a:rPr>
              <a:t>analysing</a:t>
            </a:r>
            <a:r>
              <a:rPr lang="en-US" sz="2000" dirty="0" smtClean="0">
                <a:latin typeface="Times New Roman" pitchFamily="18" charset="0"/>
                <a:cs typeface="Times New Roman" pitchFamily="18" charset="0"/>
              </a:rPr>
              <a:t> the </a:t>
            </a:r>
            <a:r>
              <a:rPr lang="en-US" sz="2000" dirty="0" err="1" smtClean="0">
                <a:latin typeface="Times New Roman" pitchFamily="18" charset="0"/>
                <a:cs typeface="Times New Roman" pitchFamily="18" charset="0"/>
              </a:rPr>
              <a:t>programme</a:t>
            </a:r>
            <a:r>
              <a:rPr lang="en-US" sz="2000" dirty="0" smtClean="0">
                <a:latin typeface="Times New Roman" pitchFamily="18" charset="0"/>
                <a:cs typeface="Times New Roman" pitchFamily="18" charset="0"/>
              </a:rPr>
              <a:t>. The researcher of the present study is pursuing a study for PhD, with the aim to evaluate the impact of </a:t>
            </a:r>
            <a:r>
              <a:rPr lang="en-US" sz="2000" dirty="0" err="1" smtClean="0">
                <a:latin typeface="Times New Roman" pitchFamily="18" charset="0"/>
                <a:cs typeface="Times New Roman" pitchFamily="18" charset="0"/>
              </a:rPr>
              <a:t>Pradhan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Mantri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Awas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Yojana</a:t>
            </a:r>
            <a:r>
              <a:rPr lang="en-US" sz="2000" dirty="0" smtClean="0">
                <a:latin typeface="Times New Roman" pitchFamily="18" charset="0"/>
                <a:cs typeface="Times New Roman" pitchFamily="18" charset="0"/>
              </a:rPr>
              <a:t> (PMAY) Affordable Housing scheme for Economically Weaker Section (EWS) in </a:t>
            </a:r>
            <a:r>
              <a:rPr lang="en-US" sz="2000" dirty="0" err="1" smtClean="0">
                <a:latin typeface="Times New Roman" pitchFamily="18" charset="0"/>
                <a:cs typeface="Times New Roman" pitchFamily="18" charset="0"/>
              </a:rPr>
              <a:t>Ahmedabad</a:t>
            </a:r>
            <a:r>
              <a:rPr lang="en-US" sz="2000" dirty="0" smtClean="0">
                <a:latin typeface="Times New Roman" pitchFamily="18" charset="0"/>
                <a:cs typeface="Times New Roman" pitchFamily="18" charset="0"/>
              </a:rPr>
              <a:t> city of Gujarat state of India.</a:t>
            </a:r>
            <a:endParaRPr lang="en-IN" sz="2000" dirty="0" smtClean="0">
              <a:latin typeface="Times New Roman" pitchFamily="18" charset="0"/>
              <a:cs typeface="Times New Roman" pitchFamily="18" charset="0"/>
            </a:endParaRPr>
          </a:p>
          <a:p>
            <a:pPr algn="just">
              <a:lnSpc>
                <a:spcPct val="12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457200"/>
            <a:ext cx="7790688" cy="6248400"/>
          </a:xfrm>
        </p:spPr>
        <p:txBody>
          <a:bodyPr>
            <a:noAutofit/>
          </a:bodyPr>
          <a:lstStyle/>
          <a:p>
            <a:pPr algn="just" fontAlgn="base">
              <a:lnSpc>
                <a:spcPct val="150000"/>
              </a:lnSpc>
            </a:pPr>
            <a:r>
              <a:rPr lang="en-US" sz="2000" dirty="0" err="1" smtClean="0">
                <a:latin typeface="Times New Roman" pitchFamily="18" charset="0"/>
                <a:cs typeface="Times New Roman" pitchFamily="18" charset="0"/>
              </a:rPr>
              <a:t>Adeboyejo</a:t>
            </a:r>
            <a:r>
              <a:rPr lang="en-US" sz="2000" dirty="0" smtClean="0">
                <a:latin typeface="Times New Roman" pitchFamily="18" charset="0"/>
                <a:cs typeface="Times New Roman" pitchFamily="18" charset="0"/>
              </a:rPr>
              <a:t> O (2005); “Cooperative housing strategy for mass housing delivery in Nigeria”. Paper delivered at the conference of heads of planning schools in Nigeria. Facilitated by Federal Ministry of Housing and Urban Development at Kaduna</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fontAlgn="base">
              <a:lnSpc>
                <a:spcPct val="150000"/>
              </a:lnSpc>
            </a:pPr>
            <a:r>
              <a:rPr lang="en-US" sz="2000" dirty="0" smtClean="0">
                <a:latin typeface="Times New Roman" pitchFamily="18" charset="0"/>
                <a:cs typeface="Times New Roman" pitchFamily="18" charset="0"/>
              </a:rPr>
              <a:t>Bhatt </a:t>
            </a:r>
            <a:r>
              <a:rPr lang="en-US" sz="2000" dirty="0" err="1" smtClean="0">
                <a:latin typeface="Times New Roman" pitchFamily="18" charset="0"/>
                <a:cs typeface="Times New Roman" pitchFamily="18" charset="0"/>
              </a:rPr>
              <a:t>Mihir</a:t>
            </a:r>
            <a:r>
              <a:rPr lang="en-US" sz="2000" dirty="0" smtClean="0">
                <a:latin typeface="Times New Roman" pitchFamily="18" charset="0"/>
                <a:cs typeface="Times New Roman" pitchFamily="18" charset="0"/>
              </a:rPr>
              <a:t> R. (2003); Urban Slums Report: The case of </a:t>
            </a:r>
            <a:r>
              <a:rPr lang="en-US" sz="2000" dirty="0" err="1" smtClean="0">
                <a:latin typeface="Times New Roman" pitchFamily="18" charset="0"/>
                <a:cs typeface="Times New Roman" pitchFamily="18" charset="0"/>
              </a:rPr>
              <a:t>Ahmedabad</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India</a:t>
            </a:r>
            <a:endParaRPr lang="en-IN" sz="2000" dirty="0" smtClean="0">
              <a:latin typeface="Times New Roman" pitchFamily="18" charset="0"/>
              <a:cs typeface="Times New Roman" pitchFamily="18" charset="0"/>
            </a:endParaRPr>
          </a:p>
          <a:p>
            <a:pPr algn="just" fontAlgn="base">
              <a:lnSpc>
                <a:spcPct val="150000"/>
              </a:lnSpc>
            </a:pPr>
            <a:r>
              <a:rPr lang="en-US" sz="2000" dirty="0" smtClean="0">
                <a:latin typeface="Times New Roman" pitchFamily="18" charset="0"/>
                <a:cs typeface="Times New Roman" pitchFamily="18" charset="0"/>
              </a:rPr>
              <a:t>Census 2011; Data, Government of </a:t>
            </a:r>
            <a:r>
              <a:rPr lang="en-US" sz="2000" dirty="0" smtClean="0">
                <a:latin typeface="Times New Roman" pitchFamily="18" charset="0"/>
                <a:cs typeface="Times New Roman" pitchFamily="18" charset="0"/>
              </a:rPr>
              <a:t>India</a:t>
            </a:r>
            <a:r>
              <a:rPr lang="en-US"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fontAlgn="base">
              <a:lnSpc>
                <a:spcPct val="150000"/>
              </a:lnSpc>
            </a:pPr>
            <a:r>
              <a:rPr lang="en-US" sz="2000" dirty="0" err="1" smtClean="0">
                <a:latin typeface="Times New Roman" pitchFamily="18" charset="0"/>
                <a:cs typeface="Times New Roman" pitchFamily="18" charset="0"/>
              </a:rPr>
              <a:t>Chaturvedi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Adesh</a:t>
            </a:r>
            <a:r>
              <a:rPr lang="en-US" sz="2000" dirty="0" smtClean="0">
                <a:latin typeface="Times New Roman" pitchFamily="18" charset="0"/>
                <a:cs typeface="Times New Roman" pitchFamily="18" charset="0"/>
              </a:rPr>
              <a:t> (2013); “Challenges in Slum </a:t>
            </a:r>
            <a:r>
              <a:rPr lang="en-US" sz="2000" dirty="0" err="1" smtClean="0">
                <a:latin typeface="Times New Roman" pitchFamily="18" charset="0"/>
                <a:cs typeface="Times New Roman" pitchFamily="18" charset="0"/>
              </a:rPr>
              <a:t>Upgradation</a:t>
            </a:r>
            <a:r>
              <a:rPr lang="en-US" sz="2000" dirty="0" smtClean="0">
                <a:latin typeface="Times New Roman" pitchFamily="18" charset="0"/>
                <a:cs typeface="Times New Roman" pitchFamily="18" charset="0"/>
              </a:rPr>
              <a:t>: Need Innovative Approaches”. </a:t>
            </a:r>
            <a:r>
              <a:rPr lang="en-US" sz="2000" dirty="0" err="1" smtClean="0">
                <a:latin typeface="Times New Roman" pitchFamily="18" charset="0"/>
                <a:cs typeface="Times New Roman" pitchFamily="18" charset="0"/>
              </a:rPr>
              <a:t>Yojana</a:t>
            </a:r>
            <a:r>
              <a:rPr lang="en-US" sz="2000" dirty="0" smtClean="0">
                <a:latin typeface="Times New Roman" pitchFamily="18" charset="0"/>
                <a:cs typeface="Times New Roman" pitchFamily="18" charset="0"/>
              </a:rPr>
              <a:t>, http://yojana.gov.in/slum-upgradation.asp (Accessed 11.01.2018</a:t>
            </a:r>
            <a:r>
              <a:rPr lang="en-US" sz="2000" dirty="0" smtClean="0">
                <a:latin typeface="Times New Roman" pitchFamily="18" charset="0"/>
                <a:cs typeface="Times New Roman" pitchFamily="18" charset="0"/>
              </a:rPr>
              <a:t>)</a:t>
            </a:r>
          </a:p>
          <a:p>
            <a:pPr algn="just" fontAlgn="base">
              <a:lnSpc>
                <a:spcPct val="150000"/>
              </a:lnSpc>
            </a:pPr>
            <a:r>
              <a:rPr lang="en-US" sz="2000" dirty="0" smtClean="0">
                <a:latin typeface="Times New Roman" pitchFamily="18" charset="0"/>
                <a:cs typeface="Times New Roman" pitchFamily="18" charset="0"/>
              </a:rPr>
              <a:t>Gill H S and Sharma P K (2014); Smart Cities and Affordable Housing in India, The International Journal Of Business &amp; Management, </a:t>
            </a:r>
            <a:r>
              <a:rPr lang="en-US" sz="2000" dirty="0" err="1" smtClean="0">
                <a:latin typeface="Times New Roman" pitchFamily="18" charset="0"/>
                <a:cs typeface="Times New Roman" pitchFamily="18" charset="0"/>
              </a:rPr>
              <a:t>Vol</a:t>
            </a:r>
            <a:r>
              <a:rPr lang="en-US" sz="2000" dirty="0" smtClean="0">
                <a:latin typeface="Times New Roman" pitchFamily="18" charset="0"/>
                <a:cs typeface="Times New Roman" pitchFamily="18" charset="0"/>
              </a:rPr>
              <a:t> 2 Issue 8, pp </a:t>
            </a:r>
            <a:r>
              <a:rPr lang="en-US" sz="2000" dirty="0" smtClean="0">
                <a:latin typeface="Times New Roman" pitchFamily="18" charset="0"/>
                <a:cs typeface="Times New Roman" pitchFamily="18" charset="0"/>
              </a:rPr>
              <a:t>68-73</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fontAlgn="base">
              <a:lnSpc>
                <a:spcPct val="150000"/>
              </a:lnSpc>
            </a:pPr>
            <a:r>
              <a:rPr lang="en-US" sz="2000" dirty="0" smtClean="0">
                <a:latin typeface="Times New Roman" pitchFamily="18" charset="0"/>
                <a:cs typeface="Times New Roman" pitchFamily="18" charset="0"/>
              </a:rPr>
              <a:t>Jones Lang </a:t>
            </a:r>
            <a:r>
              <a:rPr lang="en-US" sz="2000" dirty="0" err="1" smtClean="0">
                <a:latin typeface="Times New Roman" pitchFamily="18" charset="0"/>
                <a:cs typeface="Times New Roman" pitchFamily="18" charset="0"/>
              </a:rPr>
              <a:t>Lasalle</a:t>
            </a:r>
            <a:r>
              <a:rPr lang="en-US" sz="2000" dirty="0" smtClean="0">
                <a:latin typeface="Times New Roman" pitchFamily="18" charset="0"/>
                <a:cs typeface="Times New Roman" pitchFamily="18" charset="0"/>
              </a:rPr>
              <a:t>, (2012); Affordable Housing in India- An Inclusive Approach to Sheltering the Bottom of the Pyramid; On </a:t>
            </a:r>
            <a:r>
              <a:rPr lang="en-US" sz="2000" dirty="0" smtClean="0">
                <a:latin typeface="Times New Roman" pitchFamily="18" charset="0"/>
                <a:cs typeface="Times New Roman" pitchFamily="18" charset="0"/>
              </a:rPr>
              <a:t>Point</a:t>
            </a:r>
            <a:endParaRPr lang="en-IN" sz="2000" dirty="0" smtClean="0">
              <a:latin typeface="Times New Roman" pitchFamily="18" charset="0"/>
              <a:cs typeface="Times New Roman" pitchFamily="18" charset="0"/>
            </a:endParaRPr>
          </a:p>
          <a:p>
            <a:pPr algn="just" fontAlgn="base">
              <a:lnSpc>
                <a:spcPct val="150000"/>
              </a:lnSpc>
            </a:pPr>
            <a:r>
              <a:rPr lang="en-US" sz="2000" dirty="0" smtClean="0">
                <a:latin typeface="Times New Roman" pitchFamily="18" charset="0"/>
                <a:cs typeface="Times New Roman" pitchFamily="18" charset="0"/>
              </a:rPr>
              <a:t>Kumar, </a:t>
            </a:r>
            <a:r>
              <a:rPr lang="en-US" sz="2000" dirty="0" err="1" smtClean="0">
                <a:latin typeface="Times New Roman" pitchFamily="18" charset="0"/>
                <a:cs typeface="Times New Roman" pitchFamily="18" charset="0"/>
              </a:rPr>
              <a:t>Arjun</a:t>
            </a:r>
            <a:r>
              <a:rPr lang="en-US" sz="2000" dirty="0" smtClean="0">
                <a:latin typeface="Times New Roman" pitchFamily="18" charset="0"/>
                <a:cs typeface="Times New Roman" pitchFamily="18" charset="0"/>
              </a:rPr>
              <a:t>, (2015); “Housing Amenities in Urban India: Issues and Challenges.” Shelter 16: pp 7–14, </a:t>
            </a:r>
            <a:endParaRPr lang="en-IN" sz="2000" dirty="0" smtClean="0">
              <a:latin typeface="Times New Roman" pitchFamily="18" charset="0"/>
              <a:cs typeface="Times New Roman" pitchFamily="18" charset="0"/>
            </a:endParaRPr>
          </a:p>
          <a:p>
            <a:pPr algn="just" fontAlgn="base">
              <a:lnSpc>
                <a:spcPct val="150000"/>
              </a:lnSpc>
            </a:pPr>
            <a:r>
              <a:rPr lang="en-US" sz="2000" dirty="0" err="1" smtClean="0">
                <a:latin typeface="Times New Roman" pitchFamily="18" charset="0"/>
                <a:cs typeface="Times New Roman" pitchFamily="18" charset="0"/>
              </a:rPr>
              <a:t>Kurup</a:t>
            </a:r>
            <a:r>
              <a:rPr lang="en-US" sz="2000" dirty="0" smtClean="0">
                <a:latin typeface="Times New Roman" pitchFamily="18" charset="0"/>
                <a:cs typeface="Times New Roman" pitchFamily="18" charset="0"/>
              </a:rPr>
              <a:t> E </a:t>
            </a:r>
            <a:r>
              <a:rPr lang="en-US" sz="2000" dirty="0" err="1" smtClean="0">
                <a:latin typeface="Times New Roman" pitchFamily="18" charset="0"/>
                <a:cs typeface="Times New Roman" pitchFamily="18" charset="0"/>
              </a:rPr>
              <a:t>Jayashree</a:t>
            </a:r>
            <a:r>
              <a:rPr lang="en-US" sz="2000" dirty="0" smtClean="0">
                <a:latin typeface="Times New Roman" pitchFamily="18" charset="0"/>
                <a:cs typeface="Times New Roman" pitchFamily="18" charset="0"/>
              </a:rPr>
              <a:t>, et.al. (</a:t>
            </a:r>
            <a:r>
              <a:rPr lang="en-US" sz="2000" dirty="0" err="1" smtClean="0">
                <a:latin typeface="Times New Roman" pitchFamily="18" charset="0"/>
                <a:cs typeface="Times New Roman" pitchFamily="18" charset="0"/>
              </a:rPr>
              <a:t>nd</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Ahmedabad</a:t>
            </a:r>
            <a:r>
              <a:rPr lang="en-US" sz="2000" dirty="0" smtClean="0">
                <a:latin typeface="Times New Roman" pitchFamily="18" charset="0"/>
                <a:cs typeface="Times New Roman" pitchFamily="18" charset="0"/>
              </a:rPr>
              <a:t> Housing for All; </a:t>
            </a:r>
            <a:r>
              <a:rPr lang="en-US" sz="2000" dirty="0" smtClean="0">
                <a:latin typeface="Times New Roman" pitchFamily="18" charset="0"/>
                <a:cs typeface="Times New Roman" pitchFamily="18" charset="0"/>
              </a:rPr>
              <a:t>magicbricks.com</a:t>
            </a:r>
            <a:r>
              <a:rPr lang="en-US"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fontAlgn="base">
              <a:lnSpc>
                <a:spcPct val="150000"/>
              </a:lnSpc>
            </a:pPr>
            <a:r>
              <a:rPr lang="en-US" sz="2000" dirty="0" err="1" smtClean="0">
                <a:latin typeface="Times New Roman" pitchFamily="18" charset="0"/>
                <a:cs typeface="Times New Roman" pitchFamily="18" charset="0"/>
              </a:rPr>
              <a:t>Maclennan</a:t>
            </a:r>
            <a:r>
              <a:rPr lang="en-US" sz="2000" dirty="0" smtClean="0">
                <a:latin typeface="Times New Roman" pitchFamily="18" charset="0"/>
                <a:cs typeface="Times New Roman" pitchFamily="18" charset="0"/>
              </a:rPr>
              <a:t>, D</a:t>
            </a:r>
            <a:r>
              <a:rPr lang="en-US" sz="2000" dirty="0" smtClean="0">
                <a:latin typeface="Times New Roman" pitchFamily="18" charset="0"/>
                <a:cs typeface="Times New Roman" pitchFamily="18" charset="0"/>
              </a:rPr>
              <a:t>. &amp; Williams, R. (1990); Affordable housing in Britain and the United </a:t>
            </a:r>
            <a:r>
              <a:rPr lang="en-US" sz="2000" dirty="0" err="1" smtClean="0">
                <a:latin typeface="Times New Roman" pitchFamily="18" charset="0"/>
                <a:cs typeface="Times New Roman" pitchFamily="18" charset="0"/>
              </a:rPr>
              <a:t>States.York</a:t>
            </a:r>
            <a:r>
              <a:rPr lang="en-US" sz="2000" dirty="0" smtClean="0">
                <a:latin typeface="Times New Roman" pitchFamily="18" charset="0"/>
                <a:cs typeface="Times New Roman" pitchFamily="18" charset="0"/>
              </a:rPr>
              <a:t>: Joseph </a:t>
            </a:r>
            <a:r>
              <a:rPr lang="en-US" sz="2000" dirty="0" err="1" smtClean="0">
                <a:latin typeface="Times New Roman" pitchFamily="18" charset="0"/>
                <a:cs typeface="Times New Roman" pitchFamily="18" charset="0"/>
              </a:rPr>
              <a:t>Rowntree</a:t>
            </a:r>
            <a:r>
              <a:rPr lang="en-US" sz="2000" dirty="0" smtClean="0">
                <a:latin typeface="Times New Roman" pitchFamily="18" charset="0"/>
                <a:cs typeface="Times New Roman" pitchFamily="18" charset="0"/>
              </a:rPr>
              <a:t> Foundation</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fontAlgn="base">
              <a:lnSpc>
                <a:spcPct val="150000"/>
              </a:lnSpc>
            </a:pPr>
            <a:r>
              <a:rPr lang="en-US" sz="2000" dirty="0" err="1" smtClean="0">
                <a:latin typeface="Times New Roman" pitchFamily="18" charset="0"/>
                <a:cs typeface="Times New Roman" pitchFamily="18" charset="0"/>
              </a:rPr>
              <a:t>Mahadevi</a:t>
            </a:r>
            <a:r>
              <a:rPr lang="en-US" sz="2000" dirty="0" smtClean="0">
                <a:latin typeface="Times New Roman" pitchFamily="18" charset="0"/>
                <a:cs typeface="Times New Roman" pitchFamily="18" charset="0"/>
              </a:rPr>
              <a:t> D, Bhatia N and </a:t>
            </a:r>
            <a:r>
              <a:rPr lang="en-US" sz="2000" dirty="0" err="1" smtClean="0">
                <a:latin typeface="Times New Roman" pitchFamily="18" charset="0"/>
                <a:cs typeface="Times New Roman" pitchFamily="18" charset="0"/>
              </a:rPr>
              <a:t>Bhonsale</a:t>
            </a:r>
            <a:r>
              <a:rPr lang="en-US" sz="2000" dirty="0" smtClean="0">
                <a:latin typeface="Times New Roman" pitchFamily="18" charset="0"/>
                <a:cs typeface="Times New Roman" pitchFamily="18" charset="0"/>
              </a:rPr>
              <a:t> B (2014); Slum Rehabilitation Schemes (SRS) across </a:t>
            </a:r>
            <a:r>
              <a:rPr lang="en-US" sz="2000" dirty="0" err="1" smtClean="0">
                <a:latin typeface="Times New Roman" pitchFamily="18" charset="0"/>
                <a:cs typeface="Times New Roman" pitchFamily="18" charset="0"/>
              </a:rPr>
              <a:t>Ahmedabad</a:t>
            </a:r>
            <a:r>
              <a:rPr lang="en-US" sz="2000" dirty="0" smtClean="0">
                <a:latin typeface="Times New Roman" pitchFamily="18" charset="0"/>
                <a:cs typeface="Times New Roman" pitchFamily="18" charset="0"/>
              </a:rPr>
              <a:t>: Role of an External Agency, CUE Working Paper 27, November 2014</a:t>
            </a:r>
            <a:endParaRPr lang="en-IN"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898</Words>
  <Application>Microsoft Office PowerPoint</Application>
  <PresentationFormat>On-screen Show (4:3)</PresentationFormat>
  <Paragraphs>63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Develop an ICT enabled mechanism to monitor quality of houses constructed under Pradhan Mantri Awaas Yojana– Gramin (PMAY-G) in most cost-effective way</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2022-03-08T08:31:17Z</dcterms:modified>
</cp:coreProperties>
</file>