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334000"/>
          </a:xfrm>
        </p:spPr>
        <p:txBody>
          <a:bodyPr>
            <a:normAutofit/>
          </a:bodyPr>
          <a:lstStyle/>
          <a:p>
            <a:pPr algn="ctr"/>
            <a:r>
              <a:rPr lang="en-IN" sz="4400" b="1" dirty="0" smtClean="0">
                <a:latin typeface="Times New Roman" pitchFamily="18" charset="0"/>
                <a:cs typeface="Times New Roman" pitchFamily="18" charset="0"/>
              </a:rPr>
              <a:t>Create a Visualisation for Streamlining of Reporting Framework for Mahatma Gandhi NREGS reports</a:t>
            </a: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study has evaluated the differentiating impact of MGNREGA on the extent of fulfilment of the basic entitlements such as days of employment, wages and earnings and the extent of coverage of social groups like </a:t>
            </a:r>
            <a:r>
              <a:rPr lang="en-IN" sz="2000" dirty="0" err="1" smtClean="0">
                <a:latin typeface="Times New Roman" pitchFamily="18" charset="0"/>
                <a:cs typeface="Times New Roman" pitchFamily="18" charset="0"/>
              </a:rPr>
              <a:t>dalits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adivasis</a:t>
            </a:r>
            <a:r>
              <a:rPr lang="en-IN" sz="2000" dirty="0" smtClean="0">
                <a:latin typeface="Times New Roman" pitchFamily="18" charset="0"/>
                <a:cs typeface="Times New Roman" pitchFamily="18" charset="0"/>
              </a:rPr>
              <a:t> and women and poverty alleviation. This study has disaggregated state level data to discern the factors that make a difference to the performance. Also some micro level scenarios are presented based on the reports of focus group discussions (FGDs) in the villages of Andhra Pradesh. There is growing evidence of an increase in agricultural wages across the country over the period between 2006-07 and2011- 12, in which the impact of MGNREGA is considerable. This review has also revealed a steep increase in female agriculture wage and a substantive decline in the male-female wage gap. The search for information on the impact of MGNREGA on agricultural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markets leads to some evidence on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shortage, changes in wages, mechanization, peak season adjustment of work or adoption of MGNREGA calendar and migration.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838200"/>
            <a:ext cx="7714488" cy="50292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absolute decline in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force has tightened the rural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market leading to shortage of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for farm operations. </a:t>
            </a:r>
            <a:r>
              <a:rPr lang="en-IN" sz="2000" dirty="0" smtClean="0">
                <a:latin typeface="Times New Roman" pitchFamily="18" charset="0"/>
                <a:cs typeface="Times New Roman" pitchFamily="18" charset="0"/>
              </a:rPr>
              <a:t> Thus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scarcity has emerged as one of the major constraints to increase agricultural production in India. Furthermore, the tightened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market has offered, better bargaining power to agricultural </a:t>
            </a:r>
            <a:r>
              <a:rPr lang="en-IN" sz="2000" dirty="0" err="1" smtClean="0">
                <a:latin typeface="Times New Roman" pitchFamily="18" charset="0"/>
                <a:cs typeface="Times New Roman" pitchFamily="18" charset="0"/>
              </a:rPr>
              <a:t>laborers</a:t>
            </a:r>
            <a:r>
              <a:rPr lang="en-IN" sz="2000" dirty="0" smtClean="0">
                <a:latin typeface="Times New Roman" pitchFamily="18" charset="0"/>
                <a:cs typeface="Times New Roman" pitchFamily="18" charset="0"/>
              </a:rPr>
              <a:t>, better treatment at the place of work, ability to negotiate the duration of the working day and has initiated a growing shift towards piece rate or contract work on agriculture facilitating change in the number of working days. Based on macro level results and micro level evidence some policy interventions are suggested - such as development of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saving technologies and machines to mitigate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scarcity, an inclusive farm mechanization program especially for women and youth, strengthening </a:t>
            </a:r>
            <a:r>
              <a:rPr lang="en-IN" sz="2000" dirty="0" err="1" smtClean="0">
                <a:latin typeface="Times New Roman" pitchFamily="18" charset="0"/>
                <a:cs typeface="Times New Roman" pitchFamily="18" charset="0"/>
              </a:rPr>
              <a:t>ruralurban</a:t>
            </a:r>
            <a:r>
              <a:rPr lang="en-IN" sz="2000" dirty="0" smtClean="0">
                <a:latin typeface="Times New Roman" pitchFamily="18" charset="0"/>
                <a:cs typeface="Times New Roman" pitchFamily="18" charset="0"/>
              </a:rPr>
              <a:t> connectivity, social protection for migrant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and Capacity building programs for skill augmentation. Further, a revision of the time frame of MGNREGA work to create more employment in the lean season has been recommended.</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3810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This is because of existence of high rural poverty, non-existence of occupational diversity in rural households, poor rural infrastructure and a high-incidence of distress migration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existence of MGNREGA can also have implications for inter-state variation in average per capita income and </a:t>
            </a:r>
            <a:r>
              <a:rPr lang="en-IN" sz="2000" dirty="0" smtClean="0">
                <a:latin typeface="Times New Roman" pitchFamily="18" charset="0"/>
                <a:cs typeface="Times New Roman" pitchFamily="18" charset="0"/>
              </a:rPr>
              <a:t>poverty. There </a:t>
            </a:r>
            <a:r>
              <a:rPr lang="en-IN" sz="2000" dirty="0" smtClean="0">
                <a:latin typeface="Times New Roman" pitchFamily="18" charset="0"/>
                <a:cs typeface="Times New Roman" pitchFamily="18" charset="0"/>
              </a:rPr>
              <a:t>is reduction in supply of both migrant workers and even local workers due to existence of MGNREGA</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single most prevalent answer to the question of low male participation was that they have other work (often abroad), with frequent direct or indirect references to existing gender wage disparities.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8382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Planning Commission’s proposal to make the scheme more farmer-friendly by extending its coverage to some of the agricultural operations, may address the problems of excluded small and marginal farmers, provided it is designed </a:t>
            </a:r>
            <a:r>
              <a:rPr lang="en-IN" sz="2000" dirty="0" smtClean="0">
                <a:latin typeface="Times New Roman" pitchFamily="18" charset="0"/>
                <a:cs typeface="Times New Roman" pitchFamily="18" charset="0"/>
              </a:rPr>
              <a:t>properly.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issue of wage rate for MGNREGA has been a subject of controversy because it is not fixed as a uniform daily wage rate applicable to all states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programs were mostly </a:t>
            </a:r>
            <a:r>
              <a:rPr lang="en-IN" sz="2000" dirty="0" err="1" smtClean="0">
                <a:latin typeface="Times New Roman" pitchFamily="18" charset="0"/>
                <a:cs typeface="Times New Roman" pitchFamily="18" charset="0"/>
              </a:rPr>
              <a:t>adhoc</a:t>
            </a:r>
            <a:r>
              <a:rPr lang="en-IN" sz="2000" dirty="0" smtClean="0">
                <a:latin typeface="Times New Roman" pitchFamily="18" charset="0"/>
                <a:cs typeface="Times New Roman" pitchFamily="18" charset="0"/>
              </a:rPr>
              <a:t> in nature, had limited impact on the generation of employment, and lacked proper planning in relation to the creation of assets.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One version of the proposed MNREGA bill seeks to provide “at least one hundred days of guaranteed employment at the statutory minimum wage” to adult members of every rural household who volunteer to do casual manual </a:t>
            </a:r>
            <a:r>
              <a:rPr lang="en-IN" sz="2000" dirty="0" smtClean="0">
                <a:latin typeface="Times New Roman" pitchFamily="18" charset="0"/>
                <a:cs typeface="Times New Roman" pitchFamily="18" charset="0"/>
              </a:rPr>
              <a:t>work.</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has led to farmers being tempted to employ their land for non-agricultural purposes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purpose, individual villages were selected randomly from larger groups of villages determined on the basis of the parameters </a:t>
            </a:r>
            <a:r>
              <a:rPr lang="en-IN" sz="2000" dirty="0" smtClean="0">
                <a:latin typeface="Times New Roman" pitchFamily="18" charset="0"/>
                <a:cs typeface="Times New Roman" pitchFamily="18" charset="0"/>
              </a:rPr>
              <a:t>noted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334000"/>
          </a:xfrm>
        </p:spPr>
        <p:txBody>
          <a:bodyPr>
            <a:noAutofit/>
          </a:bodyPr>
          <a:lstStyle/>
          <a:p>
            <a:pPr algn="just">
              <a:lnSpc>
                <a:spcPct val="150000"/>
              </a:lnSpc>
            </a:pPr>
            <a:r>
              <a:rPr lang="en-IN" sz="2000" dirty="0" smtClean="0">
                <a:latin typeface="Times New Roman" pitchFamily="18" charset="0"/>
                <a:cs typeface="Times New Roman" pitchFamily="18" charset="0"/>
              </a:rPr>
              <a:t>It would help to disaggregate at least to the state level to discern the factors that make a difference to the performance.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interesting instances reported in FGDs which reveal varying degrees of impact depending on the local conditions and the performance of MGNREGA</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selection of households within villages we used a random walk technique, having approximately predefined the number of interviews to be collected in each village</a:t>
            </a:r>
            <a:r>
              <a:rPr lang="en-IN" sz="2000" dirty="0" smtClean="0">
                <a:latin typeface="Times New Roman" pitchFamily="18" charset="0"/>
                <a:cs typeface="Times New Roman" pitchFamily="18" charset="0"/>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Maharashtra Employment Guarantee Scheme: A Study of Labor Market Intervention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Acharya S. 1990.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EGS was devised with a view to providing a floor wage to the workers on the one hand and continued employment, particularly during off-seasons, on the other hand.</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NREGA, The Maoists and Development Woes of the Indian State</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Banerjee K and Saha P. 2010.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Maoists are active in some of the most backward areas and the government has been accusing them of stalling development.</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Development with Dignity</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Bhaduri A. 2005.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When development actors and donors implement strategies without understanding the context and the power structures in communities, they can cause more harm than good and land up undermining dignity.</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Linking Social Protection and the Productive Sectors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Farrington JRH and Stater R. 2007.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To facilitate information exchange on the design and implementation of employment generation programs linked to social protection.</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0" y="1524000"/>
            <a:ext cx="6019800"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85800"/>
            <a:ext cx="7498080" cy="5943600"/>
          </a:xfrm>
        </p:spPr>
        <p:txBody>
          <a:bodyPr>
            <a:noAutofit/>
          </a:bodyPr>
          <a:lstStyle/>
          <a:p>
            <a:pPr algn="just">
              <a:lnSpc>
                <a:spcPct val="120000"/>
              </a:lnSpc>
              <a:buNone/>
            </a:pPr>
            <a:r>
              <a:rPr lang="en-IN" sz="2000" dirty="0" smtClean="0">
                <a:latin typeface="Times New Roman" pitchFamily="18" charset="0"/>
                <a:cs typeface="Times New Roman" pitchFamily="18" charset="0"/>
              </a:rPr>
              <a:t>    There </a:t>
            </a:r>
            <a:r>
              <a:rPr lang="en-IN" sz="2000" dirty="0" smtClean="0">
                <a:latin typeface="Times New Roman" pitchFamily="18" charset="0"/>
                <a:cs typeface="Times New Roman" pitchFamily="18" charset="0"/>
              </a:rPr>
              <a:t>is clear evidence that the rise in wages is one of the factors contributing, along with other rising input costs, to the increasing costs of cultivation. While SC, ST and other </a:t>
            </a:r>
            <a:r>
              <a:rPr lang="en-IN" sz="2000" dirty="0" smtClean="0">
                <a:latin typeface="Times New Roman" pitchFamily="18" charset="0"/>
                <a:cs typeface="Times New Roman" pitchFamily="18" charset="0"/>
              </a:rPr>
              <a:t>small marginal </a:t>
            </a:r>
            <a:r>
              <a:rPr lang="en-IN" sz="2000" dirty="0" smtClean="0">
                <a:latin typeface="Times New Roman" pitchFamily="18" charset="0"/>
                <a:cs typeface="Times New Roman" pitchFamily="18" charset="0"/>
              </a:rPr>
              <a:t>farmers who are also participants in the MGNREGA were not affected much, or in many cases gained considerably, the better off farmers could face the rising costs partly through mechanization. One of the salutary effects of MGNREGA on poor rural households is the drastic reduction in distress migration. But there is no reason to share the apprehension, as expressed by some (Farrington et al. 2007), that the scheme “may discourage them from moving to more economically dynamic areas”. Just as it is in </a:t>
            </a:r>
            <a:r>
              <a:rPr lang="en-IN" sz="2000" dirty="0" err="1" smtClean="0">
                <a:latin typeface="Times New Roman" pitchFamily="18" charset="0"/>
                <a:cs typeface="Times New Roman" pitchFamily="18" charset="0"/>
              </a:rPr>
              <a:t>favor</a:t>
            </a:r>
            <a:r>
              <a:rPr lang="en-IN" sz="2000" dirty="0" smtClean="0">
                <a:latin typeface="Times New Roman" pitchFamily="18" charset="0"/>
                <a:cs typeface="Times New Roman" pitchFamily="18" charset="0"/>
              </a:rPr>
              <a:t> of a decline in distress migration, there is equally strong evidence to show that migration for higher wage work that lasts for a relatively longer period in a year remains unaffected, and possibly would improve if skill formation and capacity building activities that would develop human capabilities are also brought under MGNREGA.</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6019800"/>
          </a:xfrm>
        </p:spPr>
        <p:txBody>
          <a:bodyPr>
            <a:noAutofit/>
          </a:bodyPr>
          <a:lstStyle/>
          <a:p>
            <a:pPr algn="just">
              <a:lnSpc>
                <a:spcPct val="160000"/>
              </a:lnSpc>
            </a:pPr>
            <a:r>
              <a:rPr lang="en-IN" sz="1800" dirty="0" err="1" smtClean="0">
                <a:latin typeface="Times New Roman" pitchFamily="18" charset="0"/>
                <a:cs typeface="Times New Roman" pitchFamily="18" charset="0"/>
              </a:rPr>
              <a:t>Acharya</a:t>
            </a:r>
            <a:r>
              <a:rPr lang="en-IN" sz="1800" dirty="0" smtClean="0">
                <a:latin typeface="Times New Roman" pitchFamily="18" charset="0"/>
                <a:cs typeface="Times New Roman" pitchFamily="18" charset="0"/>
              </a:rPr>
              <a:t> S. 1990. Maharashtra Employment Guarantee Scheme: A Study of </a:t>
            </a:r>
            <a:r>
              <a:rPr lang="en-IN" sz="1800" dirty="0" err="1" smtClean="0">
                <a:latin typeface="Times New Roman" pitchFamily="18" charset="0"/>
                <a:cs typeface="Times New Roman" pitchFamily="18" charset="0"/>
              </a:rPr>
              <a:t>Labor</a:t>
            </a:r>
            <a:r>
              <a:rPr lang="en-IN" sz="1800" dirty="0" smtClean="0">
                <a:latin typeface="Times New Roman" pitchFamily="18" charset="0"/>
                <a:cs typeface="Times New Roman" pitchFamily="18" charset="0"/>
              </a:rPr>
              <a:t> Market Intervention. New Delhi: ILO-ARTEP.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Babu</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VS, </a:t>
            </a:r>
            <a:r>
              <a:rPr lang="en-IN" sz="1800" dirty="0" err="1" smtClean="0">
                <a:latin typeface="Times New Roman" pitchFamily="18" charset="0"/>
                <a:cs typeface="Times New Roman" pitchFamily="18" charset="0"/>
              </a:rPr>
              <a:t>Dhanyashree</a:t>
            </a:r>
            <a:r>
              <a:rPr lang="en-IN" sz="1800" dirty="0" smtClean="0">
                <a:latin typeface="Times New Roman" pitchFamily="18" charset="0"/>
                <a:cs typeface="Times New Roman" pitchFamily="18" charset="0"/>
              </a:rPr>
              <a:t> B, Abraham J and </a:t>
            </a:r>
            <a:r>
              <a:rPr lang="en-IN" sz="1800" dirty="0" err="1" smtClean="0">
                <a:latin typeface="Times New Roman" pitchFamily="18" charset="0"/>
                <a:cs typeface="Times New Roman" pitchFamily="18" charset="0"/>
              </a:rPr>
              <a:t>Rao</a:t>
            </a:r>
            <a:r>
              <a:rPr lang="en-IN" sz="1800" dirty="0" smtClean="0">
                <a:latin typeface="Times New Roman" pitchFamily="18" charset="0"/>
                <a:cs typeface="Times New Roman" pitchFamily="18" charset="0"/>
              </a:rPr>
              <a:t> KH. 2011. Impact of MGNREGA on Scheduled Castes in West Bengal. Hyderabad: NIRD (Processed).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Banerjee</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K and </a:t>
            </a:r>
            <a:r>
              <a:rPr lang="en-IN" sz="1800" dirty="0" err="1" smtClean="0">
                <a:latin typeface="Times New Roman" pitchFamily="18" charset="0"/>
                <a:cs typeface="Times New Roman" pitchFamily="18" charset="0"/>
              </a:rPr>
              <a:t>Saha</a:t>
            </a:r>
            <a:r>
              <a:rPr lang="en-IN" sz="1800" dirty="0" smtClean="0">
                <a:latin typeface="Times New Roman" pitchFamily="18" charset="0"/>
                <a:cs typeface="Times New Roman" pitchFamily="18" charset="0"/>
              </a:rPr>
              <a:t> P. 2010. The NREGA, The Maoists and Development Woes of the Indian State. Economic and Political Weekly XLV(28):42-47.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Bhaduri</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A. 2005. Development with Dignity. New Delhi: National Book Trust. 1-107 </a:t>
            </a:r>
            <a:r>
              <a:rPr lang="en-IN" sz="1800" dirty="0" smtClean="0">
                <a:latin typeface="Times New Roman" pitchFamily="18" charset="0"/>
                <a:cs typeface="Times New Roman" pitchFamily="18" charset="0"/>
              </a:rPr>
              <a:t>pp</a:t>
            </a:r>
          </a:p>
          <a:p>
            <a:pPr algn="just">
              <a:lnSpc>
                <a:spcPct val="160000"/>
              </a:lnSpc>
            </a:pPr>
            <a:r>
              <a:rPr lang="en-IN" sz="1800" dirty="0" smtClean="0">
                <a:latin typeface="Times New Roman" pitchFamily="18" charset="0"/>
                <a:cs typeface="Times New Roman" pitchFamily="18" charset="0"/>
              </a:rPr>
              <a:t>Centre for Science and Environment (CSE). 2008. An Assessment of the Performance of the National Rural Employment Guarantee Program in terms of its Potential for Creation of Natural Wealth in India’s Villages. New Delhi: CSE, September. 1-47 pp.</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err="1" smtClean="0">
                <a:latin typeface="Times New Roman" pitchFamily="18" charset="0"/>
                <a:cs typeface="Times New Roman" pitchFamily="18" charset="0"/>
              </a:rPr>
              <a:t>Datt</a:t>
            </a:r>
            <a:r>
              <a:rPr lang="en-IN" sz="1800" dirty="0" smtClean="0">
                <a:latin typeface="Times New Roman" pitchFamily="18" charset="0"/>
                <a:cs typeface="Times New Roman" pitchFamily="18" charset="0"/>
              </a:rPr>
              <a:t> G. 1994. Poverty Alleviation through Rural Public Works: The Experience of Maharashtra Employment Guarantee Scheme. The Indian Journal of </a:t>
            </a:r>
            <a:r>
              <a:rPr lang="en-IN" sz="1800" dirty="0" err="1" smtClean="0">
                <a:latin typeface="Times New Roman" pitchFamily="18" charset="0"/>
                <a:cs typeface="Times New Roman" pitchFamily="18" charset="0"/>
              </a:rPr>
              <a:t>Labor</a:t>
            </a:r>
            <a:r>
              <a:rPr lang="en-IN" sz="1800" dirty="0" smtClean="0">
                <a:latin typeface="Times New Roman" pitchFamily="18" charset="0"/>
                <a:cs typeface="Times New Roman" pitchFamily="18" charset="0"/>
              </a:rPr>
              <a:t> Economics 37(4):707-718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Farrington </a:t>
            </a:r>
            <a:r>
              <a:rPr lang="en-IN" sz="1800" dirty="0" smtClean="0">
                <a:latin typeface="Times New Roman" pitchFamily="18" charset="0"/>
                <a:cs typeface="Times New Roman" pitchFamily="18" charset="0"/>
              </a:rPr>
              <a:t>JRH and </a:t>
            </a:r>
            <a:r>
              <a:rPr lang="en-IN" sz="1800" dirty="0" err="1" smtClean="0">
                <a:latin typeface="Times New Roman" pitchFamily="18" charset="0"/>
                <a:cs typeface="Times New Roman" pitchFamily="18" charset="0"/>
              </a:rPr>
              <a:t>Stater</a:t>
            </a:r>
            <a:r>
              <a:rPr lang="en-IN" sz="1800" dirty="0" smtClean="0">
                <a:latin typeface="Times New Roman" pitchFamily="18" charset="0"/>
                <a:cs typeface="Times New Roman" pitchFamily="18" charset="0"/>
              </a:rPr>
              <a:t> R. 2007. Linking Social Protection and the Productive Sectors. Briefing Paper 28. London: Overseas Development Institute. 1-4 pp.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Galab</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S, Reddy P, </a:t>
            </a:r>
            <a:r>
              <a:rPr lang="en-IN" sz="1800" dirty="0" err="1" smtClean="0">
                <a:latin typeface="Times New Roman" pitchFamily="18" charset="0"/>
                <a:cs typeface="Times New Roman" pitchFamily="18" charset="0"/>
              </a:rPr>
              <a:t>Revathi</a:t>
            </a:r>
            <a:r>
              <a:rPr lang="en-IN" sz="1800" dirty="0" smtClean="0">
                <a:latin typeface="Times New Roman" pitchFamily="18" charset="0"/>
                <a:cs typeface="Times New Roman" pitchFamily="18" charset="0"/>
              </a:rPr>
              <a:t>, E and Ravi M. 2008. Evaluation Report on the Impact of MGNREGA in Andhra Pradesh. Hyderabad: Centre for Economic and Social Studies (Processed</a:t>
            </a:r>
            <a:r>
              <a:rPr lang="en-IN" sz="1800" dirty="0" smtClean="0">
                <a:latin typeface="Times New Roman" pitchFamily="18" charset="0"/>
                <a:cs typeface="Times New Roman" pitchFamily="18" charset="0"/>
              </a:rPr>
              <a:t>).</a:t>
            </a:r>
          </a:p>
          <a:p>
            <a:pPr algn="just">
              <a:lnSpc>
                <a:spcPct val="170000"/>
              </a:lnSpc>
            </a:pPr>
            <a:r>
              <a:rPr lang="en-IN" sz="1800" dirty="0" err="1" smtClean="0">
                <a:latin typeface="Times New Roman" pitchFamily="18" charset="0"/>
                <a:cs typeface="Times New Roman" pitchFamily="18" charset="0"/>
              </a:rPr>
              <a:t>Khera</a:t>
            </a:r>
            <a:r>
              <a:rPr lang="en-IN" sz="1800" dirty="0" smtClean="0">
                <a:latin typeface="Times New Roman" pitchFamily="18" charset="0"/>
                <a:cs typeface="Times New Roman" pitchFamily="18" charset="0"/>
              </a:rPr>
              <a:t> R and </a:t>
            </a:r>
            <a:r>
              <a:rPr lang="en-IN" sz="1800" dirty="0" err="1" smtClean="0">
                <a:latin typeface="Times New Roman" pitchFamily="18" charset="0"/>
                <a:cs typeface="Times New Roman" pitchFamily="18" charset="0"/>
              </a:rPr>
              <a:t>Nayak</a:t>
            </a:r>
            <a:r>
              <a:rPr lang="en-IN" sz="1800" dirty="0" smtClean="0">
                <a:latin typeface="Times New Roman" pitchFamily="18" charset="0"/>
                <a:cs typeface="Times New Roman" pitchFamily="18" charset="0"/>
              </a:rPr>
              <a:t> N. 2009. Women Workers and Perceptions of the National Employment Guarantee Act. Economic and Political Weekly XLIV(43):49-57.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Paliwal</a:t>
            </a:r>
            <a:r>
              <a:rPr lang="en-IN" sz="1800" dirty="0" smtClean="0">
                <a:latin typeface="Times New Roman" pitchFamily="18" charset="0"/>
                <a:cs typeface="Times New Roman" pitchFamily="18" charset="0"/>
              </a:rPr>
              <a:t> A. 2011. Water Turns the Tide. Down to Earth. April 15.</a:t>
            </a:r>
            <a:endParaRPr lang="en-IN"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1313</TotalTime>
  <Words>1390</Words>
  <Application>Microsoft Office PowerPoint</Application>
  <PresentationFormat>On-screen Show (4:3)</PresentationFormat>
  <Paragraphs>73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Create a Visualisation for Streamlining of Reporting Framework for Mahatma Gandhi NREGS reports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572</cp:revision>
  <dcterms:created xsi:type="dcterms:W3CDTF">2006-08-16T00:00:00Z</dcterms:created>
  <dcterms:modified xsi:type="dcterms:W3CDTF">2022-03-07T11:21:57Z</dcterms:modified>
</cp:coreProperties>
</file>