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Student Innovation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Innovation </a:t>
            </a:r>
            <a:r>
              <a:rPr lang="en-IN" sz="2000" dirty="0" smtClean="0">
                <a:latin typeface="Times New Roman" pitchFamily="18" charset="0"/>
                <a:cs typeface="Times New Roman" pitchFamily="18" charset="0"/>
              </a:rPr>
              <a:t>in the workplace has been claimed to be a key factor in organizational survival and success. As future workers, university students are a major source of future innovations in organizational settings. Before they enter the labour market, it is in the context of Higher Education that they start developing some of their long-term behaviours, such as innovation behaviours. This study aims to explore the main determinants of university students’ innovation behaviours from a longitudinal perspective. The sample comprised 78 students of Psychology, Management, Fine Arts and Education. Our results show that previous innovation behaviours as freshmen, current levels of autonomy and cognitive demands are positively related with individual innovation among university students. Practical implications regarding how to foster innovation efforts in the context of Higher Education are discussed.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Measuring </a:t>
            </a:r>
            <a:r>
              <a:rPr lang="en-IN" sz="2000" dirty="0" smtClean="0">
                <a:latin typeface="Times New Roman" pitchFamily="18" charset="0"/>
                <a:cs typeface="Times New Roman" pitchFamily="18" charset="0"/>
              </a:rPr>
              <a:t>Innovation in Education is a pioneering attempt to provide indicators based on existing international datasets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growth is not simply explained by large companies trying to apply their existing technologies to the education sector; a population of small firms have emerged specialising in the development of technological solutions to educational problems and issues.</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Recognising and articulating what constitutes an effective market for education technology and supporting its development in countries where none exists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important that students have the opportunity to engage with real-world problems in the </a:t>
            </a:r>
            <a:r>
              <a:rPr lang="en-IN" sz="2000" dirty="0" err="1" smtClean="0">
                <a:latin typeface="Times New Roman" pitchFamily="18" charset="0"/>
                <a:cs typeface="Times New Roman" pitchFamily="18" charset="0"/>
              </a:rPr>
              <a:t>feld</a:t>
            </a:r>
            <a:r>
              <a:rPr lang="en-IN" sz="2000" dirty="0" smtClean="0">
                <a:latin typeface="Times New Roman" pitchFamily="18" charset="0"/>
                <a:cs typeface="Times New Roman" pitchFamily="18" charset="0"/>
              </a:rPr>
              <a:t> of study in order to have a rich and meaningful learning </a:t>
            </a:r>
            <a:r>
              <a:rPr lang="en-IN" sz="2000" dirty="0" smtClean="0">
                <a:latin typeface="Times New Roman" pitchFamily="18" charset="0"/>
                <a:cs typeface="Times New Roman" pitchFamily="18" charset="0"/>
              </a:rPr>
              <a:t>experience.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could consider individual innovation as an active coping strategy which might buffer the detrimental impact of demands that undergraduates face, such as cognitive ones, on their psychological distress, ultimately leading to improved psychological well-being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Literature on individual innovation has highlighted the impact of different individual variables and personality traits, such as openness to experience, on innovation </a:t>
            </a:r>
            <a:r>
              <a:rPr lang="en-IN" sz="2000" dirty="0" smtClean="0">
                <a:latin typeface="Times New Roman" pitchFamily="18" charset="0"/>
                <a:cs typeface="Times New Roman" pitchFamily="18" charset="0"/>
              </a:rPr>
              <a:t>behaviour.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study was limited in the sense that we only investigated a set of factors that were proposed to be linked to innovation competence and its teaching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education, changes are often proposed outside the schools and then disseminated into them by reformers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OECD Centre for Educational Research and Innovation (CERI) provides new data on educational innovation and proposed different ways to collect innovation data in </a:t>
            </a:r>
            <a:r>
              <a:rPr lang="en-IN" sz="2000" dirty="0" smtClean="0">
                <a:latin typeface="Times New Roman" pitchFamily="18" charset="0"/>
                <a:cs typeface="Times New Roman" pitchFamily="18" charset="0"/>
              </a:rPr>
              <a:t>education.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762000"/>
            <a:ext cx="7866888" cy="5638800"/>
          </a:xfrm>
        </p:spPr>
        <p:txBody>
          <a:bodyPr>
            <a:noAutofit/>
          </a:bodyPr>
          <a:lstStyle/>
          <a:p>
            <a:pPr algn="just">
              <a:lnSpc>
                <a:spcPct val="160000"/>
              </a:lnSpc>
            </a:pPr>
            <a:r>
              <a:rPr lang="en-IN" sz="2000" dirty="0" smtClean="0">
                <a:latin typeface="Times New Roman" pitchFamily="18" charset="0"/>
                <a:cs typeface="Times New Roman" pitchFamily="18" charset="0"/>
              </a:rPr>
              <a:t>This period can bring with it a plethora of new demands on undergraduates, which in turn might have a negative influence on their well-being, performance and adjustment.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undergraduates, like employees, could use innovation behaviours as an active coping strategy to manage their demands and consequently improve their psychological well-being</a:t>
            </a:r>
            <a:r>
              <a:rPr lang="en-IN" sz="2000" dirty="0" smtClean="0">
                <a:latin typeface="Times New Roman" pitchFamily="18" charset="0"/>
                <a:cs typeface="Times New Roman" pitchFamily="18" charset="0"/>
              </a:rPr>
              <a:t>.</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Personal Relevance is the extent to which the content used in the constructivist learning environment is relevant to students’ everyday </a:t>
            </a:r>
            <a:r>
              <a:rPr lang="en-IN" sz="2000" dirty="0" smtClean="0">
                <a:latin typeface="Times New Roman" pitchFamily="18" charset="0"/>
                <a:cs typeface="Times New Roman" pitchFamily="18" charset="0"/>
              </a:rPr>
              <a:t>out-of-school </a:t>
            </a:r>
            <a:r>
              <a:rPr lang="en-IN" sz="2000" dirty="0" smtClean="0">
                <a:latin typeface="Times New Roman" pitchFamily="18" charset="0"/>
                <a:cs typeface="Times New Roman" pitchFamily="18" charset="0"/>
              </a:rPr>
              <a:t>experiences.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Study on innovation capability of college students based on </a:t>
                      </a:r>
                      <a:r>
                        <a:rPr lang="en-US" sz="2000" dirty="0" err="1">
                          <a:latin typeface="Times New Roman"/>
                          <a:ea typeface="Calibri"/>
                          <a:cs typeface="Latha"/>
                        </a:rPr>
                        <a:t>extenics</a:t>
                      </a:r>
                      <a:r>
                        <a:rPr lang="en-US" sz="2000" dirty="0">
                          <a:latin typeface="Times New Roman"/>
                          <a:ea typeface="Calibri"/>
                          <a:cs typeface="Latha"/>
                        </a:rPr>
                        <a:t> and theory of creativity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Ailing, C., L. Liping, L. Xingsen, J. Zhang, and L. Dong. 2013.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the functions and performances of Creativity theory and Extenics are analyzed, and the existing major innovation methods are compared from the perspective of capability promotion.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Transformational leadership and innovation: A comparison study between Iraq's public and private higher education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Al-Husseini, S., and E. Ibrahim. 2014.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With globalization and a rapidly changing environment, the higher education sector in developing countries is facing challenges that require extraordinary leaders.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job demands-resources model: State of the art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Bakker, A., and E. Demerouti. 2007.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challenges existing stress models, and focuses on both negative and positive indicators of employee well being.</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Developing student autonomy in learning (2nd ed)</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Boud, D. 1988.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need to combine social constructivist activities with cognitive constructivist ones has emerged which incorporates personalized learning approaches.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3403" y="1447800"/>
            <a:ext cx="7322743"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20000"/>
              </a:lnSpc>
              <a:buNone/>
            </a:pPr>
            <a:r>
              <a:rPr lang="en-IN" sz="2000" dirty="0" smtClean="0">
                <a:latin typeface="Times New Roman" pitchFamily="18" charset="0"/>
                <a:cs typeface="Times New Roman" pitchFamily="18" charset="0"/>
              </a:rPr>
              <a:t>    One </a:t>
            </a:r>
            <a:r>
              <a:rPr lang="en-IN" sz="2000" dirty="0" smtClean="0">
                <a:latin typeface="Times New Roman" pitchFamily="18" charset="0"/>
                <a:cs typeface="Times New Roman" pitchFamily="18" charset="0"/>
              </a:rPr>
              <a:t>of the most notable findings of our study, especially from a practical point of view, is that our results highlight the importance of autonomy in fostering university students’ innovation. Our results show that the main determinants of undergraduates’ innovation behaviours changed over time, except for autonomy, which was the only determinant of innovation behaviours at both baseline and follow-up. As job control fosters employee innovation at work, autonomy in accomplishing academic tasks predicts undergraduates’ innovation behaviours. These findings could be of help to educators concerned with promoting university students’ innovation behaviours. Our findings suggest that educators should consider designing tasks and assignments that require higher autonomy from students as part of their curricula. We would also recommend that beyond first year, educators, in addition to providing autonomy, could also consider implementing tasks involving higher cognitive demands to further enhance student innovation</a:t>
            </a:r>
            <a:r>
              <a:rPr lang="en-IN"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Ailing, C., L. </a:t>
            </a:r>
            <a:r>
              <a:rPr lang="en-IN" sz="1800" dirty="0" err="1" smtClean="0">
                <a:latin typeface="Times New Roman" pitchFamily="18" charset="0"/>
                <a:cs typeface="Times New Roman" pitchFamily="18" charset="0"/>
              </a:rPr>
              <a:t>Liping</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Xingsen</a:t>
            </a:r>
            <a:r>
              <a:rPr lang="en-IN" sz="1800" dirty="0" smtClean="0">
                <a:latin typeface="Times New Roman" pitchFamily="18" charset="0"/>
                <a:cs typeface="Times New Roman" pitchFamily="18" charset="0"/>
              </a:rPr>
              <a:t>, J. Zhang, and L. Dong. 2013. Study on innovation capability of college students based on </a:t>
            </a:r>
            <a:r>
              <a:rPr lang="en-IN" sz="1800" dirty="0" err="1" smtClean="0">
                <a:latin typeface="Times New Roman" pitchFamily="18" charset="0"/>
                <a:cs typeface="Times New Roman" pitchFamily="18" charset="0"/>
              </a:rPr>
              <a:t>extenics</a:t>
            </a:r>
            <a:r>
              <a:rPr lang="en-IN" sz="1800" dirty="0" smtClean="0">
                <a:latin typeface="Times New Roman" pitchFamily="18" charset="0"/>
                <a:cs typeface="Times New Roman" pitchFamily="18" charset="0"/>
              </a:rPr>
              <a:t> and theory of creativity. </a:t>
            </a:r>
            <a:r>
              <a:rPr lang="en-IN" sz="1800" dirty="0" err="1" smtClean="0">
                <a:latin typeface="Times New Roman" pitchFamily="18" charset="0"/>
                <a:cs typeface="Times New Roman" pitchFamily="18" charset="0"/>
              </a:rPr>
              <a:t>Procedia</a:t>
            </a:r>
            <a:r>
              <a:rPr lang="en-IN" sz="1800" dirty="0" smtClean="0">
                <a:latin typeface="Times New Roman" pitchFamily="18" charset="0"/>
                <a:cs typeface="Times New Roman" pitchFamily="18" charset="0"/>
              </a:rPr>
              <a:t> Computer Science 17: 1194-1201.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Al-</a:t>
            </a:r>
            <a:r>
              <a:rPr lang="en-IN" sz="1800" dirty="0" err="1" smtClean="0">
                <a:latin typeface="Times New Roman" pitchFamily="18" charset="0"/>
                <a:cs typeface="Times New Roman" pitchFamily="18" charset="0"/>
              </a:rPr>
              <a:t>Husseini</a:t>
            </a:r>
            <a:r>
              <a:rPr lang="en-IN" sz="1800" dirty="0" smtClean="0">
                <a:latin typeface="Times New Roman" pitchFamily="18" charset="0"/>
                <a:cs typeface="Times New Roman" pitchFamily="18" charset="0"/>
              </a:rPr>
              <a:t>, S., and E. Ibrahim. 2014. Transformational leadership and innovation: A comparison study between Iraq's public and private higher education. Studies in Higher Education ahead-of-print: 1-23. </a:t>
            </a:r>
            <a:r>
              <a:rPr lang="en-IN" sz="1800" dirty="0" err="1" smtClean="0">
                <a:latin typeface="Times New Roman" pitchFamily="18" charset="0"/>
                <a:cs typeface="Times New Roman" pitchFamily="18" charset="0"/>
              </a:rPr>
              <a:t>doi</a:t>
            </a:r>
            <a:r>
              <a:rPr lang="en-IN" sz="1800" dirty="0" smtClean="0">
                <a:latin typeface="Times New Roman" pitchFamily="18" charset="0"/>
                <a:cs typeface="Times New Roman" pitchFamily="18" charset="0"/>
              </a:rPr>
              <a:t>: 10.1080/03075079.2014.927848.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Bakker, A., and E. </a:t>
            </a:r>
            <a:r>
              <a:rPr lang="en-IN" sz="1800" dirty="0" err="1" smtClean="0">
                <a:latin typeface="Times New Roman" pitchFamily="18" charset="0"/>
                <a:cs typeface="Times New Roman" pitchFamily="18" charset="0"/>
              </a:rPr>
              <a:t>Demerouti</a:t>
            </a:r>
            <a:r>
              <a:rPr lang="en-IN" sz="1800" dirty="0" smtClean="0">
                <a:latin typeface="Times New Roman" pitchFamily="18" charset="0"/>
                <a:cs typeface="Times New Roman" pitchFamily="18" charset="0"/>
              </a:rPr>
              <a:t>. 2007. The job demands-resources model: State of the art. Journal of Managerial Psychology 22: </a:t>
            </a:r>
            <a:r>
              <a:rPr lang="en-IN" sz="1800" dirty="0" smtClean="0">
                <a:latin typeface="Times New Roman" pitchFamily="18" charset="0"/>
                <a:cs typeface="Times New Roman" pitchFamily="18" charset="0"/>
              </a:rPr>
              <a:t>309-328.</a:t>
            </a:r>
          </a:p>
          <a:p>
            <a:pPr algn="just">
              <a:lnSpc>
                <a:spcPct val="160000"/>
              </a:lnSpc>
            </a:pPr>
            <a:r>
              <a:rPr lang="en-IN" sz="1800" dirty="0" err="1" smtClean="0">
                <a:latin typeface="Times New Roman" pitchFamily="18" charset="0"/>
                <a:cs typeface="Times New Roman" pitchFamily="18" charset="0"/>
              </a:rPr>
              <a:t>Boud</a:t>
            </a:r>
            <a:r>
              <a:rPr lang="en-IN" sz="1800" dirty="0" smtClean="0">
                <a:latin typeface="Times New Roman" pitchFamily="18" charset="0"/>
                <a:cs typeface="Times New Roman" pitchFamily="18" charset="0"/>
              </a:rPr>
              <a:t>, D. 1988. Developing student autonomy in learning (2nd </a:t>
            </a:r>
            <a:r>
              <a:rPr lang="en-IN" sz="1800" dirty="0" err="1" smtClean="0">
                <a:latin typeface="Times New Roman" pitchFamily="18" charset="0"/>
                <a:cs typeface="Times New Roman" pitchFamily="18" charset="0"/>
              </a:rPr>
              <a:t>ed</a:t>
            </a:r>
            <a:r>
              <a:rPr lang="en-IN" sz="1800" dirty="0" smtClean="0">
                <a:latin typeface="Times New Roman" pitchFamily="18" charset="0"/>
                <a:cs typeface="Times New Roman" pitchFamily="18" charset="0"/>
              </a:rPr>
              <a:t>). London: Taylor &amp; Francis.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Cohen, J., and P. Cohen. 1983. Applied multiple regression/correlation for the </a:t>
            </a:r>
            <a:r>
              <a:rPr lang="en-IN" sz="1800" dirty="0" err="1" smtClean="0">
                <a:latin typeface="Times New Roman" pitchFamily="18" charset="0"/>
                <a:cs typeface="Times New Roman" pitchFamily="18" charset="0"/>
              </a:rPr>
              <a:t>behavioral</a:t>
            </a:r>
            <a:r>
              <a:rPr lang="en-IN" sz="1800" dirty="0" smtClean="0">
                <a:latin typeface="Times New Roman" pitchFamily="18" charset="0"/>
                <a:cs typeface="Times New Roman" pitchFamily="18" charset="0"/>
              </a:rPr>
              <a:t> sciences (2nd ed.). Hillsdale, NJ: Lawrence Erlbaum Associates.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Dolan, P., and R. Metcalfe. 2012. The relationship between innovation and subjective wellbeing. Research Policy 41:1489-1498. </a:t>
            </a:r>
            <a:endParaRPr lang="en-IN" sz="1900" dirty="0" smtClean="0">
              <a:latin typeface="Times New Roman" pitchFamily="18" charset="0"/>
              <a:cs typeface="Times New Roman" pitchFamily="18" charset="0"/>
            </a:endParaRPr>
          </a:p>
          <a:p>
            <a:pPr algn="just">
              <a:lnSpc>
                <a:spcPct val="170000"/>
              </a:lnSpc>
            </a:pPr>
            <a:r>
              <a:rPr lang="en-IN" sz="1900" dirty="0" err="1" smtClean="0">
                <a:latin typeface="Times New Roman" pitchFamily="18" charset="0"/>
                <a:cs typeface="Times New Roman" pitchFamily="18" charset="0"/>
              </a:rPr>
              <a:t>Deci</a:t>
            </a:r>
            <a:r>
              <a:rPr lang="en-IN" sz="1900" dirty="0" smtClean="0">
                <a:latin typeface="Times New Roman" pitchFamily="18" charset="0"/>
                <a:cs typeface="Times New Roman" pitchFamily="18" charset="0"/>
              </a:rPr>
              <a:t>, E.L., and R. Ryan. 1985. Intrinsic motivation and self-determination in human behaviour. New York: </a:t>
            </a:r>
            <a:r>
              <a:rPr lang="en-IN" sz="1900" dirty="0" smtClean="0">
                <a:latin typeface="Times New Roman" pitchFamily="18" charset="0"/>
                <a:cs typeface="Times New Roman" pitchFamily="18" charset="0"/>
              </a:rPr>
              <a:t>Plenum.</a:t>
            </a:r>
          </a:p>
          <a:p>
            <a:pPr algn="just">
              <a:lnSpc>
                <a:spcPct val="170000"/>
              </a:lnSpc>
            </a:pPr>
            <a:r>
              <a:rPr lang="en-IN" sz="1900" dirty="0" smtClean="0">
                <a:latin typeface="Times New Roman" pitchFamily="18" charset="0"/>
                <a:cs typeface="Times New Roman" pitchFamily="18" charset="0"/>
              </a:rPr>
              <a:t>Hurt, H.T., K. Joseph, and C.D. Cook. 1977. Scales for the measurement of innovativeness. Human Communication Research 4: 58-65.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Janssen</a:t>
            </a:r>
            <a:r>
              <a:rPr lang="en-IN" sz="1900" dirty="0" smtClean="0">
                <a:latin typeface="Times New Roman" pitchFamily="18" charset="0"/>
                <a:cs typeface="Times New Roman" pitchFamily="18" charset="0"/>
              </a:rPr>
              <a:t>, O. 2000. Job demands, perceptions of effort-reward fairness and innovative behaviour. Journal of Occupational and Organizational Psychology 73: 287-302. </a:t>
            </a:r>
            <a:endParaRPr lang="en-IN" sz="1900" dirty="0" smtClean="0">
              <a:latin typeface="Times New Roman" pitchFamily="18" charset="0"/>
              <a:cs typeface="Times New Roman" pitchFamily="18" charset="0"/>
            </a:endParaRPr>
          </a:p>
          <a:p>
            <a:pPr algn="just">
              <a:lnSpc>
                <a:spcPct val="170000"/>
              </a:lnSpc>
            </a:pPr>
            <a:r>
              <a:rPr lang="en-IN" sz="1900" dirty="0" err="1" smtClean="0">
                <a:latin typeface="Times New Roman" pitchFamily="18" charset="0"/>
                <a:cs typeface="Times New Roman" pitchFamily="18" charset="0"/>
              </a:rPr>
              <a:t>Karasek</a:t>
            </a:r>
            <a:r>
              <a:rPr lang="en-IN" sz="1900" dirty="0" smtClean="0">
                <a:latin typeface="Times New Roman" pitchFamily="18" charset="0"/>
                <a:cs typeface="Times New Roman" pitchFamily="18" charset="0"/>
              </a:rPr>
              <a:t>, R.A. 1979. Job demands, job decision latitude, and mental strain: Implications for job redesign. Administrative Science Quarterly 24: 285-308.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1302</TotalTime>
  <Words>1161</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Student Innovation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2022-03-04T11:04:34Z</dcterms:modified>
</cp:coreProperties>
</file>