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Default Extension="png" ContentType="image/png"/>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8"/>
  </p:notesMasterIdLst>
  <p:sldIdLst>
    <p:sldId id="322" r:id="rId2"/>
    <p:sldId id="325" r:id="rId3"/>
    <p:sldId id="328" r:id="rId4"/>
    <p:sldId id="260" r:id="rId5"/>
    <p:sldId id="262" r:id="rId6"/>
    <p:sldId id="263" r:id="rId7"/>
    <p:sldId id="294" r:id="rId8"/>
    <p:sldId id="327" r:id="rId9"/>
    <p:sldId id="326" r:id="rId10"/>
    <p:sldId id="330" r:id="rId11"/>
    <p:sldId id="296" r:id="rId12"/>
    <p:sldId id="295" r:id="rId13"/>
    <p:sldId id="331" r:id="rId14"/>
    <p:sldId id="332" r:id="rId15"/>
    <p:sldId id="323" r:id="rId16"/>
    <p:sldId id="329" r:id="rId17"/>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15620"/>
    <p:restoredTop sz="94660"/>
  </p:normalViewPr>
  <p:slideViewPr>
    <p:cSldViewPr>
      <p:cViewPr varScale="1">
        <p:scale>
          <a:sx n="68" d="100"/>
          <a:sy n="68" d="100"/>
        </p:scale>
        <p:origin x="-1434"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3/4/2022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4</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15</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3/4/2022</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3/4/2022</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5029200"/>
          </a:xfrm>
        </p:spPr>
        <p:txBody>
          <a:bodyPr>
            <a:normAutofit/>
          </a:bodyPr>
          <a:lstStyle/>
          <a:p>
            <a:pPr algn="ctr"/>
            <a:r>
              <a:rPr lang="en-IN" b="1" dirty="0" smtClean="0">
                <a:latin typeface="Times New Roman" pitchFamily="18" charset="0"/>
                <a:cs typeface="Times New Roman" pitchFamily="18" charset="0"/>
              </a:rPr>
              <a:t>Fishing boat Activity Clustering and Timeline Studying (FACTS)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47800" y="1371600"/>
            <a:ext cx="7498080" cy="4343400"/>
          </a:xfrm>
        </p:spPr>
        <p:txBody>
          <a:bodyPr>
            <a:noAutofit/>
          </a:bodyPr>
          <a:lstStyle/>
          <a:p>
            <a:pPr algn="just">
              <a:lnSpc>
                <a:spcPct val="150000"/>
              </a:lnSpc>
              <a:buNone/>
            </a:pPr>
            <a:r>
              <a:rPr lang="en-IN" sz="2000" dirty="0" smtClean="0">
                <a:latin typeface="Times New Roman" pitchFamily="18" charset="0"/>
                <a:cs typeface="Times New Roman" pitchFamily="18" charset="0"/>
              </a:rPr>
              <a:t>    Design of fishing boat for </a:t>
            </a:r>
            <a:r>
              <a:rPr lang="en-IN" sz="2000" dirty="0" err="1" smtClean="0">
                <a:latin typeface="Times New Roman" pitchFamily="18" charset="0"/>
                <a:cs typeface="Times New Roman" pitchFamily="18" charset="0"/>
              </a:rPr>
              <a:t>Pelabuhanratu</a:t>
            </a:r>
            <a:r>
              <a:rPr lang="en-IN" sz="2000" dirty="0" smtClean="0">
                <a:latin typeface="Times New Roman" pitchFamily="18" charset="0"/>
                <a:cs typeface="Times New Roman" pitchFamily="18" charset="0"/>
              </a:rPr>
              <a:t> fisherman as one of effort to increase production of capture fisheries. The fishing boat should be proper for the characteristic of its service area, as ;capacity of fishing boat up to 60 GT, the fishing boat has minimum 6 fish holds and location of fish hold in the middle body, the fishing boat hull has the bilge keel plate, and the material of hull fishing boat to be made of wooden, steel, aluminium, or </a:t>
            </a:r>
            <a:r>
              <a:rPr lang="en-IN" sz="2000" dirty="0" err="1" smtClean="0">
                <a:latin typeface="Times New Roman" pitchFamily="18" charset="0"/>
                <a:cs typeface="Times New Roman" pitchFamily="18" charset="0"/>
              </a:rPr>
              <a:t>fiberglass</a:t>
            </a:r>
            <a:r>
              <a:rPr lang="en-IN" sz="2000" dirty="0" smtClean="0">
                <a:latin typeface="Times New Roman" pitchFamily="18" charset="0"/>
                <a:cs typeface="Times New Roman" pitchFamily="18" charset="0"/>
              </a:rPr>
              <a:t>. Main </a:t>
            </a:r>
            <a:r>
              <a:rPr lang="en-IN" sz="2000" dirty="0" err="1" smtClean="0">
                <a:latin typeface="Times New Roman" pitchFamily="18" charset="0"/>
                <a:cs typeface="Times New Roman" pitchFamily="18" charset="0"/>
              </a:rPr>
              <a:t>dimesion</a:t>
            </a:r>
            <a:r>
              <a:rPr lang="en-IN" sz="2000" dirty="0" smtClean="0">
                <a:latin typeface="Times New Roman" pitchFamily="18" charset="0"/>
                <a:cs typeface="Times New Roman" pitchFamily="18" charset="0"/>
              </a:rPr>
              <a:t> of fishing boat is Length Over All = 25.436 m, Breadth = 4.55 m, Draft = 1.6 m, Speed = 12.5 knots. </a:t>
            </a: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533400"/>
            <a:ext cx="7714488" cy="3429000"/>
          </a:xfrm>
        </p:spPr>
        <p:txBody>
          <a:bodyPr>
            <a:normAutofit/>
          </a:bodyPr>
          <a:lstStyle/>
          <a:p>
            <a:pPr algn="just">
              <a:lnSpc>
                <a:spcPct val="150000"/>
              </a:lnSpc>
              <a:buNone/>
            </a:pPr>
            <a:r>
              <a:rPr lang="en-IN" sz="2000" dirty="0" smtClean="0">
                <a:latin typeface="Times New Roman" pitchFamily="18" charset="0"/>
                <a:cs typeface="Times New Roman" pitchFamily="18" charset="0"/>
              </a:rPr>
              <a:t>    The research had been known every thing that will be supporting the production of capture fisheries like ; amount of fish production = 25.030 ton per day, the fishing port capacity approximately 268.957GT per day, the area of fishing port &lt; 30 hectares, the zone of fish processing industry had not completed, therefore all data research result less than standard of Oceanic </a:t>
            </a:r>
            <a:r>
              <a:rPr lang="en-IN" sz="2000" dirty="0" err="1" smtClean="0">
                <a:latin typeface="Times New Roman" pitchFamily="18" charset="0"/>
                <a:cs typeface="Times New Roman" pitchFamily="18" charset="0"/>
              </a:rPr>
              <a:t>Fising</a:t>
            </a:r>
            <a:r>
              <a:rPr lang="en-IN" sz="2000" dirty="0" smtClean="0">
                <a:latin typeface="Times New Roman" pitchFamily="18" charset="0"/>
                <a:cs typeface="Times New Roman" pitchFamily="18" charset="0"/>
              </a:rPr>
              <a:t> Port. So </a:t>
            </a:r>
            <a:r>
              <a:rPr lang="en-IN" sz="2000" dirty="0" err="1" smtClean="0">
                <a:latin typeface="Times New Roman" pitchFamily="18" charset="0"/>
                <a:cs typeface="Times New Roman" pitchFamily="18" charset="0"/>
              </a:rPr>
              <a:t>Pelabuhanratu</a:t>
            </a:r>
            <a:r>
              <a:rPr lang="en-IN" sz="2000" dirty="0" smtClean="0">
                <a:latin typeface="Times New Roman" pitchFamily="18" charset="0"/>
                <a:cs typeface="Times New Roman" pitchFamily="18" charset="0"/>
              </a:rPr>
              <a:t> National Fishing Port can not be changed to Oceanic Fishing Port.</a:t>
            </a:r>
            <a:endParaRPr lang="en-IN" sz="2000"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95400" y="0"/>
            <a:ext cx="7498080" cy="609600"/>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371600" y="533400"/>
            <a:ext cx="7498080" cy="6172200"/>
          </a:xfrm>
        </p:spPr>
        <p:txBody>
          <a:bodyPr>
            <a:noAutofit/>
          </a:bodyPr>
          <a:lstStyle/>
          <a:p>
            <a:pPr algn="just">
              <a:lnSpc>
                <a:spcPct val="150000"/>
              </a:lnSpc>
            </a:pPr>
            <a:r>
              <a:rPr lang="en-IN" sz="2000" dirty="0" smtClean="0">
                <a:latin typeface="Times New Roman" pitchFamily="18" charset="0"/>
                <a:cs typeface="Times New Roman" pitchFamily="18" charset="0"/>
              </a:rPr>
              <a:t>Although existing studies have demonstrated some progress, most of these methods rely on speed and its related information to identify the type of fishing</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It </a:t>
            </a:r>
            <a:r>
              <a:rPr lang="en-IN" sz="2000" dirty="0" smtClean="0">
                <a:latin typeface="Times New Roman" pitchFamily="18" charset="0"/>
                <a:cs typeface="Times New Roman" pitchFamily="18" charset="0"/>
              </a:rPr>
              <a:t>has also become important to rationalize scattered data collection efforts, as existing data are often poorly integrated in national systems, remaining buried in computer spreadsheets or paper files and thus unavailable for analysis or </a:t>
            </a:r>
            <a:r>
              <a:rPr lang="en-IN" sz="2000" dirty="0" smtClean="0">
                <a:latin typeface="Times New Roman" pitchFamily="18" charset="0"/>
                <a:cs typeface="Times New Roman" pitchFamily="18" charset="0"/>
              </a:rPr>
              <a:t>reporting.</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Food </a:t>
            </a:r>
            <a:r>
              <a:rPr lang="en-IN" sz="2000" dirty="0" smtClean="0">
                <a:latin typeface="Times New Roman" pitchFamily="18" charset="0"/>
                <a:cs typeface="Times New Roman" pitchFamily="18" charset="0"/>
              </a:rPr>
              <a:t>security exists when all people, at all times, have physical, social and economic access to sufficient, safe and nutritious food that meets their dietary needs and food preferences for an active and healthy life.</a:t>
            </a: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486400"/>
          </a:xfrm>
        </p:spPr>
        <p:txBody>
          <a:bodyPr>
            <a:noAutofit/>
          </a:bodyPr>
          <a:lstStyle/>
          <a:p>
            <a:pPr algn="just">
              <a:lnSpc>
                <a:spcPct val="150000"/>
              </a:lnSpc>
            </a:pPr>
            <a:r>
              <a:rPr lang="en-IN" sz="2000" dirty="0" smtClean="0">
                <a:latin typeface="Times New Roman" pitchFamily="18" charset="0"/>
                <a:cs typeface="Times New Roman" pitchFamily="18" charset="0"/>
              </a:rPr>
              <a:t>Moreover, in high traffic density areas there is the problem of message collisions with the result of making the satellite receiver almost “blind” in such areas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In </a:t>
            </a:r>
            <a:r>
              <a:rPr lang="en-IN" sz="2000" dirty="0" smtClean="0">
                <a:latin typeface="Times New Roman" pitchFamily="18" charset="0"/>
                <a:cs typeface="Times New Roman" pitchFamily="18" charset="0"/>
              </a:rPr>
              <a:t>order to solve problems of misspelling a matching algorithm was implemented using the </a:t>
            </a:r>
            <a:r>
              <a:rPr lang="en-IN" sz="2000" dirty="0" err="1" smtClean="0">
                <a:latin typeface="Times New Roman" pitchFamily="18" charset="0"/>
                <a:cs typeface="Times New Roman" pitchFamily="18" charset="0"/>
              </a:rPr>
              <a:t>Levenshtein</a:t>
            </a:r>
            <a:r>
              <a:rPr lang="en-IN" sz="2000" dirty="0" smtClean="0">
                <a:latin typeface="Times New Roman" pitchFamily="18" charset="0"/>
                <a:cs typeface="Times New Roman" pitchFamily="18" charset="0"/>
              </a:rPr>
              <a:t> and </a:t>
            </a:r>
            <a:r>
              <a:rPr lang="en-IN" sz="2000" dirty="0" err="1" smtClean="0">
                <a:latin typeface="Times New Roman" pitchFamily="18" charset="0"/>
                <a:cs typeface="Times New Roman" pitchFamily="18" charset="0"/>
              </a:rPr>
              <a:t>Jaro</a:t>
            </a:r>
            <a:r>
              <a:rPr lang="en-IN" sz="2000" dirty="0" smtClean="0">
                <a:latin typeface="Times New Roman" pitchFamily="18" charset="0"/>
                <a:cs typeface="Times New Roman" pitchFamily="18" charset="0"/>
              </a:rPr>
              <a:t> strings matching distances </a:t>
            </a:r>
            <a:r>
              <a:rPr lang="en-IN" sz="2000" dirty="0" smtClean="0">
                <a:latin typeface="Times New Roman" pitchFamily="18" charset="0"/>
                <a:cs typeface="Times New Roman" pitchFamily="18" charset="0"/>
              </a:rPr>
              <a:t>functions.</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a:t>
            </a:r>
            <a:r>
              <a:rPr lang="en-IN" sz="2000" dirty="0" smtClean="0">
                <a:latin typeface="Times New Roman" pitchFamily="18" charset="0"/>
                <a:cs typeface="Times New Roman" pitchFamily="18" charset="0"/>
              </a:rPr>
              <a:t>value of using effort data at these finer time and space resolutions when evaluating environmental impacts of fishing </a:t>
            </a:r>
            <a:r>
              <a:rPr lang="en-IN" sz="2000" dirty="0" smtClean="0">
                <a:latin typeface="Times New Roman" pitchFamily="18" charset="0"/>
                <a:cs typeface="Times New Roman" pitchFamily="18" charset="0"/>
              </a:rPr>
              <a:t>activity.</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novel algorithm for </a:t>
            </a:r>
            <a:r>
              <a:rPr lang="en-IN" sz="2000" dirty="0" err="1" smtClean="0">
                <a:latin typeface="Times New Roman" pitchFamily="18" charset="0"/>
                <a:cs typeface="Times New Roman" pitchFamily="18" charset="0"/>
              </a:rPr>
              <a:t>nearshore</a:t>
            </a:r>
            <a:r>
              <a:rPr lang="en-IN" sz="2000" dirty="0" smtClean="0">
                <a:latin typeface="Times New Roman" pitchFamily="18" charset="0"/>
                <a:cs typeface="Times New Roman" pitchFamily="18" charset="0"/>
              </a:rPr>
              <a:t> ship detection based on multidirectional information from high-resolution SAR images was </a:t>
            </a:r>
            <a:r>
              <a:rPr lang="en-IN" sz="2000" dirty="0" smtClean="0">
                <a:latin typeface="Times New Roman" pitchFamily="18" charset="0"/>
                <a:cs typeface="Times New Roman" pitchFamily="18" charset="0"/>
              </a:rPr>
              <a:t>proposed.</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Cross-validation </a:t>
            </a:r>
            <a:r>
              <a:rPr lang="en-IN" sz="2000" dirty="0" smtClean="0">
                <a:latin typeface="Times New Roman" pitchFamily="18" charset="0"/>
                <a:cs typeface="Times New Roman" pitchFamily="18" charset="0"/>
              </a:rPr>
              <a:t>(CV) was used to evaluate the performance of the proposed fishing vessel type classification </a:t>
            </a:r>
            <a:r>
              <a:rPr lang="en-IN" sz="2000" dirty="0" smtClean="0">
                <a:latin typeface="Times New Roman" pitchFamily="18" charset="0"/>
                <a:cs typeface="Times New Roman" pitchFamily="18" charset="0"/>
              </a:rPr>
              <a:t>model.</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We </a:t>
            </a:r>
            <a:r>
              <a:rPr lang="en-IN" sz="2000" dirty="0" smtClean="0">
                <a:latin typeface="Times New Roman" pitchFamily="18" charset="0"/>
                <a:cs typeface="Times New Roman" pitchFamily="18" charset="0"/>
              </a:rPr>
              <a:t>compare the proposed method with other advanced machine learning methods, such as logistic regression (LR</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support vector machine (SVM</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XGBoost</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k-nearest </a:t>
            </a:r>
            <a:r>
              <a:rPr lang="en-IN" sz="2000" dirty="0" err="1" smtClean="0">
                <a:latin typeface="Times New Roman" pitchFamily="18" charset="0"/>
                <a:cs typeface="Times New Roman" pitchFamily="18" charset="0"/>
              </a:rPr>
              <a:t>neighbor</a:t>
            </a:r>
            <a:r>
              <a:rPr lang="en-IN" sz="2000" dirty="0" smtClean="0">
                <a:latin typeface="Times New Roman" pitchFamily="18" charset="0"/>
                <a:cs typeface="Times New Roman" pitchFamily="18" charset="0"/>
              </a:rPr>
              <a:t> (KNN</a:t>
            </a:r>
            <a:r>
              <a:rPr lang="en-IN" sz="2000" dirty="0" smtClean="0">
                <a:latin typeface="Times New Roman" pitchFamily="18" charset="0"/>
                <a:cs typeface="Times New Roman" pitchFamily="18" charset="0"/>
              </a:rPr>
              <a:t>) </a:t>
            </a:r>
            <a:r>
              <a:rPr lang="en-IN" sz="2000" dirty="0" smtClean="0">
                <a:latin typeface="Times New Roman" pitchFamily="18" charset="0"/>
                <a:cs typeface="Times New Roman" pitchFamily="18" charset="0"/>
              </a:rPr>
              <a:t>and </a:t>
            </a:r>
            <a:r>
              <a:rPr lang="en-IN" sz="2000" dirty="0" err="1" smtClean="0">
                <a:latin typeface="Times New Roman" pitchFamily="18" charset="0"/>
                <a:cs typeface="Times New Roman" pitchFamily="18" charset="0"/>
              </a:rPr>
              <a:t>CatBoost</a:t>
            </a:r>
            <a:r>
              <a:rPr lang="en-IN" sz="2000" dirty="0" smtClean="0">
                <a:latin typeface="Times New Roman" pitchFamily="18" charset="0"/>
                <a:cs typeface="Times New Roman" pitchFamily="18" charset="0"/>
              </a:rPr>
              <a:t>.</a:t>
            </a: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a:bodyPr>
          <a:lstStyle/>
          <a:p>
            <a:pPr algn="just">
              <a:lnSpc>
                <a:spcPct val="150000"/>
              </a:lnSpc>
            </a:pPr>
            <a:r>
              <a:rPr lang="en-IN" sz="2000" dirty="0" smtClean="0">
                <a:latin typeface="Times New Roman" pitchFamily="18" charset="0"/>
                <a:cs typeface="Times New Roman" pitchFamily="18" charset="0"/>
              </a:rPr>
              <a:t>In particular the performance resulted higher for otter trawler, bottom and mid-water, pair trawler, purse seiner and Danish seiner and lower in the case of gillnetter, long-liner and fishing pots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At the individual vessel level higher differences in the validation score between fishing and non-fishing and therefore better performance of the classification method were recorded for vessels having more AIS messages available to fit the characteristic bi-modal speed profiles</a:t>
            </a:r>
            <a:r>
              <a:rPr lang="en-IN" sz="2000" dirty="0" smtClean="0">
                <a:latin typeface="Times New Roman" pitchFamily="18" charset="0"/>
                <a:cs typeface="Times New Roman" pitchFamily="18" charset="0"/>
              </a:rPr>
              <a:t>.</a:t>
            </a:r>
          </a:p>
          <a:p>
            <a:pPr algn="just">
              <a:lnSpc>
                <a:spcPct val="150000"/>
              </a:lnSpc>
              <a:buNone/>
            </a:pP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use of EM algorithm to find the parameters of the speed profiles of individual vessels proved to be efficient in computational terms and suitable for the fast processing of large AIS dataset.</a:t>
            </a:r>
            <a:endParaRPr lang="en-US" sz="2000" dirty="0" smtClean="0">
              <a:latin typeface="Times New Roman" pitchFamily="18" charset="0"/>
              <a:cs typeface="Times New Roman"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314440"/>
        </p:xfrm>
        <a:graphic>
          <a:graphicData uri="http://schemas.openxmlformats.org/drawingml/2006/table">
            <a:tbl>
              <a:tblPr firstRow="1" bandRow="1">
                <a:tableStyleId>{5C22544A-7EE6-4342-B048-85BDC9FD1C3A}</a:tableStyleId>
              </a:tblPr>
              <a:tblGrid>
                <a:gridCol w="2622550"/>
                <a:gridCol w="1949450"/>
                <a:gridCol w="32956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pitchFamily="18" charset="0"/>
                          <a:ea typeface="Calibri"/>
                          <a:cs typeface="Times New Roman" pitchFamily="18" charset="0"/>
                        </a:rPr>
                        <a:t>Recent trends in monitoring, control and surveillance systems for capture fisheries</a:t>
                      </a:r>
                      <a:endParaRPr lang="en-IN" sz="2000" dirty="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Flewwelling, P.,Cullinan, C., Balton, D., Sautter, R.P., Reynolds, J.E.,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pitchFamily="18" charset="0"/>
                          <a:ea typeface="Calibri"/>
                          <a:cs typeface="Times New Roman" pitchFamily="18" charset="0"/>
                        </a:rPr>
                        <a:t>The paper has been designed as a handbook for fisheries administrators for use when establishing or enhancing, monitoring, control and surveillance (MCS) systems in support of fisheries management initiatives.</a:t>
                      </a:r>
                      <a:endParaRPr lang="en-IN" sz="2000">
                        <a:latin typeface="Times New Roman" pitchFamily="18" charset="0"/>
                        <a:ea typeface="Calibri"/>
                        <a:cs typeface="Times New Roman" pitchFamily="18" charset="0"/>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A step towards seascape scale conservation: using vessel monitoring systems (VMS) to map fishing activity</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a:latin typeface="Times New Roman" pitchFamily="18" charset="0"/>
                          <a:ea typeface="Calibri"/>
                          <a:cs typeface="Times New Roman" pitchFamily="18" charset="0"/>
                        </a:rPr>
                        <a:t>Matthew J. Witt and Brendan J. Godley, </a:t>
                      </a:r>
                      <a:endParaRPr lang="en-IN" sz="2000">
                        <a:latin typeface="Times New Roman" pitchFamily="18" charset="0"/>
                        <a:ea typeface="Calibri"/>
                        <a:cs typeface="Times New Roman" pitchFamily="18" charset="0"/>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pitchFamily="18" charset="0"/>
                          <a:ea typeface="Calibri"/>
                          <a:cs typeface="Times New Roman" pitchFamily="18" charset="0"/>
                        </a:rPr>
                        <a:t>VMS provides a unique and independent method from which to derive patterns of spatially and temporally explicit fisheries activity</a:t>
                      </a:r>
                      <a:r>
                        <a:rPr lang="en-IN" sz="2000" dirty="0">
                          <a:latin typeface="Times New Roman" pitchFamily="18" charset="0"/>
                          <a:ea typeface="Calibri"/>
                          <a:cs typeface="Times New Roman" pitchFamily="18" charset="0"/>
                        </a:rPr>
                        <a:t>.</a:t>
                      </a: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924050"/>
                <a:gridCol w="3219450"/>
              </a:tblGrid>
              <a:tr h="370840">
                <a:tc>
                  <a:txBody>
                    <a:bodyPr/>
                    <a:lstStyle/>
                    <a:p>
                      <a:pPr algn="ctr"/>
                      <a:r>
                        <a:rPr lang="en-US" dirty="0" smtClean="0"/>
                        <a:t>TITLE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Satellite-based vessel tracking and monitoring as the long-range mode of AIS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S.J. Chang,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This study investigates the feasibility of implementing the long-range mode of AIS with INMARSAT-C satellite communication and the multipurpose performance of such a system.</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Improving fishing pattern detection from satellite ais using data mining and machine learning</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E. N. de Souza, K. Boerder, S. Matwin, and B. Worm,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A key challenge in contemporary ecology and conservation is the accurate tracking of the spatial distribution of various human impacts, such as fishing.</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7" name="Picture 3" descr="C:\Users\ELCOT-Lenovo\Desktop\pic.png"/>
          <p:cNvPicPr>
            <a:picLocks noGrp="1" noChangeAspect="1" noChangeArrowheads="1"/>
          </p:cNvPicPr>
          <p:nvPr>
            <p:ph idx="1"/>
          </p:nvPr>
        </p:nvPicPr>
        <p:blipFill>
          <a:blip r:embed="rId2"/>
          <a:srcRect/>
          <a:stretch>
            <a:fillRect/>
          </a:stretch>
        </p:blipFill>
        <p:spPr bwMode="auto">
          <a:xfrm>
            <a:off x="1905000" y="1447800"/>
            <a:ext cx="5867400" cy="4419600"/>
          </a:xfrm>
          <a:prstGeom prst="rect">
            <a:avLst/>
          </a:prstGeom>
          <a:noFill/>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CONCLUSION</a:t>
            </a:r>
            <a:endParaRPr lang="en-US" dirty="0"/>
          </a:p>
        </p:txBody>
      </p:sp>
      <p:sp>
        <p:nvSpPr>
          <p:cNvPr id="3" name="Content Placeholder 2"/>
          <p:cNvSpPr>
            <a:spLocks noGrp="1"/>
          </p:cNvSpPr>
          <p:nvPr>
            <p:ph idx="1"/>
          </p:nvPr>
        </p:nvSpPr>
        <p:spPr/>
        <p:txBody>
          <a:bodyPr>
            <a:noAutofit/>
          </a:bodyPr>
          <a:lstStyle/>
          <a:p>
            <a:pPr algn="just">
              <a:lnSpc>
                <a:spcPct val="150000"/>
              </a:lnSpc>
              <a:buNone/>
            </a:pPr>
            <a:r>
              <a:rPr lang="en-IN" sz="2000" dirty="0" smtClean="0">
                <a:latin typeface="Times New Roman" pitchFamily="18" charset="0"/>
                <a:cs typeface="Times New Roman" pitchFamily="18" charset="0"/>
              </a:rPr>
              <a:t>    The result of research had many factors that had not been proper to the KKP regulation, as; amount of fish production = 25.030 ton per day, the fishing port capacity approximately 268.957 GT per day, the area of fishing port &lt; 30 hectares, the zone of fish processing industry had not completed, so </a:t>
            </a:r>
            <a:r>
              <a:rPr lang="en-IN" sz="2000" dirty="0" err="1" smtClean="0">
                <a:latin typeface="Times New Roman" pitchFamily="18" charset="0"/>
                <a:cs typeface="Times New Roman" pitchFamily="18" charset="0"/>
              </a:rPr>
              <a:t>Pelabuhanratu</a:t>
            </a:r>
            <a:r>
              <a:rPr lang="en-IN" sz="2000" dirty="0" smtClean="0">
                <a:latin typeface="Times New Roman" pitchFamily="18" charset="0"/>
                <a:cs typeface="Times New Roman" pitchFamily="18" charset="0"/>
              </a:rPr>
              <a:t> National Fishing Port can not be changed to </a:t>
            </a:r>
            <a:r>
              <a:rPr lang="en-IN" sz="2000" dirty="0" err="1" smtClean="0">
                <a:latin typeface="Times New Roman" pitchFamily="18" charset="0"/>
                <a:cs typeface="Times New Roman" pitchFamily="18" charset="0"/>
              </a:rPr>
              <a:t>Pelabuhanratu</a:t>
            </a:r>
            <a:r>
              <a:rPr lang="en-IN" sz="2000" dirty="0" smtClean="0">
                <a:latin typeface="Times New Roman" pitchFamily="18" charset="0"/>
                <a:cs typeface="Times New Roman" pitchFamily="18" charset="0"/>
              </a:rPr>
              <a:t> Oceanic Fishing Port b. Fishermen Group of </a:t>
            </a:r>
            <a:r>
              <a:rPr lang="en-IN" sz="2000" dirty="0" err="1" smtClean="0">
                <a:latin typeface="Times New Roman" pitchFamily="18" charset="0"/>
                <a:cs typeface="Times New Roman" pitchFamily="18" charset="0"/>
              </a:rPr>
              <a:t>Pelabuhanratu</a:t>
            </a: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Nasional</a:t>
            </a:r>
            <a:r>
              <a:rPr lang="en-IN" sz="2000" dirty="0" smtClean="0">
                <a:latin typeface="Times New Roman" pitchFamily="18" charset="0"/>
                <a:cs typeface="Times New Roman" pitchFamily="18" charset="0"/>
              </a:rPr>
              <a:t> Fishing Port have the fishing boat fleet, but generally the capacity of fishing boat is ≤ 30 GT. The various of fish that have been captured as ; yellow fin tuna, big eye tuna, </a:t>
            </a:r>
            <a:r>
              <a:rPr lang="en-IN" sz="2000" dirty="0" err="1" smtClean="0">
                <a:latin typeface="Times New Roman" pitchFamily="18" charset="0"/>
                <a:cs typeface="Times New Roman" pitchFamily="18" charset="0"/>
              </a:rPr>
              <a:t>albacora</a:t>
            </a:r>
            <a:r>
              <a:rPr lang="en-IN" sz="2000" dirty="0" smtClean="0">
                <a:latin typeface="Times New Roman" pitchFamily="18" charset="0"/>
                <a:cs typeface="Times New Roman" pitchFamily="18" charset="0"/>
              </a:rPr>
              <a:t> tuna, southern blue fin tuna, </a:t>
            </a:r>
            <a:r>
              <a:rPr lang="en-IN" sz="2000" dirty="0" err="1" smtClean="0">
                <a:latin typeface="Times New Roman" pitchFamily="18" charset="0"/>
                <a:cs typeface="Times New Roman" pitchFamily="18" charset="0"/>
              </a:rPr>
              <a:t>longtail</a:t>
            </a:r>
            <a:r>
              <a:rPr lang="en-IN" sz="2000" dirty="0" smtClean="0">
                <a:latin typeface="Times New Roman" pitchFamily="18" charset="0"/>
                <a:cs typeface="Times New Roman" pitchFamily="18" charset="0"/>
              </a:rPr>
              <a:t> tuna, eastern </a:t>
            </a:r>
            <a:r>
              <a:rPr lang="en-IN" sz="2000" dirty="0" err="1" smtClean="0">
                <a:latin typeface="Times New Roman" pitchFamily="18" charset="0"/>
                <a:cs typeface="Times New Roman" pitchFamily="18" charset="0"/>
              </a:rPr>
              <a:t>litle</a:t>
            </a:r>
            <a:r>
              <a:rPr lang="en-IN" sz="2000" dirty="0" smtClean="0">
                <a:latin typeface="Times New Roman" pitchFamily="18" charset="0"/>
                <a:cs typeface="Times New Roman" pitchFamily="18" charset="0"/>
              </a:rPr>
              <a:t> tuna, bullet tuna, frigate tuna, </a:t>
            </a:r>
            <a:r>
              <a:rPr lang="en-IN" sz="2000" dirty="0" err="1" smtClean="0">
                <a:latin typeface="Times New Roman" pitchFamily="18" charset="0"/>
                <a:cs typeface="Times New Roman" pitchFamily="18" charset="0"/>
              </a:rPr>
              <a:t>cakalang</a:t>
            </a:r>
            <a:r>
              <a:rPr lang="en-IN" sz="2000" dirty="0" smtClean="0">
                <a:latin typeface="Times New Roman" pitchFamily="18" charset="0"/>
                <a:cs typeface="Times New Roman" pitchFamily="18" charset="0"/>
              </a:rPr>
              <a:t>, shrimp. </a:t>
            </a:r>
            <a:endParaRPr lang="en-US" sz="2000" dirty="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435608" y="228600"/>
            <a:ext cx="7498080" cy="6019800"/>
          </a:xfrm>
        </p:spPr>
        <p:txBody>
          <a:bodyPr>
            <a:noAutofit/>
          </a:bodyPr>
          <a:lstStyle/>
          <a:p>
            <a:pPr algn="just">
              <a:lnSpc>
                <a:spcPct val="170000"/>
              </a:lnSpc>
              <a:buNone/>
            </a:pPr>
            <a:r>
              <a:rPr lang="en-IN" sz="2000" dirty="0" smtClean="0">
                <a:latin typeface="Times New Roman" pitchFamily="18" charset="0"/>
                <a:cs typeface="Times New Roman" pitchFamily="18" charset="0"/>
              </a:rPr>
              <a:t>     ZEE area have not been exploited by </a:t>
            </a:r>
            <a:r>
              <a:rPr lang="en-IN" sz="2000" dirty="0" err="1" smtClean="0">
                <a:latin typeface="Times New Roman" pitchFamily="18" charset="0"/>
                <a:cs typeface="Times New Roman" pitchFamily="18" charset="0"/>
              </a:rPr>
              <a:t>Pelabuhanratu</a:t>
            </a:r>
            <a:r>
              <a:rPr lang="en-IN" sz="2000" dirty="0" smtClean="0">
                <a:latin typeface="Times New Roman" pitchFamily="18" charset="0"/>
                <a:cs typeface="Times New Roman" pitchFamily="18" charset="0"/>
              </a:rPr>
              <a:t> fisherman, but it have been exploited by </a:t>
            </a:r>
            <a:r>
              <a:rPr lang="en-IN" sz="2000" dirty="0" err="1" smtClean="0">
                <a:latin typeface="Times New Roman" pitchFamily="18" charset="0"/>
                <a:cs typeface="Times New Roman" pitchFamily="18" charset="0"/>
              </a:rPr>
              <a:t>Kalibaru</a:t>
            </a:r>
            <a:r>
              <a:rPr lang="en-IN" sz="2000" dirty="0" smtClean="0">
                <a:latin typeface="Times New Roman" pitchFamily="18" charset="0"/>
                <a:cs typeface="Times New Roman" pitchFamily="18" charset="0"/>
              </a:rPr>
              <a:t> fishermen, they come from </a:t>
            </a:r>
            <a:r>
              <a:rPr lang="en-IN" sz="2000" dirty="0" err="1" smtClean="0">
                <a:latin typeface="Times New Roman" pitchFamily="18" charset="0"/>
                <a:cs typeface="Times New Roman" pitchFamily="18" charset="0"/>
              </a:rPr>
              <a:t>Noth</a:t>
            </a:r>
            <a:r>
              <a:rPr lang="en-IN" sz="2000" dirty="0" smtClean="0">
                <a:latin typeface="Times New Roman" pitchFamily="18" charset="0"/>
                <a:cs typeface="Times New Roman" pitchFamily="18" charset="0"/>
              </a:rPr>
              <a:t> Jakarta, because they have 60 GT </a:t>
            </a:r>
            <a:r>
              <a:rPr lang="en-IN" sz="2000" dirty="0" err="1" smtClean="0">
                <a:latin typeface="Times New Roman" pitchFamily="18" charset="0"/>
                <a:cs typeface="Times New Roman" pitchFamily="18" charset="0"/>
              </a:rPr>
              <a:t>fising</a:t>
            </a:r>
            <a:r>
              <a:rPr lang="en-IN" sz="2000" dirty="0" smtClean="0">
                <a:latin typeface="Times New Roman" pitchFamily="18" charset="0"/>
                <a:cs typeface="Times New Roman" pitchFamily="18" charset="0"/>
              </a:rPr>
              <a:t> boat. d. The local </a:t>
            </a:r>
            <a:r>
              <a:rPr lang="en-IN" sz="2000" dirty="0" err="1" smtClean="0">
                <a:latin typeface="Times New Roman" pitchFamily="18" charset="0"/>
                <a:cs typeface="Times New Roman" pitchFamily="18" charset="0"/>
              </a:rPr>
              <a:t>govermance</a:t>
            </a:r>
            <a:r>
              <a:rPr lang="en-IN" sz="2000" dirty="0" smtClean="0">
                <a:latin typeface="Times New Roman" pitchFamily="18" charset="0"/>
                <a:cs typeface="Times New Roman" pitchFamily="18" charset="0"/>
              </a:rPr>
              <a:t> should be help </a:t>
            </a:r>
            <a:r>
              <a:rPr lang="en-IN" sz="2000" dirty="0" err="1" smtClean="0">
                <a:latin typeface="Times New Roman" pitchFamily="18" charset="0"/>
                <a:cs typeface="Times New Roman" pitchFamily="18" charset="0"/>
              </a:rPr>
              <a:t>Pelabuhanratu</a:t>
            </a:r>
            <a:r>
              <a:rPr lang="en-IN" sz="2000" dirty="0" smtClean="0">
                <a:latin typeface="Times New Roman" pitchFamily="18" charset="0"/>
                <a:cs typeface="Times New Roman" pitchFamily="18" charset="0"/>
              </a:rPr>
              <a:t> fishermen in order they have 60 GT fishing boat, it means that the local government should be support to increase the production of capture fisheries. e. The main dimension of fishing boat of </a:t>
            </a:r>
            <a:r>
              <a:rPr lang="en-IN" sz="2000" dirty="0" err="1" smtClean="0">
                <a:latin typeface="Times New Roman" pitchFamily="18" charset="0"/>
                <a:cs typeface="Times New Roman" pitchFamily="18" charset="0"/>
              </a:rPr>
              <a:t>Pelabuhanratu</a:t>
            </a:r>
            <a:r>
              <a:rPr lang="en-IN" sz="2000" dirty="0" smtClean="0">
                <a:latin typeface="Times New Roman" pitchFamily="18" charset="0"/>
                <a:cs typeface="Times New Roman" pitchFamily="18" charset="0"/>
              </a:rPr>
              <a:t> fishermen is: Fishing boat capacity ≥ 60 GT, Length Over All = 25.436 m, Breath = 4.55 m, Draft = 1.6 m, Speed = 12.5 knots, Inboard Machineries System, </a:t>
            </a:r>
            <a:r>
              <a:rPr lang="en-IN" sz="2000" dirty="0" err="1" smtClean="0">
                <a:latin typeface="Times New Roman" pitchFamily="18" charset="0"/>
                <a:cs typeface="Times New Roman" pitchFamily="18" charset="0"/>
              </a:rPr>
              <a:t>Handline</a:t>
            </a:r>
            <a:r>
              <a:rPr lang="en-IN" sz="2000" dirty="0" smtClean="0">
                <a:latin typeface="Times New Roman" pitchFamily="18" charset="0"/>
                <a:cs typeface="Times New Roman" pitchFamily="18" charset="0"/>
              </a:rPr>
              <a:t> Fish Capture </a:t>
            </a:r>
            <a:r>
              <a:rPr lang="en-IN" sz="2000" dirty="0" err="1" smtClean="0">
                <a:latin typeface="Times New Roman" pitchFamily="18" charset="0"/>
                <a:cs typeface="Times New Roman" pitchFamily="18" charset="0"/>
              </a:rPr>
              <a:t>Applinaces</a:t>
            </a:r>
            <a:r>
              <a:rPr lang="en-IN" sz="2000" dirty="0" smtClean="0">
                <a:latin typeface="Times New Roman" pitchFamily="18" charset="0"/>
                <a:cs typeface="Times New Roman" pitchFamily="18" charset="0"/>
              </a:rPr>
              <a:t>, 6 Cold Storage in the middle area, The Fishing Boat has Bilge Keel, </a:t>
            </a:r>
            <a:r>
              <a:rPr lang="en-IN" sz="2000" dirty="0" err="1" smtClean="0">
                <a:latin typeface="Times New Roman" pitchFamily="18" charset="0"/>
                <a:cs typeface="Times New Roman" pitchFamily="18" charset="0"/>
              </a:rPr>
              <a:t>Amont</a:t>
            </a:r>
            <a:r>
              <a:rPr lang="en-IN" sz="2000" dirty="0" smtClean="0">
                <a:latin typeface="Times New Roman" pitchFamily="18" charset="0"/>
                <a:cs typeface="Times New Roman" pitchFamily="18" charset="0"/>
              </a:rPr>
              <a:t> of fisherman = 20 – 30 persons.</a:t>
            </a:r>
            <a:endParaRPr lang="en-IN" sz="2000" dirty="0"/>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152400"/>
            <a:ext cx="7498080" cy="258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457200"/>
            <a:ext cx="7790688" cy="6172200"/>
          </a:xfrm>
        </p:spPr>
        <p:txBody>
          <a:bodyPr>
            <a:noAutofit/>
          </a:bodyPr>
          <a:lstStyle/>
          <a:p>
            <a:pPr algn="just">
              <a:lnSpc>
                <a:spcPct val="160000"/>
              </a:lnSpc>
            </a:pPr>
            <a:r>
              <a:rPr lang="en-IN" sz="1600" dirty="0" smtClean="0">
                <a:latin typeface="Times New Roman" pitchFamily="18" charset="0"/>
                <a:cs typeface="Times New Roman" pitchFamily="18" charset="0"/>
              </a:rPr>
              <a:t>[1] </a:t>
            </a:r>
            <a:r>
              <a:rPr lang="en-IN" sz="1600" dirty="0" err="1" smtClean="0">
                <a:latin typeface="Times New Roman" pitchFamily="18" charset="0"/>
                <a:cs typeface="Times New Roman" pitchFamily="18" charset="0"/>
              </a:rPr>
              <a:t>Flewwelling</a:t>
            </a:r>
            <a:r>
              <a:rPr lang="en-IN" sz="1600" dirty="0" smtClean="0">
                <a:latin typeface="Times New Roman" pitchFamily="18" charset="0"/>
                <a:cs typeface="Times New Roman" pitchFamily="18" charset="0"/>
              </a:rPr>
              <a:t>, </a:t>
            </a:r>
            <a:r>
              <a:rPr lang="en-IN" sz="1600" dirty="0" err="1" smtClean="0">
                <a:latin typeface="Times New Roman" pitchFamily="18" charset="0"/>
                <a:cs typeface="Times New Roman" pitchFamily="18" charset="0"/>
              </a:rPr>
              <a:t>P.,Cullinan</a:t>
            </a:r>
            <a:r>
              <a:rPr lang="en-IN" sz="1600" dirty="0" smtClean="0">
                <a:latin typeface="Times New Roman" pitchFamily="18" charset="0"/>
                <a:cs typeface="Times New Roman" pitchFamily="18" charset="0"/>
              </a:rPr>
              <a:t>, C., </a:t>
            </a:r>
            <a:r>
              <a:rPr lang="en-IN" sz="1600" dirty="0" err="1" smtClean="0">
                <a:latin typeface="Times New Roman" pitchFamily="18" charset="0"/>
                <a:cs typeface="Times New Roman" pitchFamily="18" charset="0"/>
              </a:rPr>
              <a:t>Balton</a:t>
            </a:r>
            <a:r>
              <a:rPr lang="en-IN" sz="1600" dirty="0" smtClean="0">
                <a:latin typeface="Times New Roman" pitchFamily="18" charset="0"/>
                <a:cs typeface="Times New Roman" pitchFamily="18" charset="0"/>
              </a:rPr>
              <a:t>, D., </a:t>
            </a:r>
            <a:r>
              <a:rPr lang="en-IN" sz="1600" dirty="0" err="1" smtClean="0">
                <a:latin typeface="Times New Roman" pitchFamily="18" charset="0"/>
                <a:cs typeface="Times New Roman" pitchFamily="18" charset="0"/>
              </a:rPr>
              <a:t>Sautter</a:t>
            </a:r>
            <a:r>
              <a:rPr lang="en-IN" sz="1600" dirty="0" smtClean="0">
                <a:latin typeface="Times New Roman" pitchFamily="18" charset="0"/>
                <a:cs typeface="Times New Roman" pitchFamily="18" charset="0"/>
              </a:rPr>
              <a:t>, R.P., Reynolds, J.E., "Recent trends in monitoring, control and surveillance systems for capture fisheries", FAO Fisheries Technical Paper. No. 415. Rome, FAO. 2002. </a:t>
            </a:r>
          </a:p>
          <a:p>
            <a:pPr algn="just">
              <a:lnSpc>
                <a:spcPct val="160000"/>
              </a:lnSpc>
            </a:pPr>
            <a:r>
              <a:rPr lang="en-IN" sz="1600" dirty="0" smtClean="0">
                <a:latin typeface="Times New Roman" pitchFamily="18" charset="0"/>
                <a:cs typeface="Times New Roman" pitchFamily="18" charset="0"/>
              </a:rPr>
              <a:t>[2] Matthew J. Witt and Brendan J. Godley, “A step towards seascape scale conservation: using vessel monitoring systems (VMS) to map fishing activity,” </a:t>
            </a:r>
            <a:r>
              <a:rPr lang="en-IN" sz="1600" dirty="0" err="1" smtClean="0">
                <a:latin typeface="Times New Roman" pitchFamily="18" charset="0"/>
                <a:cs typeface="Times New Roman" pitchFamily="18" charset="0"/>
              </a:rPr>
              <a:t>PLoS</a:t>
            </a:r>
            <a:r>
              <a:rPr lang="en-IN" sz="1600" dirty="0" smtClean="0">
                <a:latin typeface="Times New Roman" pitchFamily="18" charset="0"/>
                <a:cs typeface="Times New Roman" pitchFamily="18" charset="0"/>
              </a:rPr>
              <a:t> One, 2(10), e1111, 2007. </a:t>
            </a:r>
          </a:p>
          <a:p>
            <a:pPr algn="just">
              <a:lnSpc>
                <a:spcPct val="160000"/>
              </a:lnSpc>
            </a:pPr>
            <a:r>
              <a:rPr lang="en-IN" sz="1600" dirty="0" smtClean="0">
                <a:latin typeface="Times New Roman" pitchFamily="18" charset="0"/>
                <a:cs typeface="Times New Roman" pitchFamily="18" charset="0"/>
              </a:rPr>
              <a:t>[3] S.J. Chang, “Satellite-based vessel tracking and monitoring as the long-range mode of AIS,” Proceedings of MTS/IEEE Oceans 2005 Conference, Washington D.C., USA, 2005. </a:t>
            </a:r>
          </a:p>
          <a:p>
            <a:pPr algn="just">
              <a:lnSpc>
                <a:spcPct val="160000"/>
              </a:lnSpc>
            </a:pPr>
            <a:r>
              <a:rPr lang="en-IN" sz="1600" dirty="0" smtClean="0">
                <a:latin typeface="Times New Roman" pitchFamily="18" charset="0"/>
                <a:cs typeface="Times New Roman" pitchFamily="18" charset="0"/>
              </a:rPr>
              <a:t>[4] S. </a:t>
            </a:r>
            <a:r>
              <a:rPr lang="en-IN" sz="1600" dirty="0" err="1" smtClean="0">
                <a:latin typeface="Times New Roman" pitchFamily="18" charset="0"/>
                <a:cs typeface="Times New Roman" pitchFamily="18" charset="0"/>
              </a:rPr>
              <a:t>Hochreiter</a:t>
            </a:r>
            <a:r>
              <a:rPr lang="en-IN" sz="1600" dirty="0" smtClean="0">
                <a:latin typeface="Times New Roman" pitchFamily="18" charset="0"/>
                <a:cs typeface="Times New Roman" pitchFamily="18" charset="0"/>
              </a:rPr>
              <a:t> and J. </a:t>
            </a:r>
            <a:r>
              <a:rPr lang="en-IN" sz="1600" dirty="0" err="1" smtClean="0">
                <a:latin typeface="Times New Roman" pitchFamily="18" charset="0"/>
                <a:cs typeface="Times New Roman" pitchFamily="18" charset="0"/>
              </a:rPr>
              <a:t>Schmidhuber</a:t>
            </a:r>
            <a:r>
              <a:rPr lang="en-IN" sz="1600" dirty="0" smtClean="0">
                <a:latin typeface="Times New Roman" pitchFamily="18" charset="0"/>
                <a:cs typeface="Times New Roman" pitchFamily="18" charset="0"/>
              </a:rPr>
              <a:t>. Long short-term memory. Neural computation, 9(8):1735–1780,1997. </a:t>
            </a:r>
          </a:p>
          <a:p>
            <a:pPr algn="just">
              <a:lnSpc>
                <a:spcPct val="160000"/>
              </a:lnSpc>
            </a:pPr>
            <a:r>
              <a:rPr lang="en-IN" sz="1600" dirty="0" smtClean="0">
                <a:latin typeface="Times New Roman" pitchFamily="18" charset="0"/>
                <a:cs typeface="Times New Roman" pitchFamily="18" charset="0"/>
              </a:rPr>
              <a:t>[5] </a:t>
            </a:r>
            <a:r>
              <a:rPr lang="en-IN" sz="1600" dirty="0" err="1" smtClean="0">
                <a:latin typeface="Times New Roman" pitchFamily="18" charset="0"/>
                <a:cs typeface="Times New Roman" pitchFamily="18" charset="0"/>
              </a:rPr>
              <a:t>Rijnsdorp</a:t>
            </a:r>
            <a:r>
              <a:rPr lang="en-IN" sz="1600" dirty="0" smtClean="0">
                <a:latin typeface="Times New Roman" pitchFamily="18" charset="0"/>
                <a:cs typeface="Times New Roman" pitchFamily="18" charset="0"/>
              </a:rPr>
              <a:t>, A., Buys, A., </a:t>
            </a:r>
            <a:r>
              <a:rPr lang="en-IN" sz="1600" dirty="0" err="1" smtClean="0">
                <a:latin typeface="Times New Roman" pitchFamily="18" charset="0"/>
                <a:cs typeface="Times New Roman" pitchFamily="18" charset="0"/>
              </a:rPr>
              <a:t>Storbeck</a:t>
            </a:r>
            <a:r>
              <a:rPr lang="en-IN" sz="1600" dirty="0" smtClean="0">
                <a:latin typeface="Times New Roman" pitchFamily="18" charset="0"/>
                <a:cs typeface="Times New Roman" pitchFamily="18" charset="0"/>
              </a:rPr>
              <a:t>, F., and </a:t>
            </a:r>
            <a:r>
              <a:rPr lang="en-IN" sz="1600" dirty="0" err="1" smtClean="0">
                <a:latin typeface="Times New Roman" pitchFamily="18" charset="0"/>
                <a:cs typeface="Times New Roman" pitchFamily="18" charset="0"/>
              </a:rPr>
              <a:t>Visser</a:t>
            </a:r>
            <a:r>
              <a:rPr lang="en-IN" sz="1600" dirty="0" smtClean="0">
                <a:latin typeface="Times New Roman" pitchFamily="18" charset="0"/>
                <a:cs typeface="Times New Roman" pitchFamily="18" charset="0"/>
              </a:rPr>
              <a:t>, E, “Micro-scale distribution of beam trawl effort in the southern North Sea between 1993 and 1996 in relation to the trawling frequency of the sea bed and the impact on benthic organisms,” ICES Journal of Marine Science: Journal du </a:t>
            </a:r>
            <a:r>
              <a:rPr lang="en-IN" sz="1600" dirty="0" err="1" smtClean="0">
                <a:latin typeface="Times New Roman" pitchFamily="18" charset="0"/>
                <a:cs typeface="Times New Roman" pitchFamily="18" charset="0"/>
              </a:rPr>
              <a:t>Conseil</a:t>
            </a:r>
            <a:r>
              <a:rPr lang="en-IN" sz="1600" dirty="0" smtClean="0">
                <a:latin typeface="Times New Roman" pitchFamily="18" charset="0"/>
                <a:cs typeface="Times New Roman" pitchFamily="18" charset="0"/>
              </a:rPr>
              <a:t>, 55(3), 403-419, 1998. </a:t>
            </a:r>
          </a:p>
          <a:p>
            <a:pPr algn="just">
              <a:lnSpc>
                <a:spcPct val="160000"/>
              </a:lnSpc>
            </a:pPr>
            <a:endParaRPr lang="en-IN" sz="1600" dirty="0" smtClean="0">
              <a:latin typeface="Times New Roman" pitchFamily="18" charset="0"/>
              <a:cs typeface="Times New Roman" pitchFamily="18"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S.J Chang, “AIS Applications as an Efficient Tool for VTS: Identifying and Coping with Discrepancy between Ideal Cases, Standard and Real Situations,” Sea Technology 47(3): 15-18, 2006.</a:t>
            </a:r>
          </a:p>
          <a:p>
            <a:pPr algn="just">
              <a:lnSpc>
                <a:spcPct val="170000"/>
              </a:lnSpc>
            </a:pPr>
            <a:r>
              <a:rPr lang="en-IN" sz="1500" dirty="0" smtClean="0">
                <a:latin typeface="Times New Roman" pitchFamily="18" charset="0"/>
                <a:cs typeface="Times New Roman" pitchFamily="18" charset="0"/>
              </a:rPr>
              <a:t>[7] S.J. Chang, K.H. </a:t>
            </a:r>
            <a:r>
              <a:rPr lang="en-IN" sz="1500" dirty="0" err="1" smtClean="0">
                <a:latin typeface="Times New Roman" pitchFamily="18" charset="0"/>
                <a:cs typeface="Times New Roman" pitchFamily="18" charset="0"/>
              </a:rPr>
              <a:t>Yeh</a:t>
            </a:r>
            <a:r>
              <a:rPr lang="en-IN" sz="1500" dirty="0" smtClean="0">
                <a:latin typeface="Times New Roman" pitchFamily="18" charset="0"/>
                <a:cs typeface="Times New Roman" pitchFamily="18" charset="0"/>
              </a:rPr>
              <a:t>, G.D. </a:t>
            </a:r>
            <a:r>
              <a:rPr lang="en-IN" sz="1500" dirty="0" err="1" smtClean="0">
                <a:latin typeface="Times New Roman" pitchFamily="18" charset="0"/>
                <a:cs typeface="Times New Roman" pitchFamily="18" charset="0"/>
              </a:rPr>
              <a:t>Peng</a:t>
            </a:r>
            <a:r>
              <a:rPr lang="en-IN" sz="1500" dirty="0" smtClean="0">
                <a:latin typeface="Times New Roman" pitchFamily="18" charset="0"/>
                <a:cs typeface="Times New Roman" pitchFamily="18" charset="0"/>
              </a:rPr>
              <a:t>, S.M. Chang and C.H. Huang, “From Safety to Security- pattern and anomaly detections in maritime trajectories,” Proceedings of the 49th Annual International Carnahan Conference on Security Technology, ICCST 2015. </a:t>
            </a:r>
          </a:p>
          <a:p>
            <a:pPr algn="just">
              <a:lnSpc>
                <a:spcPct val="170000"/>
              </a:lnSpc>
            </a:pPr>
            <a:r>
              <a:rPr lang="en-IN" sz="1500" dirty="0" smtClean="0">
                <a:latin typeface="Times New Roman" pitchFamily="18" charset="0"/>
                <a:cs typeface="Times New Roman" pitchFamily="18" charset="0"/>
              </a:rPr>
              <a:t>[8] E. N. de Souza, K. </a:t>
            </a:r>
            <a:r>
              <a:rPr lang="en-IN" sz="1500" dirty="0" err="1" smtClean="0">
                <a:latin typeface="Times New Roman" pitchFamily="18" charset="0"/>
                <a:cs typeface="Times New Roman" pitchFamily="18" charset="0"/>
              </a:rPr>
              <a:t>Boerder</a:t>
            </a:r>
            <a:r>
              <a:rPr lang="en-IN" sz="1500" dirty="0" smtClean="0">
                <a:latin typeface="Times New Roman" pitchFamily="18" charset="0"/>
                <a:cs typeface="Times New Roman" pitchFamily="18" charset="0"/>
              </a:rPr>
              <a:t>, S. </a:t>
            </a:r>
            <a:r>
              <a:rPr lang="en-IN" sz="1500" dirty="0" err="1" smtClean="0">
                <a:latin typeface="Times New Roman" pitchFamily="18" charset="0"/>
                <a:cs typeface="Times New Roman" pitchFamily="18" charset="0"/>
              </a:rPr>
              <a:t>Matwin</a:t>
            </a:r>
            <a:r>
              <a:rPr lang="en-IN" sz="1500" dirty="0" smtClean="0">
                <a:latin typeface="Times New Roman" pitchFamily="18" charset="0"/>
                <a:cs typeface="Times New Roman" pitchFamily="18" charset="0"/>
              </a:rPr>
              <a:t>, and B. Worm, “Improving fishing pattern detection from satellite </a:t>
            </a:r>
            <a:r>
              <a:rPr lang="en-IN" sz="1500" dirty="0" err="1" smtClean="0">
                <a:latin typeface="Times New Roman" pitchFamily="18" charset="0"/>
                <a:cs typeface="Times New Roman" pitchFamily="18" charset="0"/>
              </a:rPr>
              <a:t>ais</a:t>
            </a:r>
            <a:r>
              <a:rPr lang="en-IN" sz="1500" dirty="0" smtClean="0">
                <a:latin typeface="Times New Roman" pitchFamily="18" charset="0"/>
                <a:cs typeface="Times New Roman" pitchFamily="18" charset="0"/>
              </a:rPr>
              <a:t> using data mining and machine learning,” PLOS ONE, vol. 11, no. 7, p. e0158248, 2016.</a:t>
            </a:r>
          </a:p>
          <a:p>
            <a:pPr algn="just">
              <a:lnSpc>
                <a:spcPct val="170000"/>
              </a:lnSpc>
            </a:pPr>
            <a:r>
              <a:rPr lang="en-IN" sz="1500" dirty="0" smtClean="0">
                <a:latin typeface="Times New Roman" pitchFamily="18" charset="0"/>
                <a:cs typeface="Times New Roman" pitchFamily="18" charset="0"/>
              </a:rPr>
              <a:t>[9] Russo, T., </a:t>
            </a:r>
            <a:r>
              <a:rPr lang="en-IN" sz="1500" dirty="0" err="1" smtClean="0">
                <a:latin typeface="Times New Roman" pitchFamily="18" charset="0"/>
                <a:cs typeface="Times New Roman" pitchFamily="18" charset="0"/>
              </a:rPr>
              <a:t>Parisi</a:t>
            </a:r>
            <a:r>
              <a:rPr lang="en-IN" sz="1500" dirty="0" smtClean="0">
                <a:latin typeface="Times New Roman" pitchFamily="18" charset="0"/>
                <a:cs typeface="Times New Roman" pitchFamily="18" charset="0"/>
              </a:rPr>
              <a:t>, A., </a:t>
            </a:r>
            <a:r>
              <a:rPr lang="en-IN" sz="1500" dirty="0" err="1" smtClean="0">
                <a:latin typeface="Times New Roman" pitchFamily="18" charset="0"/>
                <a:cs typeface="Times New Roman" pitchFamily="18" charset="0"/>
              </a:rPr>
              <a:t>Prorgi</a:t>
            </a:r>
            <a:r>
              <a:rPr lang="en-IN" sz="1500" dirty="0" smtClean="0">
                <a:latin typeface="Times New Roman" pitchFamily="18" charset="0"/>
                <a:cs typeface="Times New Roman" pitchFamily="18" charset="0"/>
              </a:rPr>
              <a:t>, M., </a:t>
            </a:r>
            <a:r>
              <a:rPr lang="en-IN" sz="1500" dirty="0" err="1" smtClean="0">
                <a:latin typeface="Times New Roman" pitchFamily="18" charset="0"/>
                <a:cs typeface="Times New Roman" pitchFamily="18" charset="0"/>
              </a:rPr>
              <a:t>Boccoli</a:t>
            </a:r>
            <a:r>
              <a:rPr lang="en-IN" sz="1500" dirty="0" smtClean="0">
                <a:latin typeface="Times New Roman" pitchFamily="18" charset="0"/>
                <a:cs typeface="Times New Roman" pitchFamily="18" charset="0"/>
              </a:rPr>
              <a:t>, F., </a:t>
            </a:r>
            <a:r>
              <a:rPr lang="en-IN" sz="1500" dirty="0" err="1" smtClean="0">
                <a:latin typeface="Times New Roman" pitchFamily="18" charset="0"/>
                <a:cs typeface="Times New Roman" pitchFamily="18" charset="0"/>
              </a:rPr>
              <a:t>Cignini</a:t>
            </a:r>
            <a:r>
              <a:rPr lang="en-IN" sz="1500" dirty="0" smtClean="0">
                <a:latin typeface="Times New Roman" pitchFamily="18" charset="0"/>
                <a:cs typeface="Times New Roman" pitchFamily="18" charset="0"/>
              </a:rPr>
              <a:t>, I., </a:t>
            </a:r>
            <a:r>
              <a:rPr lang="en-IN" sz="1500" dirty="0" err="1" smtClean="0">
                <a:latin typeface="Times New Roman" pitchFamily="18" charset="0"/>
                <a:cs typeface="Times New Roman" pitchFamily="18" charset="0"/>
              </a:rPr>
              <a:t>Tordoni</a:t>
            </a:r>
            <a:r>
              <a:rPr lang="en-IN" sz="1500" dirty="0" smtClean="0">
                <a:latin typeface="Times New Roman" pitchFamily="18" charset="0"/>
                <a:cs typeface="Times New Roman" pitchFamily="18" charset="0"/>
              </a:rPr>
              <a:t>, M., and </a:t>
            </a:r>
            <a:r>
              <a:rPr lang="en-IN" sz="1500" dirty="0" err="1" smtClean="0">
                <a:latin typeface="Times New Roman" pitchFamily="18" charset="0"/>
                <a:cs typeface="Times New Roman" pitchFamily="18" charset="0"/>
              </a:rPr>
              <a:t>Cataudella</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S.,“When</a:t>
            </a:r>
            <a:r>
              <a:rPr lang="en-IN" sz="1500" dirty="0" smtClean="0">
                <a:latin typeface="Times New Roman" pitchFamily="18" charset="0"/>
                <a:cs typeface="Times New Roman" pitchFamily="18" charset="0"/>
              </a:rPr>
              <a:t> behaviour reveals activity: Assigning fishing effort to </a:t>
            </a:r>
            <a:r>
              <a:rPr lang="en-IN" sz="1500" dirty="0" err="1" smtClean="0">
                <a:latin typeface="Times New Roman" pitchFamily="18" charset="0"/>
                <a:cs typeface="Times New Roman" pitchFamily="18" charset="0"/>
              </a:rPr>
              <a:t>métiers</a:t>
            </a:r>
            <a:r>
              <a:rPr lang="en-IN" sz="1500" dirty="0" smtClean="0">
                <a:latin typeface="Times New Roman" pitchFamily="18" charset="0"/>
                <a:cs typeface="Times New Roman" pitchFamily="18" charset="0"/>
              </a:rPr>
              <a:t> based on VMS data using artificial neural networks,” Fisheries Research, 111(1–2), 53-64, 2011.</a:t>
            </a:r>
          </a:p>
          <a:p>
            <a:pPr algn="just">
              <a:lnSpc>
                <a:spcPct val="160000"/>
              </a:lnSpc>
            </a:pPr>
            <a:r>
              <a:rPr lang="en-IN" sz="1500" dirty="0" smtClean="0">
                <a:latin typeface="Times New Roman" pitchFamily="18" charset="0"/>
                <a:cs typeface="Times New Roman" pitchFamily="18" charset="0"/>
              </a:rPr>
              <a:t>[10] </a:t>
            </a:r>
            <a:r>
              <a:rPr lang="en-IN" sz="1500" dirty="0" err="1" smtClean="0">
                <a:latin typeface="Times New Roman" pitchFamily="18" charset="0"/>
                <a:cs typeface="Times New Roman" pitchFamily="18" charset="0"/>
              </a:rPr>
              <a:t>Joo</a:t>
            </a:r>
            <a:r>
              <a:rPr lang="en-IN" sz="1500" dirty="0" smtClean="0">
                <a:latin typeface="Times New Roman" pitchFamily="18" charset="0"/>
                <a:cs typeface="Times New Roman" pitchFamily="18" charset="0"/>
              </a:rPr>
              <a:t>, R., Bertrand, S., </a:t>
            </a:r>
            <a:r>
              <a:rPr lang="en-IN" sz="1500" dirty="0" err="1" smtClean="0">
                <a:latin typeface="Times New Roman" pitchFamily="18" charset="0"/>
                <a:cs typeface="Times New Roman" pitchFamily="18" charset="0"/>
              </a:rPr>
              <a:t>Chaigneau</a:t>
            </a:r>
            <a:r>
              <a:rPr lang="en-IN" sz="1500" dirty="0" smtClean="0">
                <a:latin typeface="Times New Roman" pitchFamily="18" charset="0"/>
                <a:cs typeface="Times New Roman" pitchFamily="18" charset="0"/>
              </a:rPr>
              <a:t>, A., and </a:t>
            </a:r>
            <a:r>
              <a:rPr lang="en-IN" sz="1500" dirty="0" err="1" smtClean="0">
                <a:latin typeface="Times New Roman" pitchFamily="18" charset="0"/>
                <a:cs typeface="Times New Roman" pitchFamily="18" charset="0"/>
              </a:rPr>
              <a:t>Niquen</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M,“Optimization</a:t>
            </a:r>
            <a:r>
              <a:rPr lang="en-IN" sz="1500" dirty="0" smtClean="0">
                <a:latin typeface="Times New Roman" pitchFamily="18" charset="0"/>
                <a:cs typeface="Times New Roman" pitchFamily="18" charset="0"/>
              </a:rPr>
              <a:t> of an artificial neural network for identifying fishing set positions from VMS data: an example from the Peruvian anchovy purse seine fishery,” Ecological Modelling, 222(4), 1048-1059, 2011.</a:t>
            </a:r>
            <a:endParaRPr lang="en-US" sz="1500" dirty="0" smtClean="0">
              <a:latin typeface="Times New Roman" pitchFamily="18" charset="0"/>
              <a:cs typeface="Times New Roman" pitchFamily="18" charset="0"/>
            </a:endParaRPr>
          </a:p>
          <a:p>
            <a:pPr algn="just">
              <a:lnSpc>
                <a:spcPct val="170000"/>
              </a:lnSpc>
            </a:pPr>
            <a:endParaRPr lang="en-IN" sz="1500" dirty="0" smtClean="0">
              <a:latin typeface="Times New Roman" pitchFamily="18" charset="0"/>
              <a:cs typeface="Times New Roman" pitchFamily="18" charset="0"/>
            </a:endParaRPr>
          </a:p>
          <a:p>
            <a:pPr algn="just">
              <a:lnSpc>
                <a:spcPct val="170000"/>
              </a:lnSpc>
            </a:pP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1350</TotalTime>
  <Words>1589</Words>
  <Application>Microsoft Office PowerPoint</Application>
  <PresentationFormat>On-screen Show (4:3)</PresentationFormat>
  <Paragraphs>75</Paragraphs>
  <Slides>16</Slides>
  <Notes>2</Notes>
  <HiddenSlides>0</HiddenSlides>
  <MMClips>0</MMClip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Solstice</vt:lpstr>
      <vt:lpstr>Fishing boat Activity Clustering and Timeline Studying (FACTS)</vt:lpstr>
      <vt:lpstr>Abstract</vt:lpstr>
      <vt:lpstr>Slide 3</vt:lpstr>
      <vt:lpstr>Existing System</vt:lpstr>
      <vt:lpstr>Disadvantage of Existing System</vt:lpstr>
      <vt:lpstr>PROPOSED SYSTEM :</vt:lpstr>
      <vt:lpstr>ADVANTAGE</vt:lpstr>
      <vt:lpstr>Slide 8</vt:lpstr>
      <vt:lpstr>Slide 9</vt:lpstr>
      <vt:lpstr>Block Diagram</vt:lpstr>
      <vt:lpstr>SOFTWARE REQUIREMENTS:</vt:lpstr>
      <vt:lpstr>HARDWARE REQUIREMENTS:</vt:lpstr>
      <vt:lpstr>CONCLUSION</vt:lpstr>
      <vt:lpstr>Slide 14</vt:lpstr>
      <vt:lpstr>REFERENCE</vt:lpstr>
      <vt:lpstr>Slide 16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578</cp:revision>
  <dcterms:created xsi:type="dcterms:W3CDTF">2006-08-16T00:00:00Z</dcterms:created>
  <dcterms:modified xsi:type="dcterms:W3CDTF">2022-03-04T07:05:44Z</dcterms:modified>
</cp:coreProperties>
</file>