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rmAutofit/>
          </a:bodyPr>
          <a:lstStyle/>
          <a:p>
            <a:pPr algn="ctr"/>
            <a:r>
              <a:rPr lang="en-IN" b="1" dirty="0" smtClean="0">
                <a:latin typeface="Times New Roman" pitchFamily="18" charset="0"/>
                <a:cs typeface="Times New Roman" pitchFamily="18" charset="0"/>
              </a:rPr>
              <a:t>Development of a happiness index for schools (including mental health and well-being parameters, among others) with self-assessment facilities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Schools are increasingly concerned with the well-being of the whole child – likely, more so since the COVID-19 pandemic – and goals here were to document the psychometric properties of a brief new measure of adolescent mental health, the Well-Being Index (WBI). The measure assesses 4 symptom areas, 2 each of internalizing and externalizing symptoms—Depression, Anxiety, Rule-Breaking, and Substance Use—and an optional scale on Isolation at School. A total of 2,444 students from 2 high schools completed the WBI, the Youth Self-Report (YSR), and other related measures. Alpha coefficients showed acceptable internal consistency, with values for the 5 WBI subscales at ., .83, .84, .78, .79, and .74respectively.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US" sz="2000" dirty="0" smtClean="0">
                <a:latin typeface="Times New Roman" pitchFamily="18" charset="0"/>
                <a:cs typeface="Times New Roman" pitchFamily="18" charset="0"/>
              </a:rPr>
              <a:t>    Both exploratory and confirmatory factor analyses demonstrated consistent factorial validity. Correlations with corresponding YSR subscales indicated good convergent and </a:t>
            </a:r>
            <a:r>
              <a:rPr lang="en-US" sz="2000" dirty="0" err="1" smtClean="0">
                <a:latin typeface="Times New Roman" pitchFamily="18" charset="0"/>
                <a:cs typeface="Times New Roman" pitchFamily="18" charset="0"/>
              </a:rPr>
              <a:t>discriminant</a:t>
            </a:r>
            <a:r>
              <a:rPr lang="en-US" sz="2000" dirty="0" smtClean="0">
                <a:latin typeface="Times New Roman" pitchFamily="18" charset="0"/>
                <a:cs typeface="Times New Roman" pitchFamily="18" charset="0"/>
              </a:rPr>
              <a:t> validity. The WBI Substance Use and Isolation at School subscales, similarly, had high correlations with subscales from preexisting measures. Criterion-related validity was indicated in significant correlations between WBI subscales and conceptually related dimensions of close relationships. Also examined was the percentage of youth falling above clinical cutoffs on both the WBI and YSR, and findings demonstrated high concurrent validity. Collectively, results suggest the promise of the WBI as a brief, psychometrically sound measure to assess the adjustment of adolescents, along with perceptions of school climate that can be modified toward fostering their overall well-being.</a:t>
            </a:r>
            <a:endParaRPr lang="en-IN"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On the other hand, existing measures of symptoms that have the </a:t>
            </a:r>
            <a:r>
              <a:rPr lang="en-US" sz="2000" dirty="0" err="1" smtClean="0">
                <a:latin typeface="Times New Roman" pitchFamily="18" charset="0"/>
                <a:cs typeface="Times New Roman" pitchFamily="18" charset="0"/>
              </a:rPr>
              <a:t>advantageof</a:t>
            </a:r>
            <a:r>
              <a:rPr lang="en-US" sz="2000" dirty="0" smtClean="0">
                <a:latin typeface="Times New Roman" pitchFamily="18" charset="0"/>
                <a:cs typeface="Times New Roman" pitchFamily="18" charset="0"/>
              </a:rPr>
              <a:t> being brief and thus more feasible for school-wide assessments, these tend to focus on limited domains of youths’ maladjustment. </a:t>
            </a:r>
          </a:p>
          <a:p>
            <a:pPr algn="just">
              <a:lnSpc>
                <a:spcPct val="150000"/>
              </a:lnSpc>
            </a:pPr>
            <a:r>
              <a:rPr lang="en-US" sz="2000" dirty="0" smtClean="0">
                <a:latin typeface="Times New Roman" pitchFamily="18" charset="0"/>
                <a:cs typeface="Times New Roman" pitchFamily="18" charset="0"/>
              </a:rPr>
              <a:t>The creation of new measures in psychology, items were created by first generating statements that paraphrased each category of symptoms to be captured, relying on existing, relevant theoretical and empirical literatures. </a:t>
            </a:r>
          </a:p>
          <a:p>
            <a:pPr algn="just">
              <a:lnSpc>
                <a:spcPct val="150000"/>
              </a:lnSpc>
            </a:pPr>
            <a:r>
              <a:rPr lang="en-US" sz="2000" dirty="0" smtClean="0">
                <a:latin typeface="Times New Roman" pitchFamily="18" charset="0"/>
                <a:cs typeface="Times New Roman" pitchFamily="18" charset="0"/>
              </a:rPr>
              <a:t>The WBI Isolation at School subscale was significantly related to school climate subscales from pre-existing measures.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Happiness research has revealed that economic progress or other traditional prosperity measures like health, living standard individually do not necessarily translate into increase in people’s quality of life. </a:t>
            </a:r>
          </a:p>
          <a:p>
            <a:pPr algn="just">
              <a:lnSpc>
                <a:spcPct val="150000"/>
              </a:lnSpc>
            </a:pPr>
            <a:r>
              <a:rPr lang="en-IN" sz="2000" dirty="0" smtClean="0">
                <a:latin typeface="Times New Roman" pitchFamily="18" charset="0"/>
                <a:cs typeface="Times New Roman" pitchFamily="18" charset="0"/>
              </a:rPr>
              <a:t>Provision of basic services and amenities to citizens do not necessarily guarantee happiness. </a:t>
            </a:r>
          </a:p>
          <a:p>
            <a:pPr algn="just">
              <a:lnSpc>
                <a:spcPct val="150000"/>
              </a:lnSpc>
            </a:pPr>
            <a:r>
              <a:rPr lang="en-IN" sz="2000" dirty="0" smtClean="0">
                <a:latin typeface="Times New Roman" pitchFamily="18" charset="0"/>
                <a:cs typeface="Times New Roman" pitchFamily="18" charset="0"/>
              </a:rPr>
              <a:t>There is need for bottom up approach to measure happiness of citizens to improve/ enhance quality of life. </a:t>
            </a:r>
          </a:p>
          <a:p>
            <a:pPr algn="just">
              <a:lnSpc>
                <a:spcPct val="150000"/>
              </a:lnSpc>
            </a:pPr>
            <a:r>
              <a:rPr lang="en-IN" sz="2000" dirty="0" smtClean="0">
                <a:latin typeface="Times New Roman" pitchFamily="18" charset="0"/>
                <a:cs typeface="Times New Roman" pitchFamily="18" charset="0"/>
              </a:rPr>
              <a:t>There is a need to develop a methodology to identify happiness indicators; to collect data; and to measure/ assess happiness, as a framework to identify the disparity; and to propose targeted policy interventions and amendments.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4953000"/>
          </a:xfrm>
        </p:spPr>
        <p:txBody>
          <a:bodyPr>
            <a:noAutofit/>
          </a:bodyPr>
          <a:lstStyle/>
          <a:p>
            <a:pPr algn="just">
              <a:lnSpc>
                <a:spcPct val="150000"/>
              </a:lnSpc>
            </a:pPr>
            <a:r>
              <a:rPr lang="en-IN" sz="2000" dirty="0" smtClean="0">
                <a:latin typeface="Times New Roman" pitchFamily="18" charset="0"/>
                <a:cs typeface="Times New Roman" pitchFamily="18" charset="0"/>
              </a:rPr>
              <a:t>Government will come to know the inconsistency in various facilities which are directly associated with people's happiness/overall life satisfaction, needs of its residents which may help further to propose policy intervention or any amendment.</a:t>
            </a:r>
          </a:p>
          <a:p>
            <a:pPr algn="just">
              <a:lnSpc>
                <a:spcPct val="150000"/>
              </a:lnSpc>
            </a:pPr>
            <a:r>
              <a:rPr lang="en-IN" sz="2000" dirty="0" smtClean="0">
                <a:latin typeface="Times New Roman" pitchFamily="18" charset="0"/>
                <a:cs typeface="Times New Roman" pitchFamily="18" charset="0"/>
              </a:rPr>
              <a:t>These approaches have in common is that they propose core strengths that when developed form the foundation for broad positive development in family, school, and community contexts.</a:t>
            </a:r>
          </a:p>
          <a:p>
            <a:pPr algn="just">
              <a:lnSpc>
                <a:spcPct val="150000"/>
              </a:lnSpc>
            </a:pPr>
            <a:r>
              <a:rPr lang="en-IN" sz="2000" dirty="0" smtClean="0">
                <a:latin typeface="Times New Roman" pitchFamily="18" charset="0"/>
                <a:cs typeface="Times New Roman" pitchFamily="18" charset="0"/>
              </a:rPr>
              <a:t>As positive psychology interventions are now including multiple components, likewise comprehensive measurement approaches are needed to assess student needs and to evaluate effectiveness.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also provide information on individual's performance on each domain.</a:t>
            </a:r>
          </a:p>
          <a:p>
            <a:pPr algn="just">
              <a:lnSpc>
                <a:spcPct val="150000"/>
              </a:lnSpc>
            </a:pPr>
            <a:r>
              <a:rPr lang="en-US" sz="2000" dirty="0" smtClean="0">
                <a:latin typeface="Times New Roman" pitchFamily="18" charset="0"/>
                <a:cs typeface="Times New Roman" pitchFamily="18" charset="0"/>
              </a:rPr>
              <a:t>To examine convergent and </a:t>
            </a:r>
            <a:r>
              <a:rPr lang="en-US" sz="2000" dirty="0" err="1" smtClean="0">
                <a:latin typeface="Times New Roman" pitchFamily="18" charset="0"/>
                <a:cs typeface="Times New Roman" pitchFamily="18" charset="0"/>
              </a:rPr>
              <a:t>discriminant</a:t>
            </a:r>
            <a:r>
              <a:rPr lang="en-US" sz="2000" dirty="0" smtClean="0">
                <a:latin typeface="Times New Roman" pitchFamily="18" charset="0"/>
                <a:cs typeface="Times New Roman" pitchFamily="18" charset="0"/>
              </a:rPr>
              <a:t> validity in greater depth, we compared the magnitude of coefficients where the WBI subscale was conceptually (a) similar to the YSR subscale vs. (b)dissimilar, using asymptotic z tests.</a:t>
            </a:r>
          </a:p>
          <a:p>
            <a:pPr algn="just">
              <a:lnSpc>
                <a:spcPct val="150000"/>
              </a:lnSpc>
            </a:pPr>
            <a:r>
              <a:rPr lang="en-IN" sz="2000" dirty="0" smtClean="0">
                <a:latin typeface="Times New Roman" pitchFamily="18" charset="0"/>
                <a:cs typeface="Times New Roman" pitchFamily="18" charset="0"/>
              </a:rPr>
              <a:t>In a similar manner, related to qualitative studies, we do not know if our search strategy were as efficient in identifying studies of relevance if this was not the main theme or focus of the study. </a:t>
            </a:r>
          </a:p>
          <a:p>
            <a:pPr algn="just">
              <a:lnSpc>
                <a:spcPct val="150000"/>
              </a:lnSpc>
            </a:pPr>
            <a:r>
              <a:rPr lang="en-IN" sz="2000" dirty="0" smtClean="0">
                <a:latin typeface="Times New Roman" pitchFamily="18" charset="0"/>
                <a:cs typeface="Times New Roman" pitchFamily="18" charset="0"/>
              </a:rPr>
              <a:t>The main foci of research within the field of social media and mental health and well-being among adolescents, as well as the type of data sources and research instruments used so far.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355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The geography of happiness: Connecting twitter sentiment and expression, demographics, and objective characteristics of place</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Mitchell, L., et al., </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We conduct a detailed investigation of correlations between real-time expressions of individuals made across the United States and a wide range of emotional, geographic, demographic, and health characteristics.</a:t>
                      </a:r>
                      <a:endParaRPr lang="en-IN" sz="14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Measuring the happiness of large-scale written expression: Songs, blogs, and presidents</a:t>
                      </a:r>
                      <a:endParaRPr lang="en-IN" sz="14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Dodds, P.S. and C.M. Danforth, </a:t>
                      </a:r>
                      <a:endParaRPr lang="en-IN" sz="14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In recognizing the importance of quantifying wellbeing, we have seen substantial interest and progress in measuring how individuals feel in a wide range of contexts, particularly in the fields of psychology and behavioral economics.</a:t>
                      </a:r>
                      <a:endParaRPr lang="en-IN" sz="14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3156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A City of Wellbeing: The what, why &amp; how of measuring community wellbeing: City of Santa Monica Office of Wellbeing</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Warner, K., &amp; Kern, M., </a:t>
                      </a:r>
                      <a:endParaRPr lang="en-IN" sz="14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Promoting a better life for citizens is a core goal of democratic governments. Leaders are elected on the implied promise that they will somehow improve people’s lives.</a:t>
                      </a:r>
                      <a:endParaRPr lang="en-IN" sz="14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High income improves evaluation of life but not emotional well-being</a:t>
                      </a:r>
                      <a:endParaRPr lang="en-IN" sz="14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Kahneman, D. and A. Deaton, </a:t>
                      </a:r>
                      <a:endParaRPr lang="en-IN" sz="14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Emotional well-being refers to the emotional quality of an individual's everyday experience--the frequency and intensity of experiences of joy, stress, sadness, anger, and affection that make one's life pleasant or unpleasant.</a:t>
                      </a:r>
                      <a:endParaRPr lang="en-IN" sz="14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447800"/>
            <a:ext cx="6858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CONCLUSION</a:t>
            </a:r>
            <a:endParaRPr lang="en-US" dirty="0"/>
          </a:p>
        </p:txBody>
      </p:sp>
      <p:sp>
        <p:nvSpPr>
          <p:cNvPr id="3" name="Content Placeholder 2"/>
          <p:cNvSpPr>
            <a:spLocks noGrp="1"/>
          </p:cNvSpPr>
          <p:nvPr>
            <p:ph idx="1"/>
          </p:nvPr>
        </p:nvSpPr>
        <p:spPr>
          <a:xfrm>
            <a:off x="1371600" y="1066800"/>
            <a:ext cx="7498080" cy="5181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Model is developed to assess happiness, both for Individual &amp; aggregate level along with informing user about those factors which are affecting their happiness strongly by highlighting in an App. According to the survey, the significant indicators which influence the happiness strongly are from Health, Social Network &amp; Living Standards domains. The foremost indicators are lack of Education and its facilities, increasing stress, health issues, and inconsistencies in social ties, Income and Work life balance. So, the implication for Governments and policy makers is that to focus on these basic needs, to improve citizen's happiness and alternatively </a:t>
            </a:r>
            <a:r>
              <a:rPr lang="en-IN" sz="2000" dirty="0" err="1" smtClean="0">
                <a:latin typeface="Times New Roman" pitchFamily="18" charset="0"/>
                <a:cs typeface="Times New Roman" pitchFamily="18" charset="0"/>
              </a:rPr>
              <a:t>zonal</a:t>
            </a:r>
            <a:r>
              <a:rPr lang="en-IN" sz="2000" dirty="0" smtClean="0">
                <a:latin typeface="Times New Roman" pitchFamily="18" charset="0"/>
                <a:cs typeface="Times New Roman" pitchFamily="18" charset="0"/>
              </a:rPr>
              <a:t> development.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 is still scope to enhance this study in terms of geo tagging the responses and analyzing the data spatially. This kind of study will be very effective in making specific area based policy. The mobile app can be made more user friendly and additional features like auto pop up, auto reminder and visualization dashboards for users’ location can be added. This was a cross sectional research and the indicators used in the study are highly significant in measurement of happiness, but there is still possibility to add/subtract indicators based on their significance over a period of time through longitudinal research.</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943600"/>
          </a:xfrm>
        </p:spPr>
        <p:txBody>
          <a:bodyPr>
            <a:noAutofit/>
          </a:bodyPr>
          <a:lstStyle/>
          <a:p>
            <a:pPr algn="just">
              <a:lnSpc>
                <a:spcPct val="160000"/>
              </a:lnSpc>
            </a:pPr>
            <a:r>
              <a:rPr lang="en-IN" sz="1800" dirty="0" smtClean="0">
                <a:latin typeface="Times New Roman" pitchFamily="18" charset="0"/>
                <a:cs typeface="Times New Roman" pitchFamily="18" charset="0"/>
              </a:rPr>
              <a:t>1. Wikipedia. Happiness. 2016 [cited 2016 17-June-2016]; Available from: https://en.wikipedia.org/wiki/Happiness </a:t>
            </a:r>
          </a:p>
          <a:p>
            <a:pPr algn="just">
              <a:lnSpc>
                <a:spcPct val="160000"/>
              </a:lnSpc>
            </a:pPr>
            <a:r>
              <a:rPr lang="en-IN" sz="1800" dirty="0" smtClean="0">
                <a:latin typeface="Times New Roman" pitchFamily="18" charset="0"/>
                <a:cs typeface="Times New Roman" pitchFamily="18" charset="0"/>
              </a:rPr>
              <a:t>2. Mitchell, L., et al., The geography of happiness: Connecting twitter sentiment and expression, demographics, and objective characteristics of place. </a:t>
            </a:r>
            <a:r>
              <a:rPr lang="en-IN" sz="1800" dirty="0" err="1" smtClean="0">
                <a:latin typeface="Times New Roman" pitchFamily="18" charset="0"/>
                <a:cs typeface="Times New Roman" pitchFamily="18" charset="0"/>
              </a:rPr>
              <a:t>PloS</a:t>
            </a:r>
            <a:r>
              <a:rPr lang="en-IN" sz="1800" dirty="0" smtClean="0">
                <a:latin typeface="Times New Roman" pitchFamily="18" charset="0"/>
                <a:cs typeface="Times New Roman" pitchFamily="18" charset="0"/>
              </a:rPr>
              <a:t> one, 2013. 8(5): p. e64417. </a:t>
            </a:r>
          </a:p>
          <a:p>
            <a:pPr algn="just">
              <a:lnSpc>
                <a:spcPct val="16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Dodds</a:t>
            </a:r>
            <a:r>
              <a:rPr lang="en-IN" sz="1800" dirty="0" smtClean="0">
                <a:latin typeface="Times New Roman" pitchFamily="18" charset="0"/>
                <a:cs typeface="Times New Roman" pitchFamily="18" charset="0"/>
              </a:rPr>
              <a:t>, P.S. and C.M. </a:t>
            </a:r>
            <a:r>
              <a:rPr lang="en-IN" sz="1800" dirty="0" err="1" smtClean="0">
                <a:latin typeface="Times New Roman" pitchFamily="18" charset="0"/>
                <a:cs typeface="Times New Roman" pitchFamily="18" charset="0"/>
              </a:rPr>
              <a:t>Danforth</a:t>
            </a:r>
            <a:r>
              <a:rPr lang="en-IN" sz="1800" dirty="0" smtClean="0">
                <a:latin typeface="Times New Roman" pitchFamily="18" charset="0"/>
                <a:cs typeface="Times New Roman" pitchFamily="18" charset="0"/>
              </a:rPr>
              <a:t>, Measuring the happiness of large-scale written expression: Songs, blogs, and presidents. Journal of Happiness Studies, 2010. 11(4): p. 441-456. </a:t>
            </a:r>
          </a:p>
          <a:p>
            <a:pPr algn="just">
              <a:lnSpc>
                <a:spcPct val="160000"/>
              </a:lnSpc>
            </a:pP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MacKerron</a:t>
            </a:r>
            <a:r>
              <a:rPr lang="en-IN" sz="1800" dirty="0" smtClean="0">
                <a:latin typeface="Times New Roman" pitchFamily="18" charset="0"/>
                <a:cs typeface="Times New Roman" pitchFamily="18" charset="0"/>
              </a:rPr>
              <a:t>, G., &amp; </a:t>
            </a:r>
            <a:r>
              <a:rPr lang="en-IN" sz="1800" dirty="0" err="1" smtClean="0">
                <a:latin typeface="Times New Roman" pitchFamily="18" charset="0"/>
                <a:cs typeface="Times New Roman" pitchFamily="18" charset="0"/>
              </a:rPr>
              <a:t>Mourato</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Mappiness</a:t>
            </a:r>
            <a:r>
              <a:rPr lang="en-IN" sz="1800" dirty="0" smtClean="0">
                <a:latin typeface="Times New Roman" pitchFamily="18" charset="0"/>
                <a:cs typeface="Times New Roman" pitchFamily="18" charset="0"/>
              </a:rPr>
              <a:t>. 2016; Available from: http://www.mappiness.org.uk/. </a:t>
            </a:r>
          </a:p>
          <a:p>
            <a:pPr algn="just">
              <a:lnSpc>
                <a:spcPct val="160000"/>
              </a:lnSpc>
            </a:pPr>
            <a:r>
              <a:rPr lang="en-IN" sz="1800" dirty="0" smtClean="0">
                <a:latin typeface="Times New Roman" pitchFamily="18" charset="0"/>
                <a:cs typeface="Times New Roman" pitchFamily="18" charset="0"/>
              </a:rPr>
              <a:t>5. Warner, K., &amp; Kern, M., A City of Wellbeing: The what, why &amp; how of measuring community wellbeing: City of Santa Monica Office of Wellbeing. 2013.</a:t>
            </a:r>
            <a:endParaRPr lang="en-US" sz="18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Harter, J. and R. </a:t>
            </a:r>
            <a:r>
              <a:rPr lang="en-IN" sz="1900" dirty="0" err="1" smtClean="0">
                <a:latin typeface="Times New Roman" pitchFamily="18" charset="0"/>
                <a:cs typeface="Times New Roman" pitchFamily="18" charset="0"/>
              </a:rPr>
              <a:t>Arora</a:t>
            </a:r>
            <a:r>
              <a:rPr lang="en-IN" sz="1900" dirty="0" smtClean="0">
                <a:latin typeface="Times New Roman" pitchFamily="18" charset="0"/>
                <a:cs typeface="Times New Roman" pitchFamily="18" charset="0"/>
              </a:rPr>
              <a:t>, Social time crucial to daily emotional well-being in US. Gallup. com, June, 2008. 5: p. 2008. </a:t>
            </a:r>
          </a:p>
          <a:p>
            <a:pPr algn="just">
              <a:lnSpc>
                <a:spcPct val="170000"/>
              </a:lnSpc>
            </a:pPr>
            <a:r>
              <a:rPr lang="en-IN" sz="1900" dirty="0" smtClean="0">
                <a:latin typeface="Times New Roman" pitchFamily="18" charset="0"/>
                <a:cs typeface="Times New Roman" pitchFamily="18" charset="0"/>
              </a:rPr>
              <a:t>7. Deaton, A., Income, health and wellbeing around the world: Evidence from the Gallup World Poll. The journal of economic perspectives: a journal of the American Economic Association, 2008. 22(2): p. 53. </a:t>
            </a:r>
          </a:p>
          <a:p>
            <a:pPr algn="just">
              <a:lnSpc>
                <a:spcPct val="170000"/>
              </a:lnSpc>
            </a:pPr>
            <a:r>
              <a:rPr lang="en-IN" sz="1900" dirty="0" smtClean="0">
                <a:latin typeface="Times New Roman" pitchFamily="18" charset="0"/>
                <a:cs typeface="Times New Roman" pitchFamily="18" charset="0"/>
              </a:rPr>
              <a:t>8. </a:t>
            </a:r>
            <a:r>
              <a:rPr lang="en-IN" sz="1900" dirty="0" err="1" smtClean="0">
                <a:latin typeface="Times New Roman" pitchFamily="18" charset="0"/>
                <a:cs typeface="Times New Roman" pitchFamily="18" charset="0"/>
              </a:rPr>
              <a:t>Kahneman</a:t>
            </a:r>
            <a:r>
              <a:rPr lang="en-IN" sz="1900" dirty="0" smtClean="0">
                <a:latin typeface="Times New Roman" pitchFamily="18" charset="0"/>
                <a:cs typeface="Times New Roman" pitchFamily="18" charset="0"/>
              </a:rPr>
              <a:t>, D. and A. Deaton, High income improves evaluation of life but not emotional well-being. Proceedings of the national academy of sciences, 2010. 107(38): p. 16489-16493. </a:t>
            </a:r>
          </a:p>
          <a:p>
            <a:pPr algn="just">
              <a:lnSpc>
                <a:spcPct val="170000"/>
              </a:lnSpc>
            </a:pPr>
            <a:r>
              <a:rPr lang="en-IN" sz="1900" dirty="0" smtClean="0">
                <a:latin typeface="Times New Roman" pitchFamily="18" charset="0"/>
                <a:cs typeface="Times New Roman" pitchFamily="18" charset="0"/>
              </a:rPr>
              <a:t>9. </a:t>
            </a:r>
            <a:r>
              <a:rPr lang="en-IN" sz="1900" dirty="0" err="1" smtClean="0">
                <a:latin typeface="Times New Roman" pitchFamily="18" charset="0"/>
                <a:cs typeface="Times New Roman" pitchFamily="18" charset="0"/>
              </a:rPr>
              <a:t>Helliwell</a:t>
            </a:r>
            <a:r>
              <a:rPr lang="en-IN" sz="1900" dirty="0" smtClean="0">
                <a:latin typeface="Times New Roman" pitchFamily="18" charset="0"/>
                <a:cs typeface="Times New Roman" pitchFamily="18" charset="0"/>
              </a:rPr>
              <a:t>, J.F. and H. Huang, Comparing the happiness effects of real and on-line friends. </a:t>
            </a:r>
            <a:r>
              <a:rPr lang="en-IN" sz="1900" dirty="0" err="1" smtClean="0">
                <a:latin typeface="Times New Roman" pitchFamily="18" charset="0"/>
                <a:cs typeface="Times New Roman" pitchFamily="18" charset="0"/>
              </a:rPr>
              <a:t>PloS</a:t>
            </a:r>
            <a:r>
              <a:rPr lang="en-IN" sz="1900" dirty="0" smtClean="0">
                <a:latin typeface="Times New Roman" pitchFamily="18" charset="0"/>
                <a:cs typeface="Times New Roman" pitchFamily="18" charset="0"/>
              </a:rPr>
              <a:t> one, 2013. 8(9): p. e72754. </a:t>
            </a:r>
          </a:p>
          <a:p>
            <a:pPr algn="just">
              <a:lnSpc>
                <a:spcPct val="170000"/>
              </a:lnSpc>
            </a:pPr>
            <a:r>
              <a:rPr lang="en-IN" sz="1900" dirty="0" smtClean="0">
                <a:latin typeface="Times New Roman" pitchFamily="18" charset="0"/>
                <a:cs typeface="Times New Roman" pitchFamily="18" charset="0"/>
              </a:rPr>
              <a:t>10. </a:t>
            </a:r>
            <a:r>
              <a:rPr lang="en-IN" sz="1900" dirty="0" err="1" smtClean="0">
                <a:latin typeface="Times New Roman" pitchFamily="18" charset="0"/>
                <a:cs typeface="Times New Roman" pitchFamily="18" charset="0"/>
              </a:rPr>
              <a:t>Helliwell</a:t>
            </a:r>
            <a:r>
              <a:rPr lang="en-IN" sz="1900" dirty="0" smtClean="0">
                <a:latin typeface="Times New Roman" pitchFamily="18" charset="0"/>
                <a:cs typeface="Times New Roman" pitchFamily="18" charset="0"/>
              </a:rPr>
              <a:t>, J.F. and S. Wang, Trust and well-being. 2010, National Bureau of Economic Research. </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1478</Words>
  <Application>Microsoft Office PowerPoint</Application>
  <PresentationFormat>On-screen Show (4:3)</PresentationFormat>
  <Paragraphs>68</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Development of a happiness index for schools (including mental health and well-being parameters, among others) with self-assessment facilities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2022-03-01T09:45:54Z</dcterms:modified>
</cp:coreProperties>
</file>