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8"/>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32" r:id="rId15"/>
    <p:sldId id="323" r:id="rId16"/>
    <p:sldId id="329" r:id="rId1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3/2/2022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15</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3/2/2022</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3/2/2022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3/2/2022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3/2/2022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3/2/2022</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3/2/2022</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3/2/2022</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3/2/2022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3/2/2022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3/2/2022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3/2/2022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3/2/2022</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Automated Identification of Fish Species (</a:t>
            </a:r>
            <a:r>
              <a:rPr lang="en-IN" b="1" dirty="0" err="1" smtClean="0">
                <a:latin typeface="Times New Roman" pitchFamily="18" charset="0"/>
                <a:cs typeface="Times New Roman" pitchFamily="18" charset="0"/>
              </a:rPr>
              <a:t>AutoFiS</a:t>
            </a:r>
            <a:r>
              <a:rPr lang="en-IN" b="1" dirty="0" smtClean="0">
                <a:latin typeface="Times New Roman" pitchFamily="18" charset="0"/>
                <a:cs typeface="Times New Roman" pitchFamily="18" charset="0"/>
              </a:rPr>
              <a:t>)</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There is a need for automatic systems that can reliably detect, track and classify fish and other marine species in underwater videos without human intervention. Conventional computer vision techniques do not perform well in underwater conditions where the background is complex and the shape and textural features of fish are subtle. Data-driven classification models like neural networks require a huge amount of labelled data, otherwise they tend to over-fit to the training data and fail on unseen test data which is not involved in training. We present a state-of-the-art computer vision method for fine-grained fish species classification based on deep learning techniques.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a:bodyPr>
          <a:lstStyle/>
          <a:p>
            <a:pPr algn="just">
              <a:lnSpc>
                <a:spcPct val="150000"/>
              </a:lnSpc>
              <a:buNone/>
            </a:pPr>
            <a:r>
              <a:rPr lang="en-IN" sz="2000" dirty="0" smtClean="0">
                <a:latin typeface="Times New Roman" pitchFamily="18" charset="0"/>
                <a:cs typeface="Times New Roman" pitchFamily="18" charset="0"/>
              </a:rPr>
              <a:t>    A cross-layer pooling algorithm using a pre-trained Convolutional Neural Network as a generalized feature detector is proposed, thus avoiding the need for a large amount of training data. Classification on test data is performed by a SVM on the features computed through the proposed method, resulting in classification accuracy of 94.3% for fish species from typical underwater video imagery captured off the coast of Western Australia. This research advocates that the development of automated classification systems which can identify fish from underwater video imagery is feasible and a cost-effective alternative to manual identification by humans.</a:t>
            </a:r>
            <a:endParaRPr lang="en-US" sz="2000" dirty="0" smtClean="0">
              <a:latin typeface="Times New Roman" pitchFamily="18" charset="0"/>
              <a:cs typeface="Times New Roman" pitchFamily="18" charset="0"/>
            </a:endParaRPr>
          </a:p>
          <a:p>
            <a:pPr algn="just">
              <a:lnSpc>
                <a:spcPct val="150000"/>
              </a:lnSpc>
              <a:buNone/>
            </a:pPr>
            <a:r>
              <a:rPr lang="en-IN" sz="2000" dirty="0" smtClean="0"/>
              <a:t>  </a:t>
            </a:r>
            <a:endParaRPr lang="en-IN" sz="20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a:t>
            </a:r>
            <a:r>
              <a:rPr lang="en-IN" sz="2000" dirty="0" smtClean="0">
                <a:latin typeface="Times New Roman" pitchFamily="18" charset="0"/>
                <a:cs typeface="Times New Roman" pitchFamily="18" charset="0"/>
              </a:rPr>
              <a:t>here exists a lack of training in the field of fish identification for FCOs, and many FCOs do not possess this skill.</a:t>
            </a:r>
          </a:p>
          <a:p>
            <a:pPr algn="just">
              <a:lnSpc>
                <a:spcPct val="150000"/>
              </a:lnSpc>
            </a:pPr>
            <a:r>
              <a:rPr lang="en-IN" sz="2000" dirty="0" smtClean="0">
                <a:latin typeface="Times New Roman" pitchFamily="18" charset="0"/>
                <a:cs typeface="Times New Roman" pitchFamily="18" charset="0"/>
              </a:rPr>
              <a:t>That </a:t>
            </a:r>
            <a:r>
              <a:rPr lang="en-IN" sz="2000" dirty="0" smtClean="0">
                <a:latin typeface="Times New Roman" pitchFamily="18" charset="0"/>
                <a:cs typeface="Times New Roman" pitchFamily="18" charset="0"/>
              </a:rPr>
              <a:t>different user groups have different requirements with regard to fish identification and that application of existing and development of new species ID tools should be targeting specific purposes (e.g. fishery inspectors would benefit from IRSs).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However, this image property can be characterized by the existence of basic primitives, whose spatial distribution creates some visual patterns defined in terms of granularity, directionality, and repetitiveness.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There </a:t>
            </a:r>
            <a:r>
              <a:rPr lang="en-IN" sz="2000" dirty="0" smtClean="0">
                <a:latin typeface="Times New Roman" pitchFamily="18" charset="0"/>
                <a:cs typeface="Times New Roman" pitchFamily="18" charset="0"/>
              </a:rPr>
              <a:t>exists different approaches to extract and represent textures. </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Some of the main factors that require complex yet nonlinear mathematical modelling for the problem of automatic classification as their data distribution cannot be modelled by a linear classifier.</a:t>
            </a:r>
          </a:p>
          <a:p>
            <a:pPr algn="just">
              <a:lnSpc>
                <a:spcPct val="150000"/>
              </a:lnSpc>
            </a:pPr>
            <a:r>
              <a:rPr lang="en-IN" sz="2000" dirty="0" smtClean="0">
                <a:latin typeface="Times New Roman" pitchFamily="18" charset="0"/>
                <a:cs typeface="Times New Roman" pitchFamily="18" charset="0"/>
              </a:rPr>
              <a:t>These skip connections also alleviate the vanishing gradient problem as the gradient flows directly through the skip connection regardless of the gradient through the branch.</a:t>
            </a:r>
          </a:p>
          <a:p>
            <a:pPr algn="just">
              <a:lnSpc>
                <a:spcPct val="150000"/>
              </a:lnSpc>
            </a:pPr>
            <a:r>
              <a:rPr lang="en-IN" sz="2000" dirty="0" smtClean="0">
                <a:latin typeface="Times New Roman" pitchFamily="18" charset="0"/>
                <a:cs typeface="Times New Roman" pitchFamily="18" charset="0"/>
              </a:rPr>
              <a:t>The major problem associated with the training of any deep network using end-to-end learning is over-fitting on the training set.</a:t>
            </a:r>
          </a:p>
          <a:p>
            <a:pPr algn="just">
              <a:lnSpc>
                <a:spcPct val="150000"/>
              </a:lnSpc>
            </a:pPr>
            <a:r>
              <a:rPr lang="en-IN" sz="2000" dirty="0" smtClean="0">
                <a:latin typeface="Times New Roman" pitchFamily="18" charset="0"/>
                <a:cs typeface="Times New Roman" pitchFamily="18" charset="0"/>
              </a:rPr>
              <a:t>This becomes a fine-grained classification problem due to low inter-class variation and high intra-class variation of the fish species.</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Our proposed method uses Convolutional Neural Networks which makes the process simpler and more robust even while working with a large dataset.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the proposed method, we provide the comparison of different Activation Functions that will be applied to the different Layers in the CNN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initial step taken by the system aims at removing the noise in the dataset.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second step uses Deep Learning approach by implementation of Convolutional Neural Networks(CNN) for the classification of the Fish Species.</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Natural variation and the rich background increases the requirement for nonlinearity in the mathematical modelling which results in a compromise on the performance of the algorithm in the classification task.</a:t>
            </a:r>
          </a:p>
          <a:p>
            <a:pPr algn="just">
              <a:lnSpc>
                <a:spcPct val="150000"/>
              </a:lnSpc>
            </a:pPr>
            <a:r>
              <a:rPr lang="en-IN" sz="2000" dirty="0" smtClean="0">
                <a:latin typeface="Times New Roman" pitchFamily="18" charset="0"/>
                <a:cs typeface="Times New Roman" pitchFamily="18" charset="0"/>
              </a:rPr>
              <a:t>CNNs and their variants are considered to be state-of-the-art in image classification tasks with promising performance on handwritten numerical digit classification, facial recognition and generic object recognition.</a:t>
            </a:r>
          </a:p>
          <a:p>
            <a:pPr algn="just">
              <a:lnSpc>
                <a:spcPct val="150000"/>
              </a:lnSpc>
            </a:pPr>
            <a:r>
              <a:rPr lang="en-IN" sz="2000" dirty="0" smtClean="0">
                <a:latin typeface="Times New Roman" pitchFamily="18" charset="0"/>
                <a:cs typeface="Times New Roman" pitchFamily="18" charset="0"/>
              </a:rPr>
              <a:t>Therefore, choice of nonlinearity makes a significant impact on the overall performance and is still an active area of research.</a:t>
            </a:r>
          </a:p>
          <a:p>
            <a:pPr algn="just">
              <a:lnSpc>
                <a:spcPct val="150000"/>
              </a:lnSpc>
            </a:pPr>
            <a:r>
              <a:rPr lang="en-IN" sz="2000" dirty="0" smtClean="0">
                <a:latin typeface="Times New Roman" pitchFamily="18" charset="0"/>
                <a:cs typeface="Times New Roman" pitchFamily="18" charset="0"/>
              </a:rPr>
              <a:t>This linear independence assumption is not true for the captured data, resulting in poor performance for the SRC based classification method.</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857240"/>
        </p:xfrm>
        <a:graphic>
          <a:graphicData uri="http://schemas.openxmlformats.org/drawingml/2006/table">
            <a:tbl>
              <a:tblPr firstRow="1" bandRow="1">
                <a:tableStyleId>{5C22544A-7EE6-4342-B048-85BDC9FD1C3A}</a:tableStyleId>
              </a:tblPr>
              <a:tblGrid>
                <a:gridCol w="2286000"/>
                <a:gridCol w="1676400"/>
                <a:gridCol w="39052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Tropical herbivores provide resilience to a climate-mediated phase shift on temperate reefs</a:t>
                      </a:r>
                      <a:endParaRPr lang="en-IN" sz="18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Bennett, S., Wernberg, T., Harvey, E. S., Santana-Garcon, J., and Saunders, B. J. 2015. </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Climate-mediated changes to biotic interactions have the potential to fundamentally alter global ecosystems. However, the capacity for novel interactions to drive or maintain transitions in ecosystem states remains unresolved.</a:t>
                      </a:r>
                      <a:endParaRPr lang="en-IN" sz="18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LIBSVM. A Library for Support Vector Machines</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Chang, C., and Lin, C. 2011. </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LIBSVM becomes a complete SVM package. We add a function only if it is needed by enough users. By keeping the system simple, we strive to ensure good system reliability.</a:t>
                      </a:r>
                      <a:endParaRPr lang="en-IN" sz="18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400040"/>
        </p:xfrm>
        <a:graphic>
          <a:graphicData uri="http://schemas.openxmlformats.org/drawingml/2006/table">
            <a:tbl>
              <a:tblPr firstRow="1" bandRow="1">
                <a:tableStyleId>{5C22544A-7EE6-4342-B048-85BDC9FD1C3A}</a:tableStyleId>
              </a:tblPr>
              <a:tblGrid>
                <a:gridCol w="2571750"/>
                <a:gridCol w="1695450"/>
                <a:gridCol w="34480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Bait effects in sampling coral reef fish assemblages with stereo-BRUVs</a:t>
                      </a:r>
                      <a:endParaRPr lang="en-IN" sz="18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Dorman, S. R., Harvey, E. S., and Newman, S. J. 2012. </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There were no significant differences in the fish assemblages in areas open or closed to fishing, regardless of the bait used.</a:t>
                      </a:r>
                      <a:endParaRPr lang="en-IN" sz="18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Reducing the dimensionality of data with neural networks</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Hinton, G., and Salakhutdinov, R. 2006. </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High-dimensional data can be converted to low-dimensional codes by training a multilayer neural network with a small central layer to reconstruct high-dimensional input vectors.</a:t>
                      </a:r>
                      <a:endParaRPr lang="en-IN" sz="18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7" name="Picture 3"/>
          <p:cNvPicPr>
            <a:picLocks noGrp="1" noChangeAspect="1" noChangeArrowheads="1"/>
          </p:cNvPicPr>
          <p:nvPr>
            <p:ph idx="1"/>
          </p:nvPr>
        </p:nvPicPr>
        <p:blipFill>
          <a:blip r:embed="rId2"/>
          <a:srcRect/>
          <a:stretch>
            <a:fillRect/>
          </a:stretch>
        </p:blipFill>
        <p:spPr bwMode="auto">
          <a:xfrm>
            <a:off x="1435100" y="1371600"/>
            <a:ext cx="7251700" cy="4953000"/>
          </a:xfrm>
          <a:prstGeom prst="rect">
            <a:avLst/>
          </a:prstGeom>
          <a:noFill/>
          <a:ln w="9525">
            <a:noFill/>
            <a:miter lim="800000"/>
            <a:headEnd/>
            <a:tailEnd/>
          </a:ln>
          <a:effec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CONCLUSION</a:t>
            </a:r>
            <a:endParaRPr lang="en-US" dirty="0"/>
          </a:p>
        </p:txBody>
      </p:sp>
      <p:sp>
        <p:nvSpPr>
          <p:cNvPr id="3" name="Content Placeholder 2"/>
          <p:cNvSpPr>
            <a:spLocks noGrp="1"/>
          </p:cNvSpPr>
          <p:nvPr>
            <p:ph idx="1"/>
          </p:nvPr>
        </p:nvSpPr>
        <p:spPr/>
        <p:txBody>
          <a:bodyPr>
            <a:noAutofit/>
          </a:bodyPr>
          <a:lstStyle/>
          <a:p>
            <a:pPr algn="just">
              <a:lnSpc>
                <a:spcPct val="150000"/>
              </a:lnSpc>
              <a:buNone/>
            </a:pPr>
            <a:r>
              <a:rPr lang="en-IN" sz="2000" dirty="0" smtClean="0">
                <a:latin typeface="Times New Roman" pitchFamily="18" charset="0"/>
                <a:cs typeface="Times New Roman" pitchFamily="18" charset="0"/>
              </a:rPr>
              <a:t>    We presented an automatic method that exploits existing </a:t>
            </a:r>
            <a:r>
              <a:rPr lang="en-IN" sz="2000" dirty="0" err="1" smtClean="0">
                <a:latin typeface="Times New Roman" pitchFamily="18" charset="0"/>
                <a:cs typeface="Times New Roman" pitchFamily="18" charset="0"/>
              </a:rPr>
              <a:t>pretrained</a:t>
            </a:r>
            <a:r>
              <a:rPr lang="en-IN" sz="2000" dirty="0" smtClean="0">
                <a:latin typeface="Times New Roman" pitchFamily="18" charset="0"/>
                <a:cs typeface="Times New Roman" pitchFamily="18" charset="0"/>
              </a:rPr>
              <a:t> deep neural network models for fish species classification in videos captured in unconstrained underwater environments. Our results are compiled in a challenging realistic scenario where an additional class, that contains numerous fish species that are not of interest, is included during classification. The major contribution of this work is that it shows how to use CNN models trained for a different classification task, for which sufficient labelled training data is available, for fish species classification where labelled data is scarce. </a:t>
            </a:r>
            <a:endParaRPr lang="en-US" sz="20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371600" y="0"/>
            <a:ext cx="7498080" cy="6705600"/>
          </a:xfrm>
        </p:spPr>
        <p:txBody>
          <a:bodyPr>
            <a:noAutofit/>
          </a:bodyPr>
          <a:lstStyle/>
          <a:p>
            <a:pPr algn="just">
              <a:lnSpc>
                <a:spcPct val="170000"/>
              </a:lnSpc>
              <a:buNone/>
            </a:pPr>
            <a:r>
              <a:rPr lang="en-IN" sz="2000" dirty="0" smtClean="0">
                <a:latin typeface="Times New Roman" pitchFamily="18" charset="0"/>
                <a:cs typeface="Times New Roman" pitchFamily="18" charset="0"/>
              </a:rPr>
              <a:t>    With this strategy, even when our training data was limited, we were able to employ the deepest CNN model so far (with 152 layers) and achieve state-of-the-art results. We proposed a special cross-layer pooling approach that combines features from different layers of the deep network for enhanced discriminative ability. Wide spread use of the proposed and similar automatic techniques will speed up the rate at which marine scientists analyse underwater videos. A bottleneck of the cross-layer pooling method is the extensive computations required which precludes the possibility of real time processing. An essential future research direction is to develop strategies for fine grained classification by directly feed forwarding the images through a pre-trained network to get the final classification results without the need for an external classifier.</a:t>
            </a:r>
            <a:endParaRPr lang="en-IN" sz="2000"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152400"/>
            <a:ext cx="7498080" cy="4111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533400"/>
            <a:ext cx="7790688" cy="6019800"/>
          </a:xfrm>
        </p:spPr>
        <p:txBody>
          <a:bodyPr>
            <a:noAutofit/>
          </a:bodyPr>
          <a:lstStyle/>
          <a:p>
            <a:pPr algn="just">
              <a:lnSpc>
                <a:spcPct val="160000"/>
              </a:lnSpc>
            </a:pPr>
            <a:r>
              <a:rPr lang="en-IN" sz="1800" dirty="0" smtClean="0">
                <a:latin typeface="Times New Roman" pitchFamily="18" charset="0"/>
                <a:cs typeface="Times New Roman" pitchFamily="18" charset="0"/>
              </a:rPr>
              <a:t>Bennett, S., </a:t>
            </a:r>
            <a:r>
              <a:rPr lang="en-IN" sz="1800" dirty="0" err="1" smtClean="0">
                <a:latin typeface="Times New Roman" pitchFamily="18" charset="0"/>
                <a:cs typeface="Times New Roman" pitchFamily="18" charset="0"/>
              </a:rPr>
              <a:t>Wernberg</a:t>
            </a:r>
            <a:r>
              <a:rPr lang="en-IN" sz="1800" dirty="0" smtClean="0">
                <a:latin typeface="Times New Roman" pitchFamily="18" charset="0"/>
                <a:cs typeface="Times New Roman" pitchFamily="18" charset="0"/>
              </a:rPr>
              <a:t>, T., Harvey, E. S., Santana-Garcon, J., and Saunders, B. J. 2015. Tropical herbivores provide resilience to a climate-mediated phase shift on temperate reefs. Ecology Letters, 18: 714–723.</a:t>
            </a:r>
          </a:p>
          <a:p>
            <a:pPr algn="just">
              <a:lnSpc>
                <a:spcPct val="160000"/>
              </a:lnSpc>
            </a:pPr>
            <a:r>
              <a:rPr lang="en-IN" sz="1800" dirty="0" smtClean="0">
                <a:latin typeface="Times New Roman" pitchFamily="18" charset="0"/>
                <a:cs typeface="Times New Roman" pitchFamily="18" charset="0"/>
              </a:rPr>
              <a:t>Chang, C., and Lin, C. 2011. LIBSVM. A Library for Support Vector Machines. ACM Transactions on Intelligent Systems and Technology, 2: 1–27.</a:t>
            </a:r>
          </a:p>
          <a:p>
            <a:pPr algn="just">
              <a:lnSpc>
                <a:spcPct val="160000"/>
              </a:lnSpc>
            </a:pPr>
            <a:r>
              <a:rPr lang="en-IN" sz="1800" dirty="0" smtClean="0">
                <a:latin typeface="Times New Roman" pitchFamily="18" charset="0"/>
                <a:cs typeface="Times New Roman" pitchFamily="18" charset="0"/>
              </a:rPr>
              <a:t>Dorman, S. R., Harvey, E. S., and Newman, S. J. 2012. Bait effects in sampling coral reef fish assemblages with stereo-BRUVs. </a:t>
            </a:r>
            <a:r>
              <a:rPr lang="en-IN" sz="1800" dirty="0" err="1" smtClean="0">
                <a:latin typeface="Times New Roman" pitchFamily="18" charset="0"/>
                <a:cs typeface="Times New Roman" pitchFamily="18" charset="0"/>
              </a:rPr>
              <a:t>PLoS</a:t>
            </a:r>
            <a:r>
              <a:rPr lang="en-IN" sz="1800" dirty="0" smtClean="0">
                <a:latin typeface="Times New Roman" pitchFamily="18" charset="0"/>
                <a:cs typeface="Times New Roman" pitchFamily="18" charset="0"/>
              </a:rPr>
              <a:t> One, 7: e41538.</a:t>
            </a:r>
          </a:p>
          <a:p>
            <a:pPr algn="just">
              <a:lnSpc>
                <a:spcPct val="160000"/>
              </a:lnSpc>
            </a:pPr>
            <a:r>
              <a:rPr lang="en-IN" sz="1800" dirty="0" err="1" smtClean="0">
                <a:latin typeface="Times New Roman" pitchFamily="18" charset="0"/>
                <a:cs typeface="Times New Roman" pitchFamily="18" charset="0"/>
              </a:rPr>
              <a:t>Duan</a:t>
            </a:r>
            <a:r>
              <a:rPr lang="en-IN" sz="1800" dirty="0" smtClean="0">
                <a:latin typeface="Times New Roman" pitchFamily="18" charset="0"/>
                <a:cs typeface="Times New Roman" pitchFamily="18" charset="0"/>
              </a:rPr>
              <a:t>, K., and </a:t>
            </a:r>
            <a:r>
              <a:rPr lang="en-IN" sz="1800" dirty="0" err="1" smtClean="0">
                <a:latin typeface="Times New Roman" pitchFamily="18" charset="0"/>
                <a:cs typeface="Times New Roman" pitchFamily="18" charset="0"/>
              </a:rPr>
              <a:t>Keerthi</a:t>
            </a:r>
            <a:r>
              <a:rPr lang="en-IN" sz="1800" dirty="0" smtClean="0">
                <a:latin typeface="Times New Roman" pitchFamily="18" charset="0"/>
                <a:cs typeface="Times New Roman" pitchFamily="18" charset="0"/>
              </a:rPr>
              <a:t>, S. S. 2005. Which is the best multiclass SVM method? An empirical study. Lecture Notes in Computer Science, 3541: 278–285.</a:t>
            </a:r>
          </a:p>
          <a:p>
            <a:pPr algn="just">
              <a:lnSpc>
                <a:spcPct val="160000"/>
              </a:lnSpc>
            </a:pPr>
            <a:r>
              <a:rPr lang="en-IN" sz="1800" dirty="0" smtClean="0">
                <a:latin typeface="Times New Roman" pitchFamily="18" charset="0"/>
                <a:cs typeface="Times New Roman" pitchFamily="18" charset="0"/>
              </a:rPr>
              <a:t>Greene, L. E., and </a:t>
            </a:r>
            <a:r>
              <a:rPr lang="en-IN" sz="1800" dirty="0" err="1" smtClean="0">
                <a:latin typeface="Times New Roman" pitchFamily="18" charset="0"/>
                <a:cs typeface="Times New Roman" pitchFamily="18" charset="0"/>
              </a:rPr>
              <a:t>Alevizon</a:t>
            </a:r>
            <a:r>
              <a:rPr lang="en-IN" sz="1800" dirty="0" smtClean="0">
                <a:latin typeface="Times New Roman" pitchFamily="18" charset="0"/>
                <a:cs typeface="Times New Roman" pitchFamily="18" charset="0"/>
              </a:rPr>
              <a:t>, W. E. 1989. Comparative accuracies of visual assessment methods for coral reef fishes. Bulletin of Marine Science, 44: 899–912.</a:t>
            </a:r>
            <a:endParaRPr lang="en-US" sz="1800" dirty="0" smtClean="0">
              <a:latin typeface="Times New Roman" pitchFamily="18" charset="0"/>
              <a:cs typeface="Times New Roman" pitchFamily="18" charset="0"/>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900" dirty="0" smtClean="0">
                <a:latin typeface="Times New Roman" pitchFamily="18" charset="0"/>
                <a:cs typeface="Times New Roman" pitchFamily="18" charset="0"/>
              </a:rPr>
              <a:t>Harvey, E. S., and </a:t>
            </a:r>
            <a:r>
              <a:rPr lang="en-IN" sz="1900" dirty="0" err="1" smtClean="0">
                <a:latin typeface="Times New Roman" pitchFamily="18" charset="0"/>
                <a:cs typeface="Times New Roman" pitchFamily="18" charset="0"/>
              </a:rPr>
              <a:t>Shortis</a:t>
            </a:r>
            <a:r>
              <a:rPr lang="en-IN" sz="1900" dirty="0" smtClean="0">
                <a:latin typeface="Times New Roman" pitchFamily="18" charset="0"/>
                <a:cs typeface="Times New Roman" pitchFamily="18" charset="0"/>
              </a:rPr>
              <a:t>, M. R. 1998. Calibration stability of an underwater stereo-video system: Implications for measurement accuracy and precision. Marine Technology Society Journal, 32: 3–17.</a:t>
            </a:r>
          </a:p>
          <a:p>
            <a:pPr algn="just">
              <a:lnSpc>
                <a:spcPct val="170000"/>
              </a:lnSpc>
            </a:pPr>
            <a:r>
              <a:rPr lang="en-IN" sz="1900" dirty="0" smtClean="0">
                <a:latin typeface="Times New Roman" pitchFamily="18" charset="0"/>
                <a:cs typeface="Times New Roman" pitchFamily="18" charset="0"/>
              </a:rPr>
              <a:t>Harvey, E. S., </a:t>
            </a:r>
            <a:r>
              <a:rPr lang="en-IN" sz="1900" dirty="0" err="1" smtClean="0">
                <a:latin typeface="Times New Roman" pitchFamily="18" charset="0"/>
                <a:cs typeface="Times New Roman" pitchFamily="18" charset="0"/>
              </a:rPr>
              <a:t>Cappo</a:t>
            </a:r>
            <a:r>
              <a:rPr lang="en-IN" sz="1900" dirty="0" smtClean="0">
                <a:latin typeface="Times New Roman" pitchFamily="18" charset="0"/>
                <a:cs typeface="Times New Roman" pitchFamily="18" charset="0"/>
              </a:rPr>
              <a:t>, M., Kendrick, G. A., and Mclean, D. L. 2013. Coastal fish assemblages reflect geological and oceanographic gradients within an </a:t>
            </a:r>
            <a:r>
              <a:rPr lang="en-IN" sz="1900" dirty="0" err="1" smtClean="0">
                <a:latin typeface="Times New Roman" pitchFamily="18" charset="0"/>
                <a:cs typeface="Times New Roman" pitchFamily="18" charset="0"/>
              </a:rPr>
              <a:t>australian</a:t>
            </a:r>
            <a:r>
              <a:rPr lang="en-IN" sz="1900" dirty="0" smtClean="0">
                <a:latin typeface="Times New Roman" pitchFamily="18" charset="0"/>
                <a:cs typeface="Times New Roman" pitchFamily="18" charset="0"/>
              </a:rPr>
              <a:t> </a:t>
            </a:r>
            <a:r>
              <a:rPr lang="en-IN" sz="1900" dirty="0" err="1" smtClean="0">
                <a:latin typeface="Times New Roman" pitchFamily="18" charset="0"/>
                <a:cs typeface="Times New Roman" pitchFamily="18" charset="0"/>
              </a:rPr>
              <a:t>zootone</a:t>
            </a:r>
            <a:r>
              <a:rPr lang="en-IN" sz="1900" dirty="0" smtClean="0">
                <a:latin typeface="Times New Roman" pitchFamily="18" charset="0"/>
                <a:cs typeface="Times New Roman" pitchFamily="18" charset="0"/>
              </a:rPr>
              <a:t>. </a:t>
            </a:r>
            <a:r>
              <a:rPr lang="en-IN" sz="1900" dirty="0" err="1" smtClean="0">
                <a:latin typeface="Times New Roman" pitchFamily="18" charset="0"/>
                <a:cs typeface="Times New Roman" pitchFamily="18" charset="0"/>
              </a:rPr>
              <a:t>PLoS</a:t>
            </a:r>
            <a:r>
              <a:rPr lang="en-IN" sz="1900" dirty="0" smtClean="0">
                <a:latin typeface="Times New Roman" pitchFamily="18" charset="0"/>
                <a:cs typeface="Times New Roman" pitchFamily="18" charset="0"/>
              </a:rPr>
              <a:t> One, 8: e80955.</a:t>
            </a:r>
          </a:p>
          <a:p>
            <a:pPr algn="just">
              <a:lnSpc>
                <a:spcPct val="170000"/>
              </a:lnSpc>
            </a:pPr>
            <a:r>
              <a:rPr lang="en-IN" sz="1900" dirty="0" smtClean="0">
                <a:latin typeface="Times New Roman" pitchFamily="18" charset="0"/>
                <a:cs typeface="Times New Roman" pitchFamily="18" charset="0"/>
              </a:rPr>
              <a:t>Hinton, G., and </a:t>
            </a:r>
            <a:r>
              <a:rPr lang="en-IN" sz="1900" dirty="0" err="1" smtClean="0">
                <a:latin typeface="Times New Roman" pitchFamily="18" charset="0"/>
                <a:cs typeface="Times New Roman" pitchFamily="18" charset="0"/>
              </a:rPr>
              <a:t>Salakhutdinov</a:t>
            </a:r>
            <a:r>
              <a:rPr lang="en-IN" sz="1900" dirty="0" smtClean="0">
                <a:latin typeface="Times New Roman" pitchFamily="18" charset="0"/>
                <a:cs typeface="Times New Roman" pitchFamily="18" charset="0"/>
              </a:rPr>
              <a:t>, R. 2006. Reducing the dimensionality of data with neural networks. Science, 313: 504–507.</a:t>
            </a:r>
          </a:p>
          <a:p>
            <a:pPr algn="just">
              <a:lnSpc>
                <a:spcPct val="170000"/>
              </a:lnSpc>
            </a:pPr>
            <a:r>
              <a:rPr lang="en-IN" sz="1900" dirty="0" err="1" smtClean="0">
                <a:latin typeface="Times New Roman" pitchFamily="18" charset="0"/>
                <a:cs typeface="Times New Roman" pitchFamily="18" charset="0"/>
              </a:rPr>
              <a:t>LeCun</a:t>
            </a:r>
            <a:r>
              <a:rPr lang="en-IN" sz="1900" dirty="0" smtClean="0">
                <a:latin typeface="Times New Roman" pitchFamily="18" charset="0"/>
                <a:cs typeface="Times New Roman" pitchFamily="18" charset="0"/>
              </a:rPr>
              <a:t>, Y., </a:t>
            </a:r>
            <a:r>
              <a:rPr lang="en-IN" sz="1900" dirty="0" err="1" smtClean="0">
                <a:latin typeface="Times New Roman" pitchFamily="18" charset="0"/>
                <a:cs typeface="Times New Roman" pitchFamily="18" charset="0"/>
              </a:rPr>
              <a:t>Bengio</a:t>
            </a:r>
            <a:r>
              <a:rPr lang="en-IN" sz="1900" dirty="0" smtClean="0">
                <a:latin typeface="Times New Roman" pitchFamily="18" charset="0"/>
                <a:cs typeface="Times New Roman" pitchFamily="18" charset="0"/>
              </a:rPr>
              <a:t>, Y., and Hinton, G. E. 2015. Deep learning. Nature, 521: 436–444.</a:t>
            </a:r>
          </a:p>
          <a:p>
            <a:pPr algn="just">
              <a:lnSpc>
                <a:spcPct val="170000"/>
              </a:lnSpc>
            </a:pPr>
            <a:r>
              <a:rPr lang="en-IN" sz="1900" dirty="0" smtClean="0">
                <a:latin typeface="Times New Roman" pitchFamily="18" charset="0"/>
                <a:cs typeface="Times New Roman" pitchFamily="18" charset="0"/>
              </a:rPr>
              <a:t>Turk, M., and </a:t>
            </a:r>
            <a:r>
              <a:rPr lang="en-IN" sz="1900" dirty="0" err="1" smtClean="0">
                <a:latin typeface="Times New Roman" pitchFamily="18" charset="0"/>
                <a:cs typeface="Times New Roman" pitchFamily="18" charset="0"/>
              </a:rPr>
              <a:t>Pentland</a:t>
            </a:r>
            <a:r>
              <a:rPr lang="en-IN" sz="1900" dirty="0" smtClean="0">
                <a:latin typeface="Times New Roman" pitchFamily="18" charset="0"/>
                <a:cs typeface="Times New Roman" pitchFamily="18" charset="0"/>
              </a:rPr>
              <a:t>, A. 1991. </a:t>
            </a:r>
            <a:r>
              <a:rPr lang="en-IN" sz="1900" dirty="0" err="1" smtClean="0">
                <a:latin typeface="Times New Roman" pitchFamily="18" charset="0"/>
                <a:cs typeface="Times New Roman" pitchFamily="18" charset="0"/>
              </a:rPr>
              <a:t>Eigenfaces</a:t>
            </a:r>
            <a:r>
              <a:rPr lang="en-IN" sz="1900" dirty="0" smtClean="0">
                <a:latin typeface="Times New Roman" pitchFamily="18" charset="0"/>
                <a:cs typeface="Times New Roman" pitchFamily="18" charset="0"/>
              </a:rPr>
              <a:t> for recognition. Journal of Cognitive Neuroscience, 3: 71–86.</a:t>
            </a:r>
            <a:endParaRPr lang="en-IN" sz="19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1295</TotalTime>
  <Words>1457</Words>
  <Application>Microsoft Office PowerPoint</Application>
  <PresentationFormat>On-screen Show (4:3)</PresentationFormat>
  <Paragraphs>71</Paragraphs>
  <Slides>16</Slides>
  <Notes>2</Notes>
  <HiddenSlides>0</HiddenSlides>
  <MMClips>0</MMClips>
  <ScaleCrop>false</ScaleCrop>
  <HeadingPairs>
    <vt:vector size="4" baseType="variant">
      <vt:variant>
        <vt:lpstr>Theme</vt:lpstr>
      </vt:variant>
      <vt:variant>
        <vt:i4>1</vt:i4>
      </vt:variant>
      <vt:variant>
        <vt:lpstr>Slide Titles</vt:lpstr>
      </vt:variant>
      <vt:variant>
        <vt:i4>16</vt:i4>
      </vt:variant>
    </vt:vector>
  </HeadingPairs>
  <TitlesOfParts>
    <vt:vector size="17" baseType="lpstr">
      <vt:lpstr>Solstice</vt:lpstr>
      <vt:lpstr>Automated Identification of Fish Species (AutoFiS)</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CONCLUSION</vt:lpstr>
      <vt:lpstr>Slide 14</vt:lpstr>
      <vt:lpstr>REFERENCE</vt:lpstr>
      <vt:lpstr>Slide 16</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568</cp:revision>
  <dcterms:created xsi:type="dcterms:W3CDTF">2006-08-16T00:00:00Z</dcterms:created>
  <dcterms:modified xsi:type="dcterms:W3CDTF">2022-03-02T10:49:42Z</dcterms:modified>
</cp:coreProperties>
</file>