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328" r:id="rId4"/>
    <p:sldId id="260" r:id="rId5"/>
    <p:sldId id="262" r:id="rId6"/>
    <p:sldId id="263" r:id="rId7"/>
    <p:sldId id="294"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3/4/2022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3/4/2022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3/4/2022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3/4/2022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3/4/2022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3/4/2022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3/4/2022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3/4/2022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3/4/2022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3/4/2022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3/4/2022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3/4/2022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3/4/2022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Automated Animal Identification and Detection of Species (</a:t>
            </a:r>
            <a:r>
              <a:rPr lang="en-IN" b="1" dirty="0" err="1" smtClean="0">
                <a:latin typeface="Times New Roman" pitchFamily="18" charset="0"/>
                <a:cs typeface="Times New Roman" pitchFamily="18" charset="0"/>
              </a:rPr>
              <a:t>AAIDeS</a:t>
            </a:r>
            <a:r>
              <a:rPr lang="en-IN" b="1" dirty="0" smtClean="0">
                <a:latin typeface="Times New Roman" pitchFamily="18" charset="0"/>
                <a:cs typeface="Times New Roman" pitchFamily="18" charset="0"/>
              </a:rPr>
              <a:t>)</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486400"/>
          </a:xfrm>
        </p:spPr>
        <p:txBody>
          <a:bodyPr>
            <a:noAutofit/>
          </a:bodyPr>
          <a:lstStyle/>
          <a:p>
            <a:pPr algn="just">
              <a:lnSpc>
                <a:spcPct val="150000"/>
              </a:lnSpc>
              <a:buNone/>
            </a:pPr>
            <a:r>
              <a:rPr lang="en-IN" sz="2000" dirty="0" smtClean="0">
                <a:latin typeface="Times New Roman" pitchFamily="18" charset="0"/>
                <a:cs typeface="Times New Roman" pitchFamily="18" charset="0"/>
              </a:rPr>
              <a:t>    Image </a:t>
            </a:r>
            <a:r>
              <a:rPr lang="en-IN" sz="2000" dirty="0" smtClean="0">
                <a:latin typeface="Times New Roman" pitchFamily="18" charset="0"/>
                <a:cs typeface="Times New Roman" pitchFamily="18" charset="0"/>
              </a:rPr>
              <a:t>sensors are increasingly being used in biodiversity monitoring, with each study generating many thousands or millions of pictures. Efficiently identifying the species captured by each image is a critical challenge for the advancement of this field. Here, we present an automated species identification method for wildlife pictures captured by remote camera traps. Our process starts with images that are cropped out of the background. We then use improved sparse coding spatial pyramid matching (</a:t>
            </a:r>
            <a:r>
              <a:rPr lang="en-IN" sz="2000" dirty="0" err="1" smtClean="0">
                <a:latin typeface="Times New Roman" pitchFamily="18" charset="0"/>
                <a:cs typeface="Times New Roman" pitchFamily="18" charset="0"/>
              </a:rPr>
              <a:t>ScSPM</a:t>
            </a:r>
            <a:r>
              <a:rPr lang="en-IN" sz="2000" dirty="0" smtClean="0">
                <a:latin typeface="Times New Roman" pitchFamily="18" charset="0"/>
                <a:cs typeface="Times New Roman" pitchFamily="18" charset="0"/>
              </a:rPr>
              <a:t>), which extracts dense SIFT descriptor and cell-structured LBP (</a:t>
            </a:r>
            <a:r>
              <a:rPr lang="en-IN" sz="2000" dirty="0" err="1" smtClean="0">
                <a:latin typeface="Times New Roman" pitchFamily="18" charset="0"/>
                <a:cs typeface="Times New Roman" pitchFamily="18" charset="0"/>
              </a:rPr>
              <a:t>cLBP</a:t>
            </a:r>
            <a:r>
              <a:rPr lang="en-IN" sz="2000" dirty="0" smtClean="0">
                <a:latin typeface="Times New Roman" pitchFamily="18" charset="0"/>
                <a:cs typeface="Times New Roman" pitchFamily="18" charset="0"/>
              </a:rPr>
              <a:t>) as the local features, that generates global feature via weighted sparse coding and max pooling using multi-scale pyramid kernel, and classifies the images by a linear support vector machine algorithm.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buNone/>
            </a:pPr>
            <a:r>
              <a:rPr lang="en-IN" sz="2000" dirty="0" smtClean="0">
                <a:latin typeface="Times New Roman" pitchFamily="18" charset="0"/>
                <a:cs typeface="Times New Roman" pitchFamily="18" charset="0"/>
              </a:rPr>
              <a:t>    Weighted </a:t>
            </a:r>
            <a:r>
              <a:rPr lang="en-IN" sz="2000" dirty="0" smtClean="0">
                <a:latin typeface="Times New Roman" pitchFamily="18" charset="0"/>
                <a:cs typeface="Times New Roman" pitchFamily="18" charset="0"/>
              </a:rPr>
              <a:t>sparse coding is used to enforce both </a:t>
            </a:r>
            <a:r>
              <a:rPr lang="en-IN" sz="2000" dirty="0" err="1" smtClean="0">
                <a:latin typeface="Times New Roman" pitchFamily="18" charset="0"/>
                <a:cs typeface="Times New Roman" pitchFamily="18" charset="0"/>
              </a:rPr>
              <a:t>sparsity</a:t>
            </a:r>
            <a:r>
              <a:rPr lang="en-IN" sz="2000" dirty="0" smtClean="0">
                <a:latin typeface="Times New Roman" pitchFamily="18" charset="0"/>
                <a:cs typeface="Times New Roman" pitchFamily="18" charset="0"/>
              </a:rPr>
              <a:t> and locality of encoding in feature space. We tested the method on a dataset with over 7,000 camera trap images of 18 species from two different field cites, and achieved an average classification accuracy of 82%. Our analysis demonstrates that the combination of SIFT and </a:t>
            </a:r>
            <a:r>
              <a:rPr lang="en-IN" sz="2000" dirty="0" err="1" smtClean="0">
                <a:latin typeface="Times New Roman" pitchFamily="18" charset="0"/>
                <a:cs typeface="Times New Roman" pitchFamily="18" charset="0"/>
              </a:rPr>
              <a:t>cLBP</a:t>
            </a:r>
            <a:r>
              <a:rPr lang="en-IN" sz="2000" dirty="0" smtClean="0">
                <a:latin typeface="Times New Roman" pitchFamily="18" charset="0"/>
                <a:cs typeface="Times New Roman" pitchFamily="18" charset="0"/>
              </a:rPr>
              <a:t> can serve as a useful technique for animal species recognition in real, complex scenarios.</a:t>
            </a:r>
            <a:endParaRPr lang="en-US" sz="2000" dirty="0" smtClean="0">
              <a:latin typeface="Times New Roman" pitchFamily="18" charset="0"/>
              <a:cs typeface="Times New Roman" pitchFamily="18" charset="0"/>
            </a:endParaRPr>
          </a:p>
          <a:p>
            <a:pPr algn="just">
              <a:lnSpc>
                <a:spcPct val="150000"/>
              </a:lnSpc>
              <a:buNone/>
            </a:pPr>
            <a:endParaRPr lang="en-IN" sz="20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295400" y="838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There </a:t>
            </a:r>
            <a:r>
              <a:rPr lang="en-IN" sz="2000" dirty="0" smtClean="0">
                <a:latin typeface="Times New Roman" pitchFamily="18" charset="0"/>
                <a:cs typeface="Times New Roman" pitchFamily="18" charset="0"/>
              </a:rPr>
              <a:t>are currently very limited existing works have attempted to build automated system to process and analyze videos and images captured in the wild for environmental monitoring task</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focus on developing a “hybrid” wild animal classification framework whose automated module working as a recommendation system for the existing citizen science-based Wildlife Spotter project.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These </a:t>
            </a:r>
            <a:r>
              <a:rPr lang="en-IN" sz="2000" dirty="0" smtClean="0">
                <a:latin typeface="Times New Roman" pitchFamily="18" charset="0"/>
                <a:cs typeface="Times New Roman" pitchFamily="18" charset="0"/>
              </a:rPr>
              <a:t>advances, for non-human primates, manual equipment exist for identifying face expressions and assessing emotional state, impeding animal models of mental health studies. </a:t>
            </a:r>
            <a:endParaRPr lang="en-IN"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228600"/>
            <a:ext cx="7498080" cy="533400"/>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762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simple concatenation </a:t>
            </a:r>
            <a:r>
              <a:rPr lang="en-IN" sz="2000" dirty="0" smtClean="0">
                <a:latin typeface="Times New Roman" pitchFamily="18" charset="0"/>
                <a:cs typeface="Times New Roman" pitchFamily="18" charset="0"/>
              </a:rPr>
              <a:t>would potentially cause the following problem: the feature space becomes more complex and more difficult to classify.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There </a:t>
            </a:r>
            <a:r>
              <a:rPr lang="en-IN" sz="2000" dirty="0" smtClean="0">
                <a:latin typeface="Times New Roman" pitchFamily="18" charset="0"/>
                <a:cs typeface="Times New Roman" pitchFamily="18" charset="0"/>
              </a:rPr>
              <a:t>has been a lot of work on supervised dictionary learning </a:t>
            </a:r>
            <a:r>
              <a:rPr lang="en-IN" sz="2000" dirty="0" smtClean="0">
                <a:latin typeface="Times New Roman" pitchFamily="18" charset="0"/>
                <a:cs typeface="Times New Roman" pitchFamily="18" charset="0"/>
              </a:rPr>
              <a:t>to </a:t>
            </a:r>
            <a:r>
              <a:rPr lang="en-IN" sz="2000" dirty="0" smtClean="0">
                <a:latin typeface="Times New Roman" pitchFamily="18" charset="0"/>
                <a:cs typeface="Times New Roman" pitchFamily="18" charset="0"/>
              </a:rPr>
              <a:t>adapt the dictionary for classification purpose, but it is often computationally expensive and cannot handle large multi-class problem well.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When </a:t>
            </a:r>
            <a:r>
              <a:rPr lang="en-IN" sz="2000" dirty="0" smtClean="0">
                <a:latin typeface="Times New Roman" pitchFamily="18" charset="0"/>
                <a:cs typeface="Times New Roman" pitchFamily="18" charset="0"/>
              </a:rPr>
              <a:t>applied to high dimensional data such as natural images, the total number of parameters can reach millions, leading to serious </a:t>
            </a:r>
            <a:r>
              <a:rPr lang="en-IN" sz="2000" dirty="0" err="1" smtClean="0">
                <a:latin typeface="Times New Roman" pitchFamily="18" charset="0"/>
                <a:cs typeface="Times New Roman" pitchFamily="18" charset="0"/>
              </a:rPr>
              <a:t>overfitting</a:t>
            </a:r>
            <a:r>
              <a:rPr lang="en-IN" sz="2000" dirty="0" smtClean="0">
                <a:latin typeface="Times New Roman" pitchFamily="18" charset="0"/>
                <a:cs typeface="Times New Roman" pitchFamily="18" charset="0"/>
              </a:rPr>
              <a:t> problem and impractical to be trained.</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410200"/>
          </a:xfrm>
        </p:spPr>
        <p:txBody>
          <a:bodyPr>
            <a:noAutofit/>
          </a:bodyPr>
          <a:lstStyle/>
          <a:p>
            <a:pPr algn="just">
              <a:lnSpc>
                <a:spcPct val="150000"/>
              </a:lnSpc>
            </a:pPr>
            <a:r>
              <a:rPr lang="en-IN" sz="2000" dirty="0" smtClean="0">
                <a:latin typeface="Times New Roman" pitchFamily="18" charset="0"/>
                <a:cs typeface="Times New Roman" pitchFamily="18" charset="0"/>
              </a:rPr>
              <a:t>W</a:t>
            </a:r>
            <a:r>
              <a:rPr lang="en-IN" sz="2000" dirty="0" smtClean="0">
                <a:latin typeface="Times New Roman" pitchFamily="18" charset="0"/>
                <a:cs typeface="Times New Roman" pitchFamily="18" charset="0"/>
              </a:rPr>
              <a:t>e </a:t>
            </a:r>
            <a:r>
              <a:rPr lang="en-IN" sz="2000" dirty="0" smtClean="0">
                <a:latin typeface="Times New Roman" pitchFamily="18" charset="0"/>
                <a:cs typeface="Times New Roman" pitchFamily="18" charset="0"/>
              </a:rPr>
              <a:t>propose in this paper a framework to build automated animal recognition in the wild, aiming at an automated wildlife monitoring </a:t>
            </a:r>
            <a:r>
              <a:rPr lang="en-IN" sz="2000" dirty="0" smtClean="0">
                <a:latin typeface="Times New Roman" pitchFamily="18" charset="0"/>
                <a:cs typeface="Times New Roman" pitchFamily="18" charset="0"/>
              </a:rPr>
              <a:t>system.</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addition, similar performances achieved with F-measure metrics indicates the robustness of the proposed system against imbalanced data</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proposed SISURF hybrid key detector produced promising outcomes similar to other key point </a:t>
            </a:r>
            <a:r>
              <a:rPr lang="en-IN" sz="2000" dirty="0" smtClean="0">
                <a:latin typeface="Times New Roman" pitchFamily="18" charset="0"/>
                <a:cs typeface="Times New Roman" pitchFamily="18" charset="0"/>
              </a:rPr>
              <a:t>detectors.</a:t>
            </a:r>
            <a:endParaRPr lang="en-IN"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57912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SIFT and </a:t>
            </a:r>
            <a:r>
              <a:rPr lang="en-IN" sz="2000" dirty="0" err="1" smtClean="0">
                <a:latin typeface="Times New Roman" pitchFamily="18" charset="0"/>
                <a:cs typeface="Times New Roman" pitchFamily="18" charset="0"/>
              </a:rPr>
              <a:t>cLBP</a:t>
            </a:r>
            <a:r>
              <a:rPr lang="en-IN" sz="2000" dirty="0" smtClean="0">
                <a:latin typeface="Times New Roman" pitchFamily="18" charset="0"/>
                <a:cs typeface="Times New Roman" pitchFamily="18" charset="0"/>
              </a:rPr>
              <a:t> can describe the texture at different level, we did the experiment using SIFT, </a:t>
            </a:r>
            <a:r>
              <a:rPr lang="en-IN" sz="2000" dirty="0" err="1" smtClean="0">
                <a:latin typeface="Times New Roman" pitchFamily="18" charset="0"/>
                <a:cs typeface="Times New Roman" pitchFamily="18" charset="0"/>
              </a:rPr>
              <a:t>cLBP</a:t>
            </a:r>
            <a:r>
              <a:rPr lang="en-IN" sz="2000" dirty="0" smtClean="0">
                <a:latin typeface="Times New Roman" pitchFamily="18" charset="0"/>
                <a:cs typeface="Times New Roman" pitchFamily="18" charset="0"/>
              </a:rPr>
              <a:t>, and the combination of SIFT and </a:t>
            </a:r>
            <a:r>
              <a:rPr lang="en-IN" sz="2000" dirty="0" err="1" smtClean="0">
                <a:latin typeface="Times New Roman" pitchFamily="18" charset="0"/>
                <a:cs typeface="Times New Roman" pitchFamily="18" charset="0"/>
              </a:rPr>
              <a:t>cLBP</a:t>
            </a:r>
            <a:r>
              <a:rPr lang="en-IN" sz="2000" dirty="0" smtClean="0">
                <a:latin typeface="Times New Roman" pitchFamily="18" charset="0"/>
                <a:cs typeface="Times New Roman" pitchFamily="18" charset="0"/>
              </a:rPr>
              <a:t>, respectively, to show how the combination improved the performance</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combination of SIFT and </a:t>
            </a:r>
            <a:r>
              <a:rPr lang="en-IN" sz="2000" dirty="0" err="1" smtClean="0">
                <a:latin typeface="Times New Roman" pitchFamily="18" charset="0"/>
                <a:cs typeface="Times New Roman" pitchFamily="18" charset="0"/>
              </a:rPr>
              <a:t>cLBP</a:t>
            </a:r>
            <a:r>
              <a:rPr lang="en-IN" sz="2000" dirty="0" smtClean="0">
                <a:latin typeface="Times New Roman" pitchFamily="18" charset="0"/>
                <a:cs typeface="Times New Roman" pitchFamily="18" charset="0"/>
              </a:rPr>
              <a:t> as descriptors of local images features significantly improved the recognition performance, which is abundant in texture description at multiple scales</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Computer-assisted </a:t>
            </a:r>
            <a:r>
              <a:rPr lang="en-IN" sz="2000" dirty="0" smtClean="0">
                <a:latin typeface="Times New Roman" pitchFamily="18" charset="0"/>
                <a:cs typeface="Times New Roman" pitchFamily="18" charset="0"/>
              </a:rPr>
              <a:t>species recognition on camera-trap images could make this work flow more efficient, and reduce, if not remove, the amount of manual work involved in the </a:t>
            </a:r>
            <a:r>
              <a:rPr lang="en-IN" sz="2000" dirty="0" smtClean="0">
                <a:latin typeface="Times New Roman" pitchFamily="18" charset="0"/>
                <a:cs typeface="Times New Roman" pitchFamily="18" charset="0"/>
              </a:rPr>
              <a:t>process.</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131560"/>
        </p:xfrm>
        <a:graphic>
          <a:graphicData uri="http://schemas.openxmlformats.org/drawingml/2006/table">
            <a:tbl>
              <a:tblPr firstRow="1" bandRow="1">
                <a:tableStyleId>{5C22544A-7EE6-4342-B048-85BDC9FD1C3A}</a:tableStyleId>
              </a:tblPr>
              <a:tblGrid>
                <a:gridCol w="2362200"/>
                <a:gridCol w="2286000"/>
                <a:gridCol w="30670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1800" dirty="0">
                          <a:latin typeface="Times New Roman"/>
                          <a:ea typeface="Calibri"/>
                          <a:cs typeface="Latha"/>
                        </a:rPr>
                        <a:t>Wireless sensor networks for ecology</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dirty="0">
                          <a:latin typeface="Times New Roman"/>
                          <a:ea typeface="Calibri"/>
                          <a:cs typeface="Latha"/>
                        </a:rPr>
                        <a:t>J Porter, P </a:t>
                      </a:r>
                      <a:r>
                        <a:rPr lang="en-US" sz="1800" dirty="0" err="1">
                          <a:latin typeface="Times New Roman"/>
                          <a:ea typeface="Calibri"/>
                          <a:cs typeface="Latha"/>
                        </a:rPr>
                        <a:t>Arzberger</a:t>
                      </a:r>
                      <a:r>
                        <a:rPr lang="en-US" sz="1800" dirty="0">
                          <a:latin typeface="Times New Roman"/>
                          <a:ea typeface="Calibri"/>
                          <a:cs typeface="Latha"/>
                        </a:rPr>
                        <a:t>, H Braun, P Bryant, S Gage, T Hansen, P Hanson, C Lin, F Lin, T </a:t>
                      </a:r>
                      <a:r>
                        <a:rPr lang="en-US" sz="1800" dirty="0" err="1">
                          <a:latin typeface="Times New Roman"/>
                          <a:ea typeface="Calibri"/>
                          <a:cs typeface="Latha"/>
                        </a:rPr>
                        <a:t>Kratz</a:t>
                      </a:r>
                      <a:r>
                        <a:rPr lang="en-US" sz="1800" dirty="0">
                          <a:latin typeface="Times New Roman"/>
                          <a:ea typeface="Calibri"/>
                          <a:cs typeface="Latha"/>
                        </a:rPr>
                        <a:t>, T Williams, S Shapiro, H King, W Michener, </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a:solidFill>
                            <a:srgbClr val="333333"/>
                          </a:solidFill>
                          <a:latin typeface="Times New Roman"/>
                          <a:ea typeface="Calibri"/>
                          <a:cs typeface="Latha"/>
                        </a:rPr>
                        <a:t>Field biologists and ecologists are starting to open new avenues of inquiry at greater spatial and temporal resolution, allowing them to "observe the unobservable" through the use of wireless sensor networks.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1800">
                          <a:latin typeface="Times New Roman"/>
                          <a:ea typeface="Calibri"/>
                          <a:cs typeface="Latha"/>
                        </a:rPr>
                        <a:t>Monitoring wild animal communities with arrays of motion sensitive camera traps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a:latin typeface="Times New Roman"/>
                          <a:ea typeface="Calibri"/>
                          <a:cs typeface="Latha"/>
                        </a:rPr>
                        <a:t>R Kays, S Tilak, B Kranstauber, P Jansen, C Carbone, M Rowcliffe, T Fountain, J Eggert, Z He,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dirty="0">
                          <a:solidFill>
                            <a:srgbClr val="495057"/>
                          </a:solidFill>
                          <a:latin typeface="Times New Roman"/>
                          <a:ea typeface="Calibri"/>
                          <a:cs typeface="Latha"/>
                        </a:rPr>
                        <a:t>Our camera network captured the </a:t>
                      </a:r>
                      <a:r>
                        <a:rPr lang="en-US" sz="1800" dirty="0" err="1">
                          <a:solidFill>
                            <a:srgbClr val="495057"/>
                          </a:solidFill>
                          <a:latin typeface="Times New Roman"/>
                          <a:ea typeface="Calibri"/>
                          <a:cs typeface="Latha"/>
                        </a:rPr>
                        <a:t>spatio</a:t>
                      </a:r>
                      <a:r>
                        <a:rPr lang="en-US" sz="1800" dirty="0">
                          <a:solidFill>
                            <a:srgbClr val="495057"/>
                          </a:solidFill>
                          <a:latin typeface="Times New Roman"/>
                          <a:ea typeface="Calibri"/>
                          <a:cs typeface="Latha"/>
                        </a:rPr>
                        <a:t>-temporal dynamics of terrestrial bird and mammal activity at the site - data relevant to immediate science questions, and long-term conservation issues.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676400" y="1600200"/>
            <a:ext cx="6527800" cy="4495800"/>
          </a:xfrm>
          <a:prstGeom prst="rect">
            <a:avLst/>
          </a:prstGeom>
          <a:noFill/>
          <a:ln w="9525">
            <a:noFill/>
            <a:miter lim="800000"/>
            <a:headEnd/>
            <a:tailEnd/>
          </a:ln>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CONCLUSION</a:t>
            </a:r>
            <a:endParaRPr lang="en-US" dirty="0"/>
          </a:p>
        </p:txBody>
      </p:sp>
      <p:sp>
        <p:nvSpPr>
          <p:cNvPr id="3" name="Content Placeholder 2"/>
          <p:cNvSpPr>
            <a:spLocks noGrp="1"/>
          </p:cNvSpPr>
          <p:nvPr>
            <p:ph idx="1"/>
          </p:nvPr>
        </p:nvSpPr>
        <p:spPr/>
        <p:txBody>
          <a:bodyPr>
            <a:normAutofit/>
          </a:bodyPr>
          <a:lstStyle/>
          <a:p>
            <a:pPr algn="just">
              <a:lnSpc>
                <a:spcPct val="160000"/>
              </a:lnSpc>
              <a:buNone/>
            </a:pPr>
            <a:r>
              <a:rPr lang="en-IN" sz="2000" dirty="0" smtClean="0">
                <a:latin typeface="Times New Roman" pitchFamily="18" charset="0"/>
                <a:cs typeface="Times New Roman" pitchFamily="18" charset="0"/>
              </a:rPr>
              <a:t>    We </a:t>
            </a:r>
            <a:r>
              <a:rPr lang="en-IN" sz="2000" dirty="0" smtClean="0">
                <a:latin typeface="Times New Roman" pitchFamily="18" charset="0"/>
                <a:cs typeface="Times New Roman" pitchFamily="18" charset="0"/>
              </a:rPr>
              <a:t>have shown that object recognition techniques from computer vision science can be effectively used to recognize and identify wild mammals on sequences of photographs taken by camera traps in nature, which are notorious for high levels of noise and clutter. Although some species are of the same ontology, the proposed method can detect imperceptible differences between them. The combination of SIFT and </a:t>
            </a:r>
            <a:r>
              <a:rPr lang="en-IN" sz="2000" dirty="0" err="1" smtClean="0">
                <a:latin typeface="Times New Roman" pitchFamily="18" charset="0"/>
                <a:cs typeface="Times New Roman" pitchFamily="18" charset="0"/>
              </a:rPr>
              <a:t>cLBP</a:t>
            </a:r>
            <a:r>
              <a:rPr lang="en-IN" sz="2000" dirty="0" smtClean="0">
                <a:latin typeface="Times New Roman" pitchFamily="18" charset="0"/>
                <a:cs typeface="Times New Roman" pitchFamily="18" charset="0"/>
              </a:rPr>
              <a:t> as descriptors of local images features significantly improved the recognition performance, which is abundant in texture description at multiple scales.</a:t>
            </a:r>
            <a:endParaRPr lang="en-US" sz="20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3349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533400"/>
            <a:ext cx="7790688" cy="6172200"/>
          </a:xfrm>
        </p:spPr>
        <p:txBody>
          <a:bodyPr>
            <a:noAutofit/>
          </a:bodyPr>
          <a:lstStyle/>
          <a:p>
            <a:pPr algn="just">
              <a:lnSpc>
                <a:spcPct val="160000"/>
              </a:lnSpc>
            </a:pPr>
            <a:r>
              <a:rPr lang="en-IN" sz="1600" dirty="0" smtClean="0">
                <a:latin typeface="Times New Roman" pitchFamily="18" charset="0"/>
                <a:cs typeface="Times New Roman" pitchFamily="18" charset="0"/>
              </a:rPr>
              <a:t>1. Committee </a:t>
            </a:r>
            <a:r>
              <a:rPr lang="en-IN" sz="1600" dirty="0" smtClean="0">
                <a:latin typeface="Times New Roman" pitchFamily="18" charset="0"/>
                <a:cs typeface="Times New Roman" pitchFamily="18" charset="0"/>
              </a:rPr>
              <a:t>on Grand Challenges in Environmental Sciences NRCUC, Grand Challenges in Environmental Sciences (National Academies Press, </a:t>
            </a:r>
            <a:r>
              <a:rPr lang="en-IN" sz="1600" dirty="0" err="1" smtClean="0">
                <a:latin typeface="Times New Roman" pitchFamily="18" charset="0"/>
                <a:cs typeface="Times New Roman" pitchFamily="18" charset="0"/>
              </a:rPr>
              <a:t>Washingthon</a:t>
            </a:r>
            <a:r>
              <a:rPr lang="en-IN" sz="1600" dirty="0" smtClean="0">
                <a:latin typeface="Times New Roman" pitchFamily="18" charset="0"/>
                <a:cs typeface="Times New Roman" pitchFamily="18" charset="0"/>
              </a:rPr>
              <a:t>, DC, 2001)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2</a:t>
            </a:r>
            <a:r>
              <a:rPr lang="en-IN" sz="1600" dirty="0" smtClean="0">
                <a:latin typeface="Times New Roman" pitchFamily="18" charset="0"/>
                <a:cs typeface="Times New Roman" pitchFamily="18" charset="0"/>
              </a:rPr>
              <a:t>. J Porter, P </a:t>
            </a:r>
            <a:r>
              <a:rPr lang="en-IN" sz="1600" dirty="0" err="1" smtClean="0">
                <a:latin typeface="Times New Roman" pitchFamily="18" charset="0"/>
                <a:cs typeface="Times New Roman" pitchFamily="18" charset="0"/>
              </a:rPr>
              <a:t>Arzberger</a:t>
            </a:r>
            <a:r>
              <a:rPr lang="en-IN" sz="1600" dirty="0" smtClean="0">
                <a:latin typeface="Times New Roman" pitchFamily="18" charset="0"/>
                <a:cs typeface="Times New Roman" pitchFamily="18" charset="0"/>
              </a:rPr>
              <a:t>, H Braun, P Bryant, S Gage, T Hansen, P Hanson, C Lin, F Lin, T </a:t>
            </a:r>
            <a:r>
              <a:rPr lang="en-IN" sz="1600" dirty="0" err="1" smtClean="0">
                <a:latin typeface="Times New Roman" pitchFamily="18" charset="0"/>
                <a:cs typeface="Times New Roman" pitchFamily="18" charset="0"/>
              </a:rPr>
              <a:t>Kratz</a:t>
            </a:r>
            <a:r>
              <a:rPr lang="en-IN" sz="1600" dirty="0" smtClean="0">
                <a:latin typeface="Times New Roman" pitchFamily="18" charset="0"/>
                <a:cs typeface="Times New Roman" pitchFamily="18" charset="0"/>
              </a:rPr>
              <a:t>, T Williams, S Shapiro, H King, W Michener, Wireless sensor networks for ecology. </a:t>
            </a:r>
            <a:r>
              <a:rPr lang="en-IN" sz="1600" dirty="0" err="1" smtClean="0">
                <a:latin typeface="Times New Roman" pitchFamily="18" charset="0"/>
                <a:cs typeface="Times New Roman" pitchFamily="18" charset="0"/>
              </a:rPr>
              <a:t>BioScience</a:t>
            </a:r>
            <a:r>
              <a:rPr lang="en-IN" sz="1600" dirty="0" smtClean="0">
                <a:latin typeface="Times New Roman" pitchFamily="18" charset="0"/>
                <a:cs typeface="Times New Roman" pitchFamily="18" charset="0"/>
              </a:rPr>
              <a:t>. 55(7), 561–572 (2005)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3</a:t>
            </a:r>
            <a:r>
              <a:rPr lang="en-IN" sz="1600" dirty="0" smtClean="0">
                <a:latin typeface="Times New Roman" pitchFamily="18" charset="0"/>
                <a:cs typeface="Times New Roman" pitchFamily="18" charset="0"/>
              </a:rPr>
              <a:t>. R </a:t>
            </a:r>
            <a:r>
              <a:rPr lang="en-IN" sz="1600" dirty="0" err="1" smtClean="0">
                <a:latin typeface="Times New Roman" pitchFamily="18" charset="0"/>
                <a:cs typeface="Times New Roman" pitchFamily="18" charset="0"/>
              </a:rPr>
              <a:t>Kays</a:t>
            </a:r>
            <a:r>
              <a:rPr lang="en-IN" sz="1600" dirty="0" smtClean="0">
                <a:latin typeface="Times New Roman" pitchFamily="18" charset="0"/>
                <a:cs typeface="Times New Roman" pitchFamily="18" charset="0"/>
              </a:rPr>
              <a:t>, S </a:t>
            </a:r>
            <a:r>
              <a:rPr lang="en-IN" sz="1600" dirty="0" err="1" smtClean="0">
                <a:latin typeface="Times New Roman" pitchFamily="18" charset="0"/>
                <a:cs typeface="Times New Roman" pitchFamily="18" charset="0"/>
              </a:rPr>
              <a:t>Tilak</a:t>
            </a:r>
            <a:r>
              <a:rPr lang="en-IN" sz="1600" dirty="0" smtClean="0">
                <a:latin typeface="Times New Roman" pitchFamily="18" charset="0"/>
                <a:cs typeface="Times New Roman" pitchFamily="18" charset="0"/>
              </a:rPr>
              <a:t>, B </a:t>
            </a:r>
            <a:r>
              <a:rPr lang="en-IN" sz="1600" dirty="0" err="1" smtClean="0">
                <a:latin typeface="Times New Roman" pitchFamily="18" charset="0"/>
                <a:cs typeface="Times New Roman" pitchFamily="18" charset="0"/>
              </a:rPr>
              <a:t>Kranstauber</a:t>
            </a:r>
            <a:r>
              <a:rPr lang="en-IN" sz="1600" dirty="0" smtClean="0">
                <a:latin typeface="Times New Roman" pitchFamily="18" charset="0"/>
                <a:cs typeface="Times New Roman" pitchFamily="18" charset="0"/>
              </a:rPr>
              <a:t>, P Jansen, C Carbone, M </a:t>
            </a:r>
            <a:r>
              <a:rPr lang="en-IN" sz="1600" dirty="0" err="1" smtClean="0">
                <a:latin typeface="Times New Roman" pitchFamily="18" charset="0"/>
                <a:cs typeface="Times New Roman" pitchFamily="18" charset="0"/>
              </a:rPr>
              <a:t>Rowcliffe</a:t>
            </a:r>
            <a:r>
              <a:rPr lang="en-IN" sz="1600" dirty="0" smtClean="0">
                <a:latin typeface="Times New Roman" pitchFamily="18" charset="0"/>
                <a:cs typeface="Times New Roman" pitchFamily="18" charset="0"/>
              </a:rPr>
              <a:t>, T Fountain, J </a:t>
            </a:r>
            <a:r>
              <a:rPr lang="en-IN" sz="1600" dirty="0" err="1" smtClean="0">
                <a:latin typeface="Times New Roman" pitchFamily="18" charset="0"/>
                <a:cs typeface="Times New Roman" pitchFamily="18" charset="0"/>
              </a:rPr>
              <a:t>Eggert</a:t>
            </a:r>
            <a:r>
              <a:rPr lang="en-IN" sz="1600" dirty="0" smtClean="0">
                <a:latin typeface="Times New Roman" pitchFamily="18" charset="0"/>
                <a:cs typeface="Times New Roman" pitchFamily="18" charset="0"/>
              </a:rPr>
              <a:t>, Z He, Monitoring wild animal communities with arrays of motion sensitive camera traps. </a:t>
            </a:r>
            <a:r>
              <a:rPr lang="en-IN" sz="1600" dirty="0" err="1" smtClean="0">
                <a:latin typeface="Times New Roman" pitchFamily="18" charset="0"/>
                <a:cs typeface="Times New Roman" pitchFamily="18" charset="0"/>
              </a:rPr>
              <a:t>Int</a:t>
            </a:r>
            <a:r>
              <a:rPr lang="en-IN" sz="1600" dirty="0" smtClean="0">
                <a:latin typeface="Times New Roman" pitchFamily="18" charset="0"/>
                <a:cs typeface="Times New Roman" pitchFamily="18" charset="0"/>
              </a:rPr>
              <a:t> J Res Rev Wireless Sensor </a:t>
            </a:r>
            <a:r>
              <a:rPr lang="en-IN" sz="1600" dirty="0" err="1" smtClean="0">
                <a:latin typeface="Times New Roman" pitchFamily="18" charset="0"/>
                <a:cs typeface="Times New Roman" pitchFamily="18" charset="0"/>
              </a:rPr>
              <a:t>Netw</a:t>
            </a:r>
            <a:r>
              <a:rPr lang="en-IN" sz="1600" dirty="0" smtClean="0">
                <a:latin typeface="Times New Roman" pitchFamily="18" charset="0"/>
                <a:cs typeface="Times New Roman" pitchFamily="18" charset="0"/>
              </a:rPr>
              <a:t>. 1, 19–29 (2011)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4</a:t>
            </a:r>
            <a:r>
              <a:rPr lang="en-IN" sz="1600" dirty="0" smtClean="0">
                <a:latin typeface="Times New Roman" pitchFamily="18" charset="0"/>
                <a:cs typeface="Times New Roman" pitchFamily="18" charset="0"/>
              </a:rPr>
              <a:t>. J </a:t>
            </a:r>
            <a:r>
              <a:rPr lang="en-IN" sz="1600" dirty="0" err="1" smtClean="0">
                <a:latin typeface="Times New Roman" pitchFamily="18" charset="0"/>
                <a:cs typeface="Times New Roman" pitchFamily="18" charset="0"/>
              </a:rPr>
              <a:t>Aguzzi</a:t>
            </a:r>
            <a:r>
              <a:rPr lang="en-IN" sz="1600" dirty="0" smtClean="0">
                <a:latin typeface="Times New Roman" pitchFamily="18" charset="0"/>
                <a:cs typeface="Times New Roman" pitchFamily="18" charset="0"/>
              </a:rPr>
              <a:t>, C Costa, Y Fujiwara, R Iwase, Ramirez-E </a:t>
            </a:r>
            <a:r>
              <a:rPr lang="en-IN" sz="1600" dirty="0" err="1" smtClean="0">
                <a:latin typeface="Times New Roman" pitchFamily="18" charset="0"/>
                <a:cs typeface="Times New Roman" pitchFamily="18" charset="0"/>
              </a:rPr>
              <a:t>Llorda</a:t>
            </a:r>
            <a:r>
              <a:rPr lang="en-IN" sz="1600" dirty="0" smtClean="0">
                <a:latin typeface="Times New Roman" pitchFamily="18" charset="0"/>
                <a:cs typeface="Times New Roman" pitchFamily="18" charset="0"/>
              </a:rPr>
              <a:t>, P </a:t>
            </a:r>
            <a:r>
              <a:rPr lang="en-IN" sz="1600" dirty="0" err="1" smtClean="0">
                <a:latin typeface="Times New Roman" pitchFamily="18" charset="0"/>
                <a:cs typeface="Times New Roman" pitchFamily="18" charset="0"/>
              </a:rPr>
              <a:t>Menesatti</a:t>
            </a:r>
            <a:r>
              <a:rPr lang="en-IN" sz="1600" dirty="0" smtClean="0">
                <a:latin typeface="Times New Roman" pitchFamily="18" charset="0"/>
                <a:cs typeface="Times New Roman" pitchFamily="18" charset="0"/>
              </a:rPr>
              <a:t>, A novel </a:t>
            </a:r>
            <a:r>
              <a:rPr lang="en-IN" sz="1600" dirty="0" err="1" smtClean="0">
                <a:latin typeface="Times New Roman" pitchFamily="18" charset="0"/>
                <a:cs typeface="Times New Roman" pitchFamily="18" charset="0"/>
              </a:rPr>
              <a:t>morphometry</a:t>
            </a:r>
            <a:r>
              <a:rPr lang="en-IN" sz="1600" dirty="0" smtClean="0">
                <a:latin typeface="Times New Roman" pitchFamily="18" charset="0"/>
                <a:cs typeface="Times New Roman" pitchFamily="18" charset="0"/>
              </a:rPr>
              <a:t>-based protocol of automated video-image analysis for species recognition and activity rhythms monitoring in deep-sea fauna. Sensors. 9(11), 8438–8455 (2009)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5</a:t>
            </a:r>
            <a:r>
              <a:rPr lang="en-IN" sz="1600" dirty="0" smtClean="0">
                <a:latin typeface="Times New Roman" pitchFamily="18" charset="0"/>
                <a:cs typeface="Times New Roman" pitchFamily="18" charset="0"/>
              </a:rPr>
              <a:t>. E </a:t>
            </a:r>
            <a:r>
              <a:rPr lang="en-IN" sz="1600" dirty="0" err="1" smtClean="0">
                <a:latin typeface="Times New Roman" pitchFamily="18" charset="0"/>
                <a:cs typeface="Times New Roman" pitchFamily="18" charset="0"/>
              </a:rPr>
              <a:t>Fegraus</a:t>
            </a:r>
            <a:r>
              <a:rPr lang="en-IN" sz="1600" dirty="0" smtClean="0">
                <a:latin typeface="Times New Roman" pitchFamily="18" charset="0"/>
                <a:cs typeface="Times New Roman" pitchFamily="18" charset="0"/>
              </a:rPr>
              <a:t>, K Lin, J </a:t>
            </a:r>
            <a:r>
              <a:rPr lang="en-IN" sz="1600" dirty="0" err="1" smtClean="0">
                <a:latin typeface="Times New Roman" pitchFamily="18" charset="0"/>
                <a:cs typeface="Times New Roman" pitchFamily="18" charset="0"/>
              </a:rPr>
              <a:t>Ahumada</a:t>
            </a:r>
            <a:r>
              <a:rPr lang="en-IN" sz="1600" dirty="0" smtClean="0">
                <a:latin typeface="Times New Roman" pitchFamily="18" charset="0"/>
                <a:cs typeface="Times New Roman" pitchFamily="18" charset="0"/>
              </a:rPr>
              <a:t>, C </a:t>
            </a:r>
            <a:r>
              <a:rPr lang="en-IN" sz="1600" dirty="0" err="1" smtClean="0">
                <a:latin typeface="Times New Roman" pitchFamily="18" charset="0"/>
                <a:cs typeface="Times New Roman" pitchFamily="18" charset="0"/>
              </a:rPr>
              <a:t>Baru</a:t>
            </a:r>
            <a:r>
              <a:rPr lang="en-IN" sz="1600" dirty="0" smtClean="0">
                <a:latin typeface="Times New Roman" pitchFamily="18" charset="0"/>
                <a:cs typeface="Times New Roman" pitchFamily="18" charset="0"/>
              </a:rPr>
              <a:t>, S Chandra, C </a:t>
            </a:r>
            <a:r>
              <a:rPr lang="en-IN" sz="1600" dirty="0" err="1" smtClean="0">
                <a:latin typeface="Times New Roman" pitchFamily="18" charset="0"/>
                <a:cs typeface="Times New Roman" pitchFamily="18" charset="0"/>
              </a:rPr>
              <a:t>Youn</a:t>
            </a:r>
            <a:r>
              <a:rPr lang="en-IN" sz="1600" dirty="0" smtClean="0">
                <a:latin typeface="Times New Roman" pitchFamily="18" charset="0"/>
                <a:cs typeface="Times New Roman" pitchFamily="18" charset="0"/>
              </a:rPr>
              <a:t>, Data acquisition and management software for camera trap data: a case study from the TEAM Network. Ecol. Inform. 6(6), 345–353 (2011)</a:t>
            </a:r>
            <a:endParaRPr lang="en-US" sz="16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J Yang, K Yu, Y Gong, T Huang, Linear spatial pyramid matching using sparse coding for image classification, in IEEE Conference on Computer Vision and Pattern Recognition, (Miami, 20-25 June 2009), pp. 1794–1801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7</a:t>
            </a:r>
            <a:r>
              <a:rPr lang="en-IN" sz="1600" dirty="0" smtClean="0">
                <a:latin typeface="Times New Roman" pitchFamily="18" charset="0"/>
                <a:cs typeface="Times New Roman" pitchFamily="18" charset="0"/>
              </a:rPr>
              <a:t>. J Wang, J Yang, K Yu, F </a:t>
            </a:r>
            <a:r>
              <a:rPr lang="en-IN" sz="1600" dirty="0" err="1" smtClean="0">
                <a:latin typeface="Times New Roman" pitchFamily="18" charset="0"/>
                <a:cs typeface="Times New Roman" pitchFamily="18" charset="0"/>
              </a:rPr>
              <a:t>Lv</a:t>
            </a:r>
            <a:r>
              <a:rPr lang="en-IN" sz="1600" dirty="0" smtClean="0">
                <a:latin typeface="Times New Roman" pitchFamily="18" charset="0"/>
                <a:cs typeface="Times New Roman" pitchFamily="18" charset="0"/>
              </a:rPr>
              <a:t>, T Huang, Y Gong, Locality-constrained linear coding for image classification, in 2010 IEEE Conference on Computer Vision and Pattern Recognition (CVPR), (San Francisco, CA, 13-18 June 2010), pp. 3360–3367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8</a:t>
            </a:r>
            <a:r>
              <a:rPr lang="en-IN" sz="1600" dirty="0" smtClean="0">
                <a:latin typeface="Times New Roman" pitchFamily="18" charset="0"/>
                <a:cs typeface="Times New Roman" pitchFamily="18" charset="0"/>
              </a:rPr>
              <a:t>. D Lowe, Distinctive image features from scale-invariant </a:t>
            </a:r>
            <a:r>
              <a:rPr lang="en-IN" sz="1600" dirty="0" err="1" smtClean="0">
                <a:latin typeface="Times New Roman" pitchFamily="18" charset="0"/>
                <a:cs typeface="Times New Roman" pitchFamily="18" charset="0"/>
              </a:rPr>
              <a:t>keypoints</a:t>
            </a:r>
            <a:r>
              <a:rPr lang="en-IN" sz="1600" dirty="0" smtClean="0">
                <a:latin typeface="Times New Roman" pitchFamily="18" charset="0"/>
                <a:cs typeface="Times New Roman" pitchFamily="18" charset="0"/>
              </a:rPr>
              <a:t>. Int. J. </a:t>
            </a:r>
            <a:r>
              <a:rPr lang="en-IN" sz="1600" dirty="0" err="1" smtClean="0">
                <a:latin typeface="Times New Roman" pitchFamily="18" charset="0"/>
                <a:cs typeface="Times New Roman" pitchFamily="18" charset="0"/>
              </a:rPr>
              <a:t>Comput</a:t>
            </a:r>
            <a:r>
              <a:rPr lang="en-IN" sz="1600" dirty="0" smtClean="0">
                <a:latin typeface="Times New Roman" pitchFamily="18" charset="0"/>
                <a:cs typeface="Times New Roman" pitchFamily="18" charset="0"/>
              </a:rPr>
              <a:t>. Vis. 60(2), 91–110 (2004)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9</a:t>
            </a:r>
            <a:r>
              <a:rPr lang="en-IN" sz="1600" dirty="0" smtClean="0">
                <a:latin typeface="Times New Roman" pitchFamily="18" charset="0"/>
                <a:cs typeface="Times New Roman" pitchFamily="18" charset="0"/>
              </a:rPr>
              <a:t>. T </a:t>
            </a:r>
            <a:r>
              <a:rPr lang="en-IN" sz="1600" dirty="0" err="1" smtClean="0">
                <a:latin typeface="Times New Roman" pitchFamily="18" charset="0"/>
                <a:cs typeface="Times New Roman" pitchFamily="18" charset="0"/>
              </a:rPr>
              <a:t>Ahonen</a:t>
            </a:r>
            <a:r>
              <a:rPr lang="en-IN" sz="1600" dirty="0" smtClean="0">
                <a:latin typeface="Times New Roman" pitchFamily="18" charset="0"/>
                <a:cs typeface="Times New Roman" pitchFamily="18" charset="0"/>
              </a:rPr>
              <a:t>, A </a:t>
            </a:r>
            <a:r>
              <a:rPr lang="en-IN" sz="1600" dirty="0" err="1" smtClean="0">
                <a:latin typeface="Times New Roman" pitchFamily="18" charset="0"/>
                <a:cs typeface="Times New Roman" pitchFamily="18" charset="0"/>
              </a:rPr>
              <a:t>Hadid</a:t>
            </a:r>
            <a:r>
              <a:rPr lang="en-IN" sz="1600" dirty="0" smtClean="0">
                <a:latin typeface="Times New Roman" pitchFamily="18" charset="0"/>
                <a:cs typeface="Times New Roman" pitchFamily="18" charset="0"/>
              </a:rPr>
              <a:t>, M </a:t>
            </a:r>
            <a:r>
              <a:rPr lang="en-IN" sz="1600" dirty="0" err="1" smtClean="0">
                <a:latin typeface="Times New Roman" pitchFamily="18" charset="0"/>
                <a:cs typeface="Times New Roman" pitchFamily="18" charset="0"/>
              </a:rPr>
              <a:t>Pietikainen</a:t>
            </a:r>
            <a:r>
              <a:rPr lang="en-IN" sz="1600" dirty="0" smtClean="0">
                <a:latin typeface="Times New Roman" pitchFamily="18" charset="0"/>
                <a:cs typeface="Times New Roman" pitchFamily="18" charset="0"/>
              </a:rPr>
              <a:t>, Face description with local binary patterns: application to face recognition. Pattern Anal. Mach. </a:t>
            </a:r>
            <a:r>
              <a:rPr lang="en-IN" sz="1600" dirty="0" err="1" smtClean="0">
                <a:latin typeface="Times New Roman" pitchFamily="18" charset="0"/>
                <a:cs typeface="Times New Roman" pitchFamily="18" charset="0"/>
              </a:rPr>
              <a:t>Intell</a:t>
            </a:r>
            <a:r>
              <a:rPr lang="en-IN" sz="1600" dirty="0" smtClean="0">
                <a:latin typeface="Times New Roman" pitchFamily="18" charset="0"/>
                <a:cs typeface="Times New Roman" pitchFamily="18" charset="0"/>
              </a:rPr>
              <a:t>, IEEE Trans. 28(12), 2037–2041 (2006)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10</a:t>
            </a:r>
            <a:r>
              <a:rPr lang="en-IN" sz="1600" dirty="0" smtClean="0">
                <a:latin typeface="Times New Roman" pitchFamily="18" charset="0"/>
                <a:cs typeface="Times New Roman" pitchFamily="18" charset="0"/>
              </a:rPr>
              <a:t>. B Bolger, DT Morrison, TA Vance, D Lee, H </a:t>
            </a:r>
            <a:r>
              <a:rPr lang="en-IN" sz="1600" dirty="0" err="1" smtClean="0">
                <a:latin typeface="Times New Roman" pitchFamily="18" charset="0"/>
                <a:cs typeface="Times New Roman" pitchFamily="18" charset="0"/>
              </a:rPr>
              <a:t>Farid</a:t>
            </a:r>
            <a:r>
              <a:rPr lang="en-IN" sz="1600" dirty="0" smtClean="0">
                <a:latin typeface="Times New Roman" pitchFamily="18" charset="0"/>
                <a:cs typeface="Times New Roman" pitchFamily="18" charset="0"/>
              </a:rPr>
              <a:t>, A computer-assisted system for photographic mark–recapture analysis. Methods Ecol. </a:t>
            </a:r>
            <a:r>
              <a:rPr lang="en-IN" sz="1600" dirty="0" err="1" smtClean="0">
                <a:latin typeface="Times New Roman" pitchFamily="18" charset="0"/>
                <a:cs typeface="Times New Roman" pitchFamily="18" charset="0"/>
              </a:rPr>
              <a:t>Evol</a:t>
            </a:r>
            <a:r>
              <a:rPr lang="en-IN" sz="1600" dirty="0" smtClean="0">
                <a:latin typeface="Times New Roman" pitchFamily="18" charset="0"/>
                <a:cs typeface="Times New Roman" pitchFamily="18" charset="0"/>
              </a:rPr>
              <a:t>. 3(5), 813–822 (2012)</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1314</TotalTime>
  <Words>1253</Words>
  <Application>Microsoft Office PowerPoint</Application>
  <PresentationFormat>On-screen Show (4:3)</PresentationFormat>
  <Paragraphs>64</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Automated Animal Identification and Detection of Species (AAIDeS)</vt:lpstr>
      <vt:lpstr>Abstract</vt:lpstr>
      <vt:lpstr>Slide 3</vt:lpstr>
      <vt:lpstr>Existing System</vt:lpstr>
      <vt:lpstr>Disadvantage of Existing System</vt:lpstr>
      <vt:lpstr>PROPOSED SYSTEM :</vt:lpstr>
      <vt:lpstr>ADVANTAGE</vt:lpstr>
      <vt:lpstr>Slide 8</vt:lpstr>
      <vt:lpstr>Block Diagram</vt:lpstr>
      <vt:lpstr>SOFTWARE REQUIREMENTS:</vt:lpstr>
      <vt:lpstr>HARDWARE REQUIREMENTS:</vt:lpstr>
      <vt:lpstr>CONCLUSION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568</cp:revision>
  <dcterms:created xsi:type="dcterms:W3CDTF">2006-08-16T00:00:00Z</dcterms:created>
  <dcterms:modified xsi:type="dcterms:W3CDTF">2022-03-04T08:40:02Z</dcterms:modified>
</cp:coreProperties>
</file>