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8"/>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32" r:id="rId15"/>
    <p:sldId id="323" r:id="rId16"/>
    <p:sldId id="329" r:id="rId1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3/2/2022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15</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3/2/2022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3/2/2022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3/2/2022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3/2/2022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3/2/2022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3/2/2022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3/2/2022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3/2/2022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3/2/2022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3/2/2022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3/2/2022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3/2/2022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5257800"/>
          </a:xfrm>
        </p:spPr>
        <p:txBody>
          <a:bodyPr>
            <a:normAutofit/>
          </a:bodyPr>
          <a:lstStyle/>
          <a:p>
            <a:pPr algn="ctr"/>
            <a:r>
              <a:rPr lang="en-IN" b="1" dirty="0" smtClean="0">
                <a:latin typeface="Times New Roman" pitchFamily="18" charset="0"/>
                <a:cs typeface="Times New Roman" pitchFamily="18" charset="0"/>
              </a:rPr>
              <a:t>An unique solution that would help to include informal vendors in the public space development without compromising on the Urban </a:t>
            </a:r>
            <a:r>
              <a:rPr lang="en-IN" b="1" dirty="0" smtClean="0">
                <a:latin typeface="Times New Roman" pitchFamily="18" charset="0"/>
                <a:cs typeface="Times New Roman" pitchFamily="18" charset="0"/>
              </a:rPr>
              <a:t>Design</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Public </a:t>
            </a:r>
            <a:r>
              <a:rPr lang="en-IN" sz="2000" dirty="0" smtClean="0">
                <a:latin typeface="Times New Roman" pitchFamily="18" charset="0"/>
                <a:cs typeface="Times New Roman" pitchFamily="18" charset="0"/>
              </a:rPr>
              <a:t>spaces go beyond the typical definition of being an open space. They reflect the diversity and vibrancy of the urban fabric and hold the power to create memories. Among all public spaces, streets emerge as the most public. Streets are engines of economic activities, social hubs, and platforms for civic engagement. They break socio-economic divides and foster social cohesion. Planning, designing, and managing better public spaces have become important global discussions. Sustainable Development Goals </a:t>
            </a:r>
            <a:r>
              <a:rPr lang="en-IN" sz="2000" dirty="0" smtClean="0">
                <a:latin typeface="Times New Roman" pitchFamily="18" charset="0"/>
                <a:cs typeface="Times New Roman" pitchFamily="18" charset="0"/>
              </a:rPr>
              <a:t>and </a:t>
            </a:r>
            <a:r>
              <a:rPr lang="en-IN" sz="2000" dirty="0" smtClean="0">
                <a:latin typeface="Times New Roman" pitchFamily="18" charset="0"/>
                <a:cs typeface="Times New Roman" pitchFamily="18" charset="0"/>
              </a:rPr>
              <a:t>the New Urban Agenda emphasize the significance of inclusive and sustainable economy and safe, accessible and quality public spaces for all.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proposed article uses the case of street vending to understand the manifestation of these goals in an Indian context by assessing street vendors’ role in </a:t>
            </a:r>
            <a:r>
              <a:rPr lang="en-IN" sz="2000" dirty="0" err="1" smtClean="0">
                <a:latin typeface="Times New Roman" pitchFamily="18" charset="0"/>
                <a:cs typeface="Times New Roman" pitchFamily="18" charset="0"/>
              </a:rPr>
              <a:t>Ahmedabad’s</a:t>
            </a:r>
            <a:r>
              <a:rPr lang="en-IN" sz="2000" dirty="0" smtClean="0">
                <a:latin typeface="Times New Roman" pitchFamily="18" charset="0"/>
                <a:cs typeface="Times New Roman" pitchFamily="18" charset="0"/>
              </a:rPr>
              <a:t> urban fabric through extensive spatial analysis of 4,000 vendors at four different time points of the day, perception studies of their clientele disaggregated by gender, income and age, and their relationship with surrounding land-use and street hierarchy. It showcases how street vendors make the streets more vibrant by increasing activities, safer through ensuring inflow of people, and inclusive in its true sense by allowing people from different backgrounds to participate in the exchange of goods and services. It further argues that street vendors are vital elements of more equitable and exciting streets and public space.</a:t>
            </a:r>
            <a:endParaRPr lang="en-IN" sz="2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However, the character of the existing public spaces, the distribution of open spaces and parks and their inadequacy, the destruction of public space, and the things that are required to be done stand as important issues to be addressed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vehicle route and co-existence of the pedestrians and vehicles on the street should be assessed and the issue should be </a:t>
            </a:r>
            <a:r>
              <a:rPr lang="en-IN" sz="2000" dirty="0" smtClean="0">
                <a:latin typeface="Times New Roman" pitchFamily="18" charset="0"/>
                <a:cs typeface="Times New Roman" pitchFamily="18" charset="0"/>
              </a:rPr>
              <a:t>solved.</a:t>
            </a:r>
          </a:p>
          <a:p>
            <a:pPr algn="just">
              <a:lnSpc>
                <a:spcPct val="150000"/>
              </a:lnSpc>
            </a:pPr>
            <a:r>
              <a:rPr lang="en-IN" sz="2000" dirty="0" smtClean="0">
                <a:latin typeface="Times New Roman" pitchFamily="18" charset="0"/>
                <a:cs typeface="Times New Roman" pitchFamily="18" charset="0"/>
              </a:rPr>
              <a:t>streets are meeting spaces; spaces to deal with strangers; the house of the society; the main elements of urban existence; spaces as changeable as life; symbolic models of urban problems; and symbols of free city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They have been divided into two between pedestrians and vehicles and lost many social functions of theirs.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47800" y="838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Though the users in all 5 cases largely perceive the space in positive light, they often mentioned infrastructure related issues, such as parking, waste management, and congestion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These </a:t>
            </a:r>
            <a:r>
              <a:rPr lang="en-IN" sz="2000" dirty="0" smtClean="0">
                <a:latin typeface="Times New Roman" pitchFamily="18" charset="0"/>
                <a:cs typeface="Times New Roman" pitchFamily="18" charset="0"/>
              </a:rPr>
              <a:t>problems are true for most areas in the city with similar land use and density.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However</a:t>
            </a:r>
            <a:r>
              <a:rPr lang="en-IN" sz="2000" dirty="0" smtClean="0">
                <a:latin typeface="Times New Roman" pitchFamily="18" charset="0"/>
                <a:cs typeface="Times New Roman" pitchFamily="18" charset="0"/>
              </a:rPr>
              <a:t>, their perception of the street vendors predominantly emphasizes the contribution of street vending in making the space more vibrant, the streets safer and their lives more convenient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Despite several mechanisms, local policies, and governance systems formalizing street vending along both sides of Law Garden, the ULB continues to harass, evict, and displace street vendors in the name of abating parking issues, congestion, and menace</a:t>
            </a:r>
            <a:r>
              <a:rPr lang="en-IN" sz="2000" dirty="0" smtClean="0">
                <a:latin typeface="Times New Roman" pitchFamily="18" charset="0"/>
                <a:cs typeface="Times New Roman" pitchFamily="18" charset="0"/>
              </a:rPr>
              <a:t>.</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Streets are proposed as the starting point of settlement upgrading and the link for integration with the city and its development plan.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perceived advantages of the urban layouts proposed for upgrading triggered voluntary demolition and rebuilding according to the layout plan.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Slum </a:t>
            </a:r>
            <a:r>
              <a:rPr lang="en-IN" sz="2000" dirty="0" smtClean="0">
                <a:latin typeface="Times New Roman" pitchFamily="18" charset="0"/>
                <a:cs typeface="Times New Roman" pitchFamily="18" charset="0"/>
              </a:rPr>
              <a:t>upgrading with sites and services projects has demonstrated the importance of providing affordable plots for resettlement purposes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is feasible to implement this strategy and the demolitions and relocations required for this purpose can be undertaken through processes of community mapping, enumeration and participatory planning.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All these cases are used to highlight the role of street vendors in making streets more public.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shaded areas of the park are used by the men to relax or nap during the afternoons, who often buy tea and snacks from the food vendors in late afternoons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word street is used interchangeably with the terms path, avenue, highway, way and route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has two advantages, it underscores the great concern of the entrepreneur and reveals how extraordinary the circumstances are, and the time it takes for the meeting to take place gives everybody a chance to cool down and consider realistic solutions.</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1949450"/>
                <a:gridCol w="32956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Street hawkers and public space in Mumbai</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Anjaria, J. S. (2006).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This article explores the essential presence of hawkers in a city, which requires a critical understanding of the functioning of public space.</a:t>
                      </a:r>
                      <a:endParaRPr lang="en-IN" sz="18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Life between buildings: Using public space</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Gehl, J. (2011).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It is a standard textbook in Architecture and Planning Schools around the world, and continues to be the undisputed basic introduction to the interplay between public space design and social life..</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1771650"/>
                <a:gridCol w="33718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Improving women’s safety on Sabarmati Riverfront</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Mahadevia, D., Bhatia, N., Abhilasha, N., &amp; Patel, S. (2017).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This article is an assessment of how safe </a:t>
                      </a:r>
                      <a:r>
                        <a:rPr lang="en-US" sz="2000" dirty="0" err="1">
                          <a:latin typeface="Times New Roman"/>
                          <a:ea typeface="Calibri"/>
                          <a:cs typeface="Latha"/>
                        </a:rPr>
                        <a:t>Ahmedabad</a:t>
                      </a:r>
                      <a:r>
                        <a:rPr lang="en-US" sz="2000" dirty="0">
                          <a:latin typeface="Times New Roman"/>
                          <a:ea typeface="Calibri"/>
                          <a:cs typeface="Latha"/>
                        </a:rPr>
                        <a:t> city's largest public space, the Sabarmati Riverfront, is for women.</a:t>
                      </a:r>
                      <a:endParaRPr lang="en-IN" sz="1800" dirty="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toolkit for performance measures of public space</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Mehta, V. (2007).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There has been a growing demand and resurgence in the investment in, and use of, existing and new pedestrian oriented streets, squares, plazas, and other traditional types of open public spaces in cities.</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png"/>
          <p:cNvPicPr>
            <a:picLocks noGrp="1" noChangeAspect="1" noChangeArrowheads="1"/>
          </p:cNvPicPr>
          <p:nvPr>
            <p:ph idx="1"/>
          </p:nvPr>
        </p:nvPicPr>
        <p:blipFill>
          <a:blip r:embed="rId2"/>
          <a:srcRect/>
          <a:stretch>
            <a:fillRect/>
          </a:stretch>
        </p:blipFill>
        <p:spPr bwMode="auto">
          <a:xfrm>
            <a:off x="1600200" y="1447800"/>
            <a:ext cx="7010400" cy="50292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CONCLUSION</a:t>
            </a:r>
            <a:endParaRPr lang="en-US" dirty="0"/>
          </a:p>
        </p:txBody>
      </p:sp>
      <p:sp>
        <p:nvSpPr>
          <p:cNvPr id="3" name="Content Placeholder 2"/>
          <p:cNvSpPr>
            <a:spLocks noGrp="1"/>
          </p:cNvSpPr>
          <p:nvPr>
            <p:ph idx="1"/>
          </p:nvPr>
        </p:nvSpPr>
        <p:spPr/>
        <p:txBody>
          <a:bodyPr>
            <a:noAutofit/>
          </a:bodyPr>
          <a:lstStyle/>
          <a:p>
            <a:pPr algn="just">
              <a:lnSpc>
                <a:spcPct val="170000"/>
              </a:lnSpc>
              <a:buNone/>
            </a:pPr>
            <a:r>
              <a:rPr lang="en-IN" sz="2000" dirty="0" smtClean="0">
                <a:latin typeface="Times New Roman" pitchFamily="18" charset="0"/>
                <a:cs typeface="Times New Roman" pitchFamily="18" charset="0"/>
              </a:rPr>
              <a:t>     Street </a:t>
            </a:r>
            <a:r>
              <a:rPr lang="en-IN" sz="2000" dirty="0" smtClean="0">
                <a:latin typeface="Times New Roman" pitchFamily="18" charset="0"/>
                <a:cs typeface="Times New Roman" pitchFamily="18" charset="0"/>
              </a:rPr>
              <a:t>vendors are a significant component of both the informal economy and public spaces. They are </a:t>
            </a:r>
            <a:r>
              <a:rPr lang="en-IN" sz="2000" dirty="0" err="1" smtClean="0">
                <a:latin typeface="Times New Roman" pitchFamily="18" charset="0"/>
                <a:cs typeface="Times New Roman" pitchFamily="18" charset="0"/>
              </a:rPr>
              <a:t>selfemployed</a:t>
            </a:r>
            <a:r>
              <a:rPr lang="en-IN" sz="2000" dirty="0" smtClean="0">
                <a:latin typeface="Times New Roman" pitchFamily="18" charset="0"/>
                <a:cs typeface="Times New Roman" pitchFamily="18" charset="0"/>
              </a:rPr>
              <a:t>, support other small businesses, contribute to the city’s revenue generation, and help reduce urban food insecurity. Although most governments across the globe recognize their importance, they are often misconstrued as ‘illegal’, ‘</a:t>
            </a:r>
            <a:r>
              <a:rPr lang="en-IN" sz="2000" dirty="0" err="1" smtClean="0">
                <a:latin typeface="Times New Roman" pitchFamily="18" charset="0"/>
                <a:cs typeface="Times New Roman" pitchFamily="18" charset="0"/>
              </a:rPr>
              <a:t>flagbearers</a:t>
            </a:r>
            <a:r>
              <a:rPr lang="en-IN" sz="2000" dirty="0" smtClean="0">
                <a:latin typeface="Times New Roman" pitchFamily="18" charset="0"/>
                <a:cs typeface="Times New Roman" pitchFamily="18" charset="0"/>
              </a:rPr>
              <a:t> of chaos’, ‘nuisances’ and ‘tax-evaders’. Furthermore, they are perceived as ‘encroaching’ the city’s prime land and contributing as a source of congestion and menace. </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457200"/>
            <a:ext cx="7498080" cy="5791200"/>
          </a:xfrm>
        </p:spPr>
        <p:txBody>
          <a:bodyPr>
            <a:normAutofit/>
          </a:bodyPr>
          <a:lstStyle/>
          <a:p>
            <a:pPr algn="just">
              <a:lnSpc>
                <a:spcPct val="150000"/>
              </a:lnSpc>
              <a:buNone/>
            </a:pPr>
            <a:r>
              <a:rPr lang="en-IN" sz="2000" dirty="0" smtClean="0">
                <a:latin typeface="Times New Roman" pitchFamily="18" charset="0"/>
                <a:cs typeface="Times New Roman" pitchFamily="18" charset="0"/>
              </a:rPr>
              <a:t>    There are a significant number of empirical studies highlighting how street vendors often pay extortion money, protection money, or provide free snacks, goods or services to various government bodies such as the ULB, the Police, the traffic police, the public health department for protection. Street vendors are central to the debate of space, especially in densely populated cities where land is a rare commodity. They constantly face the hardships of evictions, displacement, and confiscation of goods, especially during urban infrastructure and renewal projects. In states where street vending is not regulated, food vendors pose a public health challenge. Thus, formalizing street vending can address these concerns effectively.</a:t>
            </a:r>
            <a:endParaRPr lang="en-US" sz="2000" dirty="0" smtClean="0">
              <a:latin typeface="Times New Roman" pitchFamily="18" charset="0"/>
              <a:cs typeface="Times New Roman" pitchFamily="18" charset="0"/>
            </a:endParaRPr>
          </a:p>
          <a:p>
            <a:pPr algn="just">
              <a:lnSpc>
                <a:spcPct val="150000"/>
              </a:lnSpc>
              <a:buNone/>
            </a:pPr>
            <a:endParaRPr lang="en-IN" sz="200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800" dirty="0" err="1" smtClean="0">
                <a:latin typeface="Times New Roman" pitchFamily="18" charset="0"/>
                <a:cs typeface="Times New Roman" pitchFamily="18" charset="0"/>
              </a:rPr>
              <a:t>Ahmedabad</a:t>
            </a:r>
            <a:r>
              <a:rPr lang="en-IN" sz="1800" dirty="0" smtClean="0">
                <a:latin typeface="Times New Roman" pitchFamily="18" charset="0"/>
                <a:cs typeface="Times New Roman" pitchFamily="18" charset="0"/>
              </a:rPr>
              <a:t> Mirror. (2018, October 26). Post-</a:t>
            </a:r>
            <a:r>
              <a:rPr lang="en-IN" sz="1800" dirty="0" err="1" smtClean="0">
                <a:latin typeface="Times New Roman" pitchFamily="18" charset="0"/>
                <a:cs typeface="Times New Roman" pitchFamily="18" charset="0"/>
              </a:rPr>
              <a:t>Diwali</a:t>
            </a:r>
            <a:r>
              <a:rPr lang="en-IN" sz="1800" dirty="0" smtClean="0">
                <a:latin typeface="Times New Roman" pitchFamily="18" charset="0"/>
                <a:cs typeface="Times New Roman" pitchFamily="18" charset="0"/>
              </a:rPr>
              <a:t>, CG Road to get Rs 30-cr facelift. Retrieved from https:// ahmedabadmirror.indiatimes.com/</a:t>
            </a:r>
            <a:r>
              <a:rPr lang="en-IN" sz="1800" dirty="0" err="1" smtClean="0">
                <a:latin typeface="Times New Roman" pitchFamily="18" charset="0"/>
                <a:cs typeface="Times New Roman" pitchFamily="18" charset="0"/>
              </a:rPr>
              <a:t>ahmedabad</a:t>
            </a:r>
            <a:r>
              <a:rPr lang="en-IN" sz="1800" dirty="0" smtClean="0">
                <a:latin typeface="Times New Roman" pitchFamily="18" charset="0"/>
                <a:cs typeface="Times New Roman" pitchFamily="18" charset="0"/>
              </a:rPr>
              <a:t>/ civic/post-diwali-c-g-road-to-get-rs-30-cr-facelift/ </a:t>
            </a:r>
            <a:r>
              <a:rPr lang="en-IN" sz="1800" dirty="0" err="1" smtClean="0">
                <a:latin typeface="Times New Roman" pitchFamily="18" charset="0"/>
                <a:cs typeface="Times New Roman" pitchFamily="18" charset="0"/>
              </a:rPr>
              <a:t>articleshow</a:t>
            </a:r>
            <a:r>
              <a:rPr lang="en-IN" sz="1800" dirty="0" smtClean="0">
                <a:latin typeface="Times New Roman" pitchFamily="18" charset="0"/>
                <a:cs typeface="Times New Roman" pitchFamily="18" charset="0"/>
              </a:rPr>
              <a:t>/66369028.cms </a:t>
            </a:r>
            <a:endParaRPr lang="en-IN" sz="1800" dirty="0" smtClean="0">
              <a:latin typeface="Times New Roman" pitchFamily="18" charset="0"/>
              <a:cs typeface="Times New Roman" pitchFamily="18" charset="0"/>
            </a:endParaRPr>
          </a:p>
          <a:p>
            <a:pPr algn="just">
              <a:lnSpc>
                <a:spcPct val="160000"/>
              </a:lnSpc>
            </a:pPr>
            <a:r>
              <a:rPr lang="en-IN" sz="1800" dirty="0" err="1" smtClean="0">
                <a:latin typeface="Times New Roman" pitchFamily="18" charset="0"/>
                <a:cs typeface="Times New Roman" pitchFamily="18" charset="0"/>
              </a:rPr>
              <a:t>Anjaria</a:t>
            </a:r>
            <a:r>
              <a:rPr lang="en-IN" sz="1800" dirty="0" smtClean="0">
                <a:latin typeface="Times New Roman" pitchFamily="18" charset="0"/>
                <a:cs typeface="Times New Roman" pitchFamily="18" charset="0"/>
              </a:rPr>
              <a:t>, J. S. (2006). Street hawkers and public space in Mumbai. Economic and Political Weekly, 41(21), 2140–2146. </a:t>
            </a:r>
            <a:endParaRPr lang="en-IN" sz="1800" dirty="0" smtClean="0">
              <a:latin typeface="Times New Roman" pitchFamily="18" charset="0"/>
              <a:cs typeface="Times New Roman" pitchFamily="18" charset="0"/>
            </a:endParaRPr>
          </a:p>
          <a:p>
            <a:pPr algn="just">
              <a:lnSpc>
                <a:spcPct val="160000"/>
              </a:lnSpc>
            </a:pPr>
            <a:r>
              <a:rPr lang="en-IN" sz="1800" dirty="0" err="1" smtClean="0">
                <a:latin typeface="Times New Roman" pitchFamily="18" charset="0"/>
                <a:cs typeface="Times New Roman" pitchFamily="18" charset="0"/>
              </a:rPr>
              <a:t>Benítez</a:t>
            </a:r>
            <a:r>
              <a:rPr lang="en-IN" sz="1800" dirty="0" smtClean="0">
                <a:latin typeface="Times New Roman" pitchFamily="18" charset="0"/>
                <a:cs typeface="Times New Roman" pitchFamily="18" charset="0"/>
              </a:rPr>
              <a:t>, M., Grice, J., &amp; Harvey, J. (2018). Working in public space: A manual for street vendors. Retrieved fromhttp://www.wiego.org/sites/default/ </a:t>
            </a:r>
            <a:r>
              <a:rPr lang="en-IN" sz="1800" dirty="0" smtClean="0">
                <a:latin typeface="Times New Roman" pitchFamily="18" charset="0"/>
                <a:cs typeface="Times New Roman" pitchFamily="18" charset="0"/>
              </a:rPr>
              <a:t>files/resources/files/Workinginpublicspace.pdf</a:t>
            </a:r>
          </a:p>
          <a:p>
            <a:pPr algn="just">
              <a:lnSpc>
                <a:spcPct val="160000"/>
              </a:lnSpc>
            </a:pPr>
            <a:r>
              <a:rPr lang="en-IN" sz="1800" dirty="0" smtClean="0">
                <a:latin typeface="Times New Roman" pitchFamily="18" charset="0"/>
                <a:cs typeface="Times New Roman" pitchFamily="18" charset="0"/>
              </a:rPr>
              <a:t>Carr, S. (1992). Public space. Cambridge and New York, NY: Cambridge University Press</a:t>
            </a:r>
            <a:r>
              <a:rPr lang="en-IN" sz="1800" dirty="0" smtClean="0">
                <a:latin typeface="Times New Roman" pitchFamily="18" charset="0"/>
                <a:cs typeface="Times New Roman" pitchFamily="18" charset="0"/>
              </a:rPr>
              <a:t>.</a:t>
            </a:r>
          </a:p>
          <a:p>
            <a:pPr algn="just">
              <a:lnSpc>
                <a:spcPct val="160000"/>
              </a:lnSpc>
            </a:pPr>
            <a:r>
              <a:rPr lang="en-IN" sz="1800" dirty="0" err="1" smtClean="0">
                <a:latin typeface="Times New Roman" pitchFamily="18" charset="0"/>
                <a:cs typeface="Times New Roman" pitchFamily="18" charset="0"/>
              </a:rPr>
              <a:t>Gehl</a:t>
            </a:r>
            <a:r>
              <a:rPr lang="en-IN" sz="1800" dirty="0" smtClean="0">
                <a:latin typeface="Times New Roman" pitchFamily="18" charset="0"/>
                <a:cs typeface="Times New Roman" pitchFamily="18" charset="0"/>
              </a:rPr>
              <a:t>, J. (2011). Life between buildings: Using public space. Washington, DC: Island Press.</a:t>
            </a:r>
            <a:endParaRPr lang="en-US" sz="1800" dirty="0" smtClean="0">
              <a:latin typeface="Times New Roman" pitchFamily="18" charset="0"/>
              <a:cs typeface="Times New Roman" pitchFamily="18"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800" dirty="0" smtClean="0">
                <a:latin typeface="Times New Roman" pitchFamily="18" charset="0"/>
                <a:cs typeface="Times New Roman" pitchFamily="18" charset="0"/>
              </a:rPr>
              <a:t>Jain, A., &amp; </a:t>
            </a:r>
            <a:r>
              <a:rPr lang="en-IN" sz="1800" dirty="0" err="1" smtClean="0">
                <a:latin typeface="Times New Roman" pitchFamily="18" charset="0"/>
                <a:cs typeface="Times New Roman" pitchFamily="18" charset="0"/>
              </a:rPr>
              <a:t>Moraglio</a:t>
            </a:r>
            <a:r>
              <a:rPr lang="en-IN" sz="1800" dirty="0" smtClean="0">
                <a:latin typeface="Times New Roman" pitchFamily="18" charset="0"/>
                <a:cs typeface="Times New Roman" pitchFamily="18" charset="0"/>
              </a:rPr>
              <a:t>, M. (2014). Struggling for the use of urban streets: Preliminary (historical) comparison between European and Indian cities. International Journal of the Commons, 8(2), 513–530</a:t>
            </a:r>
            <a:r>
              <a:rPr lang="en-IN" sz="1800" dirty="0" smtClean="0">
                <a:latin typeface="Times New Roman" pitchFamily="18" charset="0"/>
                <a:cs typeface="Times New Roman" pitchFamily="18" charset="0"/>
              </a:rPr>
              <a:t>.</a:t>
            </a:r>
          </a:p>
          <a:p>
            <a:pPr algn="just">
              <a:lnSpc>
                <a:spcPct val="170000"/>
              </a:lnSpc>
            </a:pPr>
            <a:r>
              <a:rPr lang="en-IN" sz="1800" dirty="0" err="1" smtClean="0">
                <a:latin typeface="Times New Roman" pitchFamily="18" charset="0"/>
                <a:cs typeface="Times New Roman" pitchFamily="18" charset="0"/>
              </a:rPr>
              <a:t>Mahadevia</a:t>
            </a:r>
            <a:r>
              <a:rPr lang="en-IN" sz="1800" dirty="0" smtClean="0">
                <a:latin typeface="Times New Roman" pitchFamily="18" charset="0"/>
                <a:cs typeface="Times New Roman" pitchFamily="18" charset="0"/>
              </a:rPr>
              <a:t>, D., Bhatia, N., </a:t>
            </a:r>
            <a:r>
              <a:rPr lang="en-IN" sz="1800" dirty="0" err="1" smtClean="0">
                <a:latin typeface="Times New Roman" pitchFamily="18" charset="0"/>
                <a:cs typeface="Times New Roman" pitchFamily="18" charset="0"/>
              </a:rPr>
              <a:t>Abhilasha</a:t>
            </a:r>
            <a:r>
              <a:rPr lang="en-IN" sz="1800" dirty="0" smtClean="0">
                <a:latin typeface="Times New Roman" pitchFamily="18" charset="0"/>
                <a:cs typeface="Times New Roman" pitchFamily="18" charset="0"/>
              </a:rPr>
              <a:t>, N., &amp; Patel, S. (2017). Improving women’s safety on Sabarmati Riverfront. </a:t>
            </a:r>
            <a:r>
              <a:rPr lang="en-IN" sz="1800" dirty="0" err="1" smtClean="0">
                <a:latin typeface="Times New Roman" pitchFamily="18" charset="0"/>
                <a:cs typeface="Times New Roman" pitchFamily="18" charset="0"/>
              </a:rPr>
              <a:t>Ahmedabad</a:t>
            </a:r>
            <a:r>
              <a:rPr lang="en-IN" sz="1800" dirty="0" smtClean="0">
                <a:latin typeface="Times New Roman" pitchFamily="18" charset="0"/>
                <a:cs typeface="Times New Roman" pitchFamily="18" charset="0"/>
              </a:rPr>
              <a:t>: Centre for Urban Equity</a:t>
            </a:r>
            <a:r>
              <a:rPr lang="en-IN" sz="1800" dirty="0" smtClean="0">
                <a:latin typeface="Times New Roman" pitchFamily="18" charset="0"/>
                <a:cs typeface="Times New Roman" pitchFamily="18" charset="0"/>
              </a:rPr>
              <a:t>.</a:t>
            </a:r>
          </a:p>
          <a:p>
            <a:pPr algn="just">
              <a:lnSpc>
                <a:spcPct val="170000"/>
              </a:lnSpc>
            </a:pPr>
            <a:r>
              <a:rPr lang="en-IN" sz="1800" dirty="0" smtClean="0">
                <a:latin typeface="Times New Roman" pitchFamily="18" charset="0"/>
                <a:cs typeface="Times New Roman" pitchFamily="18" charset="0"/>
              </a:rPr>
              <a:t>Mehta, V. (2007). A toolkit for performance measures of public space. Paper presented at the 43rd ISOCARP Congress, Antwerp, Belgium</a:t>
            </a:r>
            <a:r>
              <a:rPr lang="en-IN" sz="1800" dirty="0" smtClean="0">
                <a:latin typeface="Times New Roman" pitchFamily="18" charset="0"/>
                <a:cs typeface="Times New Roman" pitchFamily="18" charset="0"/>
              </a:rPr>
              <a:t>.</a:t>
            </a:r>
          </a:p>
          <a:p>
            <a:pPr algn="just">
              <a:lnSpc>
                <a:spcPct val="170000"/>
              </a:lnSpc>
            </a:pPr>
            <a:r>
              <a:rPr lang="en-IN" sz="1800" dirty="0" smtClean="0">
                <a:latin typeface="Times New Roman" pitchFamily="18" charset="0"/>
                <a:cs typeface="Times New Roman" pitchFamily="18" charset="0"/>
              </a:rPr>
              <a:t>Ray, C. (2010). Livelihoods for the urban poor: A case study of UMEED Programme in </a:t>
            </a:r>
            <a:r>
              <a:rPr lang="en-IN" sz="1800" dirty="0" err="1" smtClean="0">
                <a:latin typeface="Times New Roman" pitchFamily="18" charset="0"/>
                <a:cs typeface="Times New Roman" pitchFamily="18" charset="0"/>
              </a:rPr>
              <a:t>Ahmedabad</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Ahmedabad</a:t>
            </a:r>
            <a:r>
              <a:rPr lang="en-IN" sz="1800" dirty="0" smtClean="0">
                <a:latin typeface="Times New Roman" pitchFamily="18" charset="0"/>
                <a:cs typeface="Times New Roman" pitchFamily="18" charset="0"/>
              </a:rPr>
              <a:t>: Centre for Urban Equity</a:t>
            </a:r>
            <a:r>
              <a:rPr lang="en-IN" sz="1800" dirty="0" smtClean="0">
                <a:latin typeface="Times New Roman" pitchFamily="18" charset="0"/>
                <a:cs typeface="Times New Roman" pitchFamily="18" charset="0"/>
              </a:rPr>
              <a:t>.</a:t>
            </a:r>
          </a:p>
          <a:p>
            <a:pPr algn="just">
              <a:lnSpc>
                <a:spcPct val="170000"/>
              </a:lnSpc>
            </a:pPr>
            <a:r>
              <a:rPr lang="en-IN" sz="1800" dirty="0" err="1" smtClean="0">
                <a:latin typeface="Times New Roman" pitchFamily="18" charset="0"/>
                <a:cs typeface="Times New Roman" pitchFamily="18" charset="0"/>
              </a:rPr>
              <a:t>Salès</a:t>
            </a:r>
            <a:r>
              <a:rPr lang="en-IN" sz="1800" dirty="0" smtClean="0">
                <a:latin typeface="Times New Roman" pitchFamily="18" charset="0"/>
                <a:cs typeface="Times New Roman" pitchFamily="18" charset="0"/>
              </a:rPr>
              <a:t>, L. (2018). The Street Vendors Act and the right to public space in Mumbai. </a:t>
            </a:r>
            <a:r>
              <a:rPr lang="en-IN" sz="1800" dirty="0" err="1" smtClean="0">
                <a:latin typeface="Times New Roman" pitchFamily="18" charset="0"/>
                <a:cs typeface="Times New Roman" pitchFamily="18" charset="0"/>
              </a:rPr>
              <a:t>Articulo</a:t>
            </a:r>
            <a:r>
              <a:rPr lang="en-IN" sz="1800" dirty="0" smtClean="0">
                <a:latin typeface="Times New Roman" pitchFamily="18" charset="0"/>
                <a:cs typeface="Times New Roman" pitchFamily="18" charset="0"/>
              </a:rPr>
              <a:t>: Journal of Urban Research.</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1288</TotalTime>
  <Words>1457</Words>
  <Application>Microsoft Office PowerPoint</Application>
  <PresentationFormat>On-screen Show (4:3)</PresentationFormat>
  <Paragraphs>70</Paragraphs>
  <Slides>16</Slides>
  <Notes>2</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Solstice</vt:lpstr>
      <vt:lpstr>An unique solution that would help to include informal vendors in the public space development without compromising on the Urban Design</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CONCLUSION</vt:lpstr>
      <vt:lpstr>Slide 14</vt:lpstr>
      <vt:lpstr>REFERENCE</vt:lpstr>
      <vt:lpstr>Slide 16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569</cp:revision>
  <dcterms:created xsi:type="dcterms:W3CDTF">2006-08-16T00:00:00Z</dcterms:created>
  <dcterms:modified xsi:type="dcterms:W3CDTF">2022-03-02T11:58:31Z</dcterms:modified>
</cp:coreProperties>
</file>