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9" r:id="rId6"/>
    <p:sldId id="270" r:id="rId7"/>
    <p:sldId id="271" r:id="rId8"/>
    <p:sldId id="260" r:id="rId9"/>
    <p:sldId id="263" r:id="rId10"/>
    <p:sldId id="261" r:id="rId11"/>
    <p:sldId id="265" r:id="rId12"/>
    <p:sldId id="267" r:id="rId13"/>
    <p:sldId id="264" r:id="rId14"/>
    <p:sldId id="266"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9827" autoAdjust="0"/>
    <p:restoredTop sz="94660"/>
  </p:normalViewPr>
  <p:slideViewPr>
    <p:cSldViewPr>
      <p:cViewPr varScale="1">
        <p:scale>
          <a:sx n="68" d="100"/>
          <a:sy n="68" d="100"/>
        </p:scale>
        <p:origin x="-166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6233E387-96E8-4E3F-9385-2EB17C56F8A0}" type="datetimeFigureOut">
              <a:rPr lang="en-US" smtClean="0"/>
              <a:pPr/>
              <a:t>2/16/2022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71769C67-E10A-44AE-94EC-309E374DBFA1}"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233E387-96E8-4E3F-9385-2EB17C56F8A0}"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71769C67-E10A-44AE-94EC-309E374DBFA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6233E387-96E8-4E3F-9385-2EB17C56F8A0}"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71769C67-E10A-44AE-94EC-309E374DBFA1}"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6233E387-96E8-4E3F-9385-2EB17C56F8A0}"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71769C67-E10A-44AE-94EC-309E374DBFA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6233E387-96E8-4E3F-9385-2EB17C56F8A0}" type="datetimeFigureOut">
              <a:rPr lang="en-US" smtClean="0"/>
              <a:pPr/>
              <a:t>2/16/2022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71769C67-E10A-44AE-94EC-309E374DBFA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6233E387-96E8-4E3F-9385-2EB17C56F8A0}" type="datetimeFigureOut">
              <a:rPr lang="en-US" smtClean="0"/>
              <a:pPr/>
              <a:t>2/16/2022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71769C67-E10A-44AE-94EC-309E374DBFA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6233E387-96E8-4E3F-9385-2EB17C56F8A0}" type="datetimeFigureOut">
              <a:rPr lang="en-US" smtClean="0"/>
              <a:pPr/>
              <a:t>2/16/2022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71769C67-E10A-44AE-94EC-309E374DBFA1}"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6233E387-96E8-4E3F-9385-2EB17C56F8A0}"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71769C67-E10A-44AE-94EC-309E374DBFA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6233E387-96E8-4E3F-9385-2EB17C56F8A0}"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71769C67-E10A-44AE-94EC-309E374DBFA1}"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233E387-96E8-4E3F-9385-2EB17C56F8A0}"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71769C67-E10A-44AE-94EC-309E374DBFA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233E387-96E8-4E3F-9385-2EB17C56F8A0}"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71769C67-E10A-44AE-94EC-309E374DBFA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6233E387-96E8-4E3F-9385-2EB17C56F8A0}" type="datetimeFigureOut">
              <a:rPr lang="en-US" smtClean="0"/>
              <a:pPr/>
              <a:t>2/16/2022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71769C67-E10A-44AE-94EC-309E374DBFA1}"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71604" y="1357298"/>
            <a:ext cx="7342641" cy="3170099"/>
          </a:xfrm>
          <a:prstGeom prst="rect">
            <a:avLst/>
          </a:prstGeom>
          <a:noFill/>
        </p:spPr>
        <p:txBody>
          <a:bodyPr wrap="square" rtlCol="0">
            <a:spAutoFit/>
          </a:bodyPr>
          <a:lstStyle/>
          <a:p>
            <a:pPr algn="ctr"/>
            <a:r>
              <a:rPr lang="en-US" sz="4000" b="1" dirty="0" smtClean="0">
                <a:latin typeface="Times New Roman" pitchFamily="18" charset="0"/>
                <a:cs typeface="Times New Roman" pitchFamily="18" charset="0"/>
              </a:rPr>
              <a:t>POWER QUALITY IMPROVEMENT IN PFC BRIDGELESS-LUO CONVERTER </a:t>
            </a:r>
          </a:p>
          <a:p>
            <a:pPr algn="ctr"/>
            <a:r>
              <a:rPr lang="en-US" sz="4000" b="1" dirty="0" smtClean="0">
                <a:latin typeface="Times New Roman" pitchFamily="18" charset="0"/>
                <a:cs typeface="Times New Roman" pitchFamily="18" charset="0"/>
              </a:rPr>
              <a:t>FED BLDC MOTOR DRIVE</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28728" y="714356"/>
            <a:ext cx="6429420" cy="579967"/>
          </a:xfrm>
          <a:prstGeom prst="rect">
            <a:avLst/>
          </a:prstGeom>
          <a:noFill/>
        </p:spPr>
        <p:txBody>
          <a:bodyPr wrap="square" rtlCol="0">
            <a:spAutoFit/>
          </a:bodyPr>
          <a:lstStyle/>
          <a:p>
            <a:pPr algn="just">
              <a:lnSpc>
                <a:spcPct val="150000"/>
              </a:lnSpc>
            </a:pPr>
            <a:r>
              <a:rPr lang="en-US" sz="2400" b="1" dirty="0" smtClean="0">
                <a:latin typeface="Times New Roman" pitchFamily="18" charset="0"/>
                <a:cs typeface="Times New Roman" pitchFamily="18" charset="0"/>
              </a:rPr>
              <a:t>ABSTRACT</a:t>
            </a:r>
            <a:endParaRPr lang="en-US" sz="2400" b="1" dirty="0">
              <a:latin typeface="Times New Roman" pitchFamily="18" charset="0"/>
              <a:cs typeface="Times New Roman" pitchFamily="18" charset="0"/>
            </a:endParaRPr>
          </a:p>
        </p:txBody>
      </p:sp>
      <p:sp>
        <p:nvSpPr>
          <p:cNvPr id="5" name="TextBox 4"/>
          <p:cNvSpPr txBox="1"/>
          <p:nvPr/>
        </p:nvSpPr>
        <p:spPr>
          <a:xfrm>
            <a:off x="1285852" y="1571612"/>
            <a:ext cx="7429552" cy="3139321"/>
          </a:xfrm>
          <a:prstGeom prst="rect">
            <a:avLst/>
          </a:prstGeom>
          <a:noFill/>
        </p:spPr>
        <p:txBody>
          <a:bodyPr wrap="square" rtlCol="0">
            <a:spAutoFit/>
          </a:bodyPr>
          <a:lstStyle/>
          <a:p>
            <a:pPr algn="just"/>
            <a:r>
              <a:rPr lang="en-US" dirty="0" smtClean="0">
                <a:latin typeface="Times New Roman" pitchFamily="18" charset="0"/>
                <a:cs typeface="Times New Roman" pitchFamily="18" charset="0"/>
              </a:rPr>
              <a:t>This work presents a PFC (Power Factor Correction) based BL-</a:t>
            </a:r>
            <a:r>
              <a:rPr lang="en-US" dirty="0" err="1" smtClean="0">
                <a:latin typeface="Times New Roman" pitchFamily="18" charset="0"/>
                <a:cs typeface="Times New Roman" pitchFamily="18" charset="0"/>
              </a:rPr>
              <a:t>Luo</a:t>
            </a:r>
            <a:r>
              <a:rPr lang="en-US" dirty="0" smtClean="0">
                <a:latin typeface="Times New Roman" pitchFamily="18" charset="0"/>
                <a:cs typeface="Times New Roman" pitchFamily="18" charset="0"/>
              </a:rPr>
              <a:t> (Bridgeless-</a:t>
            </a:r>
            <a:r>
              <a:rPr lang="en-US" dirty="0" err="1" smtClean="0">
                <a:latin typeface="Times New Roman" pitchFamily="18" charset="0"/>
                <a:cs typeface="Times New Roman" pitchFamily="18" charset="0"/>
              </a:rPr>
              <a:t>Luo</a:t>
            </a:r>
            <a:r>
              <a:rPr lang="en-US" dirty="0" smtClean="0">
                <a:latin typeface="Times New Roman" pitchFamily="18" charset="0"/>
                <a:cs typeface="Times New Roman" pitchFamily="18" charset="0"/>
              </a:rPr>
              <a:t>) converter fed BLDC (Brush less DC) motor drive. A single voltage sensor is used for the speed control of BLDC motor and PFC at AC mains. The voltage follower control is used for a BL-</a:t>
            </a:r>
            <a:r>
              <a:rPr lang="en-US" dirty="0" err="1" smtClean="0">
                <a:latin typeface="Times New Roman" pitchFamily="18" charset="0"/>
                <a:cs typeface="Times New Roman" pitchFamily="18" charset="0"/>
              </a:rPr>
              <a:t>Luo</a:t>
            </a:r>
            <a:r>
              <a:rPr lang="en-US" dirty="0" smtClean="0">
                <a:latin typeface="Times New Roman" pitchFamily="18" charset="0"/>
                <a:cs typeface="Times New Roman" pitchFamily="18" charset="0"/>
              </a:rPr>
              <a:t> converter operating in DICM (Discontinuous Inductor Current Mode). The speed of the BLDC motor is controlled by an approach of variable DC link voltage, which allows a low frequency switching of VSI (Voltage Source Inverter) for electronic commutation of BLDC motor; thus offers reduced switching losses. The proposed BLDC motor drive is designed to operate over a wide range of speed control with improved power quality at AC mains</a:t>
            </a:r>
            <a:r>
              <a:rPr lang="en-US" dirty="0" smtClean="0">
                <a:latin typeface="Times New Roman" pitchFamily="18" charset="0"/>
                <a:cs typeface="Times New Roman" pitchFamily="18" charset="0"/>
              </a:rPr>
              <a:t>.</a:t>
            </a:r>
          </a:p>
          <a:p>
            <a:pPr algn="just"/>
            <a:endParaRPr lang="en-US"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14414" y="714356"/>
            <a:ext cx="4572032" cy="584775"/>
          </a:xfrm>
          <a:prstGeom prst="rect">
            <a:avLst/>
          </a:prstGeom>
          <a:noFill/>
        </p:spPr>
        <p:txBody>
          <a:bodyPr wrap="square" rtlCol="0">
            <a:spAutoFit/>
          </a:bodyPr>
          <a:lstStyle/>
          <a:p>
            <a:r>
              <a:rPr lang="en-US" sz="3200" b="1" dirty="0" smtClean="0">
                <a:latin typeface="Times New Roman" pitchFamily="18" charset="0"/>
                <a:cs typeface="Times New Roman" pitchFamily="18" charset="0"/>
              </a:rPr>
              <a:t>OBJECTIVE</a:t>
            </a:r>
            <a:endParaRPr lang="en-US" sz="3200" b="1" dirty="0">
              <a:latin typeface="Times New Roman" pitchFamily="18" charset="0"/>
              <a:cs typeface="Times New Roman" pitchFamily="18" charset="0"/>
            </a:endParaRPr>
          </a:p>
        </p:txBody>
      </p:sp>
      <p:sp>
        <p:nvSpPr>
          <p:cNvPr id="5" name="TextBox 4"/>
          <p:cNvSpPr txBox="1"/>
          <p:nvPr/>
        </p:nvSpPr>
        <p:spPr>
          <a:xfrm>
            <a:off x="1428728" y="1571612"/>
            <a:ext cx="7215238" cy="2031325"/>
          </a:xfrm>
          <a:prstGeom prst="rect">
            <a:avLst/>
          </a:prstGeom>
          <a:noFill/>
        </p:spPr>
        <p:txBody>
          <a:bodyPr wrap="square" rtlCol="0">
            <a:spAutoFit/>
          </a:bodyPr>
          <a:lstStyle/>
          <a:p>
            <a:pPr algn="just">
              <a:buSzPct val="125000"/>
              <a:buFont typeface="Arial" pitchFamily="34" charset="0"/>
              <a:buChar char="•"/>
            </a:pPr>
            <a:r>
              <a:rPr lang="en-US" dirty="0" smtClean="0">
                <a:latin typeface="Times New Roman" pitchFamily="18" charset="0"/>
                <a:cs typeface="Times New Roman" pitchFamily="18" charset="0"/>
              </a:rPr>
              <a:t>     A boost-PFC converter fed BLDC motor drive has been the most widely used configuration but it utilizes a constant DC link voltage with PWM (Pulse Width Modulation) based VSI for speed control. </a:t>
            </a:r>
          </a:p>
          <a:p>
            <a:pPr algn="just">
              <a:buSzPct val="125000"/>
              <a:buFont typeface="Arial" pitchFamily="34" charset="0"/>
              <a:buChar char="•"/>
            </a:pPr>
            <a:r>
              <a:rPr lang="en-US" dirty="0" smtClean="0">
                <a:latin typeface="Times New Roman" pitchFamily="18" charset="0"/>
                <a:cs typeface="Times New Roman" pitchFamily="18" charset="0"/>
              </a:rPr>
              <a:t>     A high switching loss on account of high switching frequency occurs which drastically reduces the efficiency.</a:t>
            </a:r>
          </a:p>
          <a:p>
            <a:pPr marL="342900" indent="-342900" algn="just">
              <a:buSzPct val="125000"/>
              <a:buFont typeface="Arial" pitchFamily="34" charset="0"/>
              <a:buChar char="•"/>
            </a:pPr>
            <a:r>
              <a:rPr lang="en-US" dirty="0" smtClean="0">
                <a:latin typeface="Times New Roman" pitchFamily="18" charset="0"/>
                <a:cs typeface="Times New Roman" pitchFamily="18" charset="0"/>
              </a:rPr>
              <a:t>Bridgeless converter configurations have gained importance in the past decade due to their high efficiency.</a:t>
            </a:r>
            <a:endParaRPr lang="en-US"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357290" y="714356"/>
            <a:ext cx="6786610" cy="523220"/>
          </a:xfrm>
          <a:prstGeom prst="rect">
            <a:avLst/>
          </a:prstGeom>
          <a:noFill/>
        </p:spPr>
        <p:txBody>
          <a:bodyPr wrap="square" rtlCol="0">
            <a:spAutoFit/>
          </a:bodyPr>
          <a:lstStyle/>
          <a:p>
            <a:r>
              <a:rPr lang="en-US" sz="2800" b="1" dirty="0" smtClean="0">
                <a:latin typeface="Times New Roman" pitchFamily="18" charset="0"/>
                <a:cs typeface="Times New Roman" pitchFamily="18" charset="0"/>
              </a:rPr>
              <a:t>SCOPE OF THE PROJECT</a:t>
            </a:r>
            <a:endParaRPr lang="en-US" sz="2800" b="1" dirty="0">
              <a:latin typeface="Times New Roman" pitchFamily="18" charset="0"/>
              <a:cs typeface="Times New Roman" pitchFamily="18" charset="0"/>
            </a:endParaRPr>
          </a:p>
        </p:txBody>
      </p:sp>
      <p:sp>
        <p:nvSpPr>
          <p:cNvPr id="5" name="TextBox 4"/>
          <p:cNvSpPr txBox="1"/>
          <p:nvPr/>
        </p:nvSpPr>
        <p:spPr>
          <a:xfrm>
            <a:off x="1214414" y="1571612"/>
            <a:ext cx="7500990" cy="3693319"/>
          </a:xfrm>
          <a:prstGeom prst="rect">
            <a:avLst/>
          </a:prstGeom>
          <a:noFill/>
        </p:spPr>
        <p:txBody>
          <a:bodyPr wrap="square" rtlCol="0">
            <a:spAutoFit/>
          </a:bodyPr>
          <a:lstStyle/>
          <a:p>
            <a:pPr marL="342900" indent="-342900" algn="just">
              <a:buSzPct val="142000"/>
              <a:buFont typeface="Arial" pitchFamily="34" charset="0"/>
              <a:buChar char="•"/>
            </a:pPr>
            <a:r>
              <a:rPr lang="en-US" dirty="0" smtClean="0">
                <a:latin typeface="Times New Roman" pitchFamily="18" charset="0"/>
                <a:cs typeface="Times New Roman" pitchFamily="18" charset="0"/>
              </a:rPr>
              <a:t>Shows the proposed PFC based BL-</a:t>
            </a:r>
            <a:r>
              <a:rPr lang="en-US" dirty="0" err="1" smtClean="0">
                <a:latin typeface="Times New Roman" pitchFamily="18" charset="0"/>
                <a:cs typeface="Times New Roman" pitchFamily="18" charset="0"/>
              </a:rPr>
              <a:t>Luo</a:t>
            </a:r>
            <a:r>
              <a:rPr lang="en-US" dirty="0" smtClean="0">
                <a:latin typeface="Times New Roman" pitchFamily="18" charset="0"/>
                <a:cs typeface="Times New Roman" pitchFamily="18" charset="0"/>
              </a:rPr>
              <a:t> converter fed BLDC motor drive. A single-phase supply followed by filter and a BL-</a:t>
            </a:r>
            <a:r>
              <a:rPr lang="en-US" dirty="0" err="1" smtClean="0">
                <a:latin typeface="Times New Roman" pitchFamily="18" charset="0"/>
                <a:cs typeface="Times New Roman" pitchFamily="18" charset="0"/>
              </a:rPr>
              <a:t>Luo</a:t>
            </a:r>
            <a:r>
              <a:rPr lang="en-US" dirty="0" smtClean="0">
                <a:latin typeface="Times New Roman" pitchFamily="18" charset="0"/>
                <a:cs typeface="Times New Roman" pitchFamily="18" charset="0"/>
              </a:rPr>
              <a:t> converter is used to feed a VSI driving a BLDC motor. The BL-</a:t>
            </a:r>
            <a:r>
              <a:rPr lang="en-US" dirty="0" err="1" smtClean="0">
                <a:latin typeface="Times New Roman" pitchFamily="18" charset="0"/>
                <a:cs typeface="Times New Roman" pitchFamily="18" charset="0"/>
              </a:rPr>
              <a:t>Luo</a:t>
            </a:r>
            <a:r>
              <a:rPr lang="en-US" dirty="0" smtClean="0">
                <a:latin typeface="Times New Roman" pitchFamily="18" charset="0"/>
                <a:cs typeface="Times New Roman" pitchFamily="18" charset="0"/>
              </a:rPr>
              <a:t> converter is designed to operate in DICM (Discontinuous Inductor Current Mode) to act as an inherent power factor pre-regulator. </a:t>
            </a:r>
          </a:p>
          <a:p>
            <a:pPr marL="342900" indent="-342900" algn="just">
              <a:buSzPct val="142000"/>
              <a:buFont typeface="Arial" pitchFamily="34" charset="0"/>
              <a:buChar char="•"/>
            </a:pPr>
            <a:r>
              <a:rPr lang="en-US" dirty="0" smtClean="0">
                <a:latin typeface="Times New Roman" pitchFamily="18" charset="0"/>
                <a:cs typeface="Times New Roman" pitchFamily="18" charset="0"/>
              </a:rPr>
              <a:t>The speed of the BLDC motor is controlled by adjusting the DC link voltage of VSI using a single voltage sensor. This allows VSI to operate at fundamental frequency switching (i.e. electronic commutation of BLDC motor) and hence has low switching losses in it; which are considerably high in PWM based VSI feeding a BLDC motor. The proposed scheme is designed and its performance is simulated for achieving an improved power quality at AC mains for a wide range of speed control and supply voltage variations. </a:t>
            </a:r>
            <a:endParaRPr lang="en-US"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28728" y="714356"/>
            <a:ext cx="4357718" cy="523220"/>
          </a:xfrm>
          <a:prstGeom prst="rect">
            <a:avLst/>
          </a:prstGeom>
          <a:noFill/>
        </p:spPr>
        <p:txBody>
          <a:bodyPr wrap="square" rtlCol="0">
            <a:spAutoFit/>
          </a:bodyPr>
          <a:lstStyle/>
          <a:p>
            <a:r>
              <a:rPr lang="en-US" sz="2800" b="1" dirty="0" smtClean="0">
                <a:latin typeface="Times New Roman" pitchFamily="18" charset="0"/>
                <a:cs typeface="Times New Roman" pitchFamily="18" charset="0"/>
              </a:rPr>
              <a:t>LITERATURE REVIEW 1</a:t>
            </a:r>
            <a:endParaRPr lang="en-US" sz="2800" b="1" dirty="0">
              <a:latin typeface="Times New Roman" pitchFamily="18" charset="0"/>
              <a:cs typeface="Times New Roman" pitchFamily="18" charset="0"/>
            </a:endParaRPr>
          </a:p>
        </p:txBody>
      </p:sp>
      <p:sp>
        <p:nvSpPr>
          <p:cNvPr id="5" name="TextBox 4"/>
          <p:cNvSpPr txBox="1"/>
          <p:nvPr/>
        </p:nvSpPr>
        <p:spPr>
          <a:xfrm>
            <a:off x="1285852" y="1214422"/>
            <a:ext cx="7572428" cy="4524315"/>
          </a:xfrm>
          <a:prstGeom prst="rect">
            <a:avLst/>
          </a:prstGeom>
          <a:noFill/>
        </p:spPr>
        <p:txBody>
          <a:bodyPr wrap="square" rtlCol="0">
            <a:spAutoFit/>
          </a:bodyPr>
          <a:lstStyle/>
          <a:p>
            <a:pPr algn="just"/>
            <a:r>
              <a:rPr lang="en-US" b="1" dirty="0" smtClean="0">
                <a:latin typeface="Times New Roman" pitchFamily="18" charset="0"/>
                <a:cs typeface="Times New Roman" pitchFamily="18" charset="0"/>
              </a:rPr>
              <a:t>AUTHOR :</a:t>
            </a:r>
            <a:r>
              <a:rPr lang="en-US" dirty="0" smtClean="0">
                <a:latin typeface="Times New Roman" pitchFamily="18" charset="0"/>
                <a:cs typeface="Times New Roman" pitchFamily="18" charset="0"/>
              </a:rPr>
              <a:t> . A. </a:t>
            </a:r>
            <a:r>
              <a:rPr lang="en-US" dirty="0" err="1" smtClean="0">
                <a:latin typeface="Times New Roman" pitchFamily="18" charset="0"/>
                <a:cs typeface="Times New Roman" pitchFamily="18" charset="0"/>
              </a:rPr>
              <a:t>Fardoun</a:t>
            </a:r>
            <a:r>
              <a:rPr lang="en-US" dirty="0" smtClean="0">
                <a:latin typeface="Times New Roman" pitchFamily="18" charset="0"/>
                <a:cs typeface="Times New Roman" pitchFamily="18" charset="0"/>
              </a:rPr>
              <a:t>, E. H. Ismail, A. J. </a:t>
            </a:r>
            <a:r>
              <a:rPr lang="en-US" dirty="0" err="1" smtClean="0">
                <a:latin typeface="Times New Roman" pitchFamily="18" charset="0"/>
                <a:cs typeface="Times New Roman" pitchFamily="18" charset="0"/>
              </a:rPr>
              <a:t>Sabzali</a:t>
            </a:r>
            <a:r>
              <a:rPr lang="en-US" dirty="0" smtClean="0">
                <a:latin typeface="Times New Roman" pitchFamily="18" charset="0"/>
                <a:cs typeface="Times New Roman" pitchFamily="18" charset="0"/>
              </a:rPr>
              <a:t>, M. A. AI-</a:t>
            </a:r>
            <a:r>
              <a:rPr lang="en-US" dirty="0" err="1" smtClean="0">
                <a:latin typeface="Times New Roman" pitchFamily="18" charset="0"/>
                <a:cs typeface="Times New Roman" pitchFamily="18" charset="0"/>
              </a:rPr>
              <a:t>Saffar</a:t>
            </a:r>
            <a:r>
              <a:rPr lang="en-US" dirty="0" smtClean="0">
                <a:latin typeface="Times New Roman" pitchFamily="18" charset="0"/>
                <a:cs typeface="Times New Roman" pitchFamily="18" charset="0"/>
              </a:rPr>
              <a:t>. </a:t>
            </a:r>
          </a:p>
          <a:p>
            <a:pPr algn="just"/>
            <a:r>
              <a:rPr lang="en-US" b="1" dirty="0" smtClean="0">
                <a:latin typeface="Times New Roman" pitchFamily="18" charset="0"/>
                <a:cs typeface="Times New Roman" pitchFamily="18" charset="0"/>
              </a:rPr>
              <a:t>TITLE : </a:t>
            </a:r>
            <a:r>
              <a:rPr lang="en-US" dirty="0" smtClean="0">
                <a:latin typeface="Times New Roman" pitchFamily="18" charset="0"/>
                <a:cs typeface="Times New Roman" pitchFamily="18" charset="0"/>
              </a:rPr>
              <a:t>New Efficient Bridgeless </a:t>
            </a:r>
            <a:r>
              <a:rPr lang="en-US" dirty="0" err="1" smtClean="0">
                <a:latin typeface="Times New Roman" pitchFamily="18" charset="0"/>
                <a:cs typeface="Times New Roman" pitchFamily="18" charset="0"/>
              </a:rPr>
              <a:t>Cuk</a:t>
            </a:r>
            <a:r>
              <a:rPr lang="en-US" dirty="0" smtClean="0">
                <a:latin typeface="Times New Roman" pitchFamily="18" charset="0"/>
                <a:cs typeface="Times New Roman" pitchFamily="18" charset="0"/>
              </a:rPr>
              <a:t> Rectifiers for PFC Applications.</a:t>
            </a:r>
          </a:p>
          <a:p>
            <a:pPr algn="just"/>
            <a:r>
              <a:rPr lang="en-US" b="1" dirty="0" smtClean="0">
                <a:latin typeface="Times New Roman" pitchFamily="18" charset="0"/>
                <a:cs typeface="Times New Roman" pitchFamily="18" charset="0"/>
              </a:rPr>
              <a:t>PUBLICATION : </a:t>
            </a:r>
            <a:r>
              <a:rPr lang="en-US" dirty="0" err="1" smtClean="0">
                <a:latin typeface="Times New Roman" pitchFamily="18" charset="0"/>
                <a:cs typeface="Times New Roman" pitchFamily="18" charset="0"/>
              </a:rPr>
              <a:t>iEEE</a:t>
            </a:r>
            <a:r>
              <a:rPr lang="en-US" dirty="0" smtClean="0">
                <a:latin typeface="Times New Roman" pitchFamily="18" charset="0"/>
                <a:cs typeface="Times New Roman" pitchFamily="18" charset="0"/>
              </a:rPr>
              <a:t> Trans. Power Electron., voL27, no.7, pp.3292-3301, July 2012</a:t>
            </a:r>
          </a:p>
          <a:p>
            <a:pPr algn="just"/>
            <a:r>
              <a:rPr lang="en-US" dirty="0" smtClean="0">
                <a:latin typeface="Times New Roman" pitchFamily="18" charset="0"/>
                <a:cs typeface="Times New Roman" pitchFamily="18" charset="0"/>
              </a:rPr>
              <a:t>Three new bridgeless single-phase ac-dc power factor correction (PFC) rectifiers based on </a:t>
            </a:r>
            <a:r>
              <a:rPr lang="en-US" dirty="0" err="1" smtClean="0">
                <a:latin typeface="Times New Roman" pitchFamily="18" charset="0"/>
                <a:cs typeface="Times New Roman" pitchFamily="18" charset="0"/>
              </a:rPr>
              <a:t>Cuk</a:t>
            </a:r>
            <a:r>
              <a:rPr lang="en-US" dirty="0" smtClean="0">
                <a:latin typeface="Times New Roman" pitchFamily="18" charset="0"/>
                <a:cs typeface="Times New Roman" pitchFamily="18" charset="0"/>
              </a:rPr>
              <a:t> topology are proposed. The absence of an input diode bridge and the presence of only two semiconductor switches in the current flowing path during each interval of the switching cycle result in less conduction losses and an improved thermal management compared to the conventional </a:t>
            </a:r>
            <a:r>
              <a:rPr lang="en-US" dirty="0" err="1" smtClean="0">
                <a:latin typeface="Times New Roman" pitchFamily="18" charset="0"/>
                <a:cs typeface="Times New Roman" pitchFamily="18" charset="0"/>
              </a:rPr>
              <a:t>Cuk</a:t>
            </a:r>
            <a:r>
              <a:rPr lang="en-US" dirty="0" smtClean="0">
                <a:latin typeface="Times New Roman" pitchFamily="18" charset="0"/>
                <a:cs typeface="Times New Roman" pitchFamily="18" charset="0"/>
              </a:rPr>
              <a:t> PFC rectifier. The proposed topologies are designed to work in discontinuous conduction mode (DCM) to achieve almost a unity power factor and low total harmonic distortion of the input current. </a:t>
            </a:r>
            <a:endParaRPr lang="en-US" b="1" dirty="0" smtClean="0">
              <a:latin typeface="Times New Roman" pitchFamily="18" charset="0"/>
              <a:cs typeface="Times New Roman" pitchFamily="18" charset="0"/>
            </a:endParaRPr>
          </a:p>
          <a:p>
            <a:pPr algn="just"/>
            <a:r>
              <a:rPr lang="en-US" b="1" dirty="0" smtClean="0">
                <a:latin typeface="Times New Roman" pitchFamily="18" charset="0"/>
                <a:cs typeface="Times New Roman" pitchFamily="18" charset="0"/>
              </a:rPr>
              <a:t>RESULT</a:t>
            </a:r>
          </a:p>
          <a:p>
            <a:pPr algn="just"/>
            <a:r>
              <a:rPr lang="en-US" dirty="0" smtClean="0">
                <a:latin typeface="Times New Roman" pitchFamily="18" charset="0"/>
                <a:cs typeface="Times New Roman" pitchFamily="18" charset="0"/>
              </a:rPr>
              <a:t>The DCM operation gives additional advantages such as zero-current turn-ON in the power switches, zero-current turn-OFF in the output diode, and simple control circuitry. </a:t>
            </a:r>
            <a:endParaRPr lang="en-US"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357290" y="714356"/>
            <a:ext cx="7000924" cy="523220"/>
          </a:xfrm>
          <a:prstGeom prst="rect">
            <a:avLst/>
          </a:prstGeom>
          <a:noFill/>
        </p:spPr>
        <p:txBody>
          <a:bodyPr wrap="square" rtlCol="0">
            <a:spAutoFit/>
          </a:bodyPr>
          <a:lstStyle/>
          <a:p>
            <a:r>
              <a:rPr lang="en-US" sz="2800" b="1" dirty="0" smtClean="0">
                <a:latin typeface="Times New Roman" pitchFamily="18" charset="0"/>
                <a:cs typeface="Times New Roman" pitchFamily="18" charset="0"/>
              </a:rPr>
              <a:t>LITERATURE REVIEW 2</a:t>
            </a:r>
            <a:endParaRPr lang="en-US" sz="2800" b="1" dirty="0">
              <a:latin typeface="Times New Roman" pitchFamily="18" charset="0"/>
              <a:cs typeface="Times New Roman" pitchFamily="18" charset="0"/>
            </a:endParaRPr>
          </a:p>
        </p:txBody>
      </p:sp>
      <p:sp>
        <p:nvSpPr>
          <p:cNvPr id="5" name="TextBox 4"/>
          <p:cNvSpPr txBox="1"/>
          <p:nvPr/>
        </p:nvSpPr>
        <p:spPr>
          <a:xfrm>
            <a:off x="1285852" y="1214422"/>
            <a:ext cx="7572428" cy="4524315"/>
          </a:xfrm>
          <a:prstGeom prst="rect">
            <a:avLst/>
          </a:prstGeom>
          <a:noFill/>
        </p:spPr>
        <p:txBody>
          <a:bodyPr wrap="square" rtlCol="0">
            <a:spAutoFit/>
          </a:bodyPr>
          <a:lstStyle/>
          <a:p>
            <a:pPr algn="just"/>
            <a:r>
              <a:rPr lang="en-US" sz="1600" b="1" dirty="0" smtClean="0">
                <a:latin typeface="Times New Roman" pitchFamily="18" charset="0"/>
                <a:cs typeface="Times New Roman" pitchFamily="18" charset="0"/>
              </a:rPr>
              <a:t>AUTHOR :</a:t>
            </a:r>
            <a:r>
              <a:rPr lang="en-US" sz="1600" dirty="0" smtClean="0">
                <a:latin typeface="Times New Roman" pitchFamily="18" charset="0"/>
                <a:cs typeface="Times New Roman" pitchFamily="18" charset="0"/>
              </a:rPr>
              <a:t> . Singh, S. Singh, A. Chandra and K. AI-Haddad. </a:t>
            </a:r>
          </a:p>
          <a:p>
            <a:pPr algn="just"/>
            <a:r>
              <a:rPr lang="en-US" sz="1600" b="1" dirty="0" smtClean="0">
                <a:latin typeface="Times New Roman" pitchFamily="18" charset="0"/>
                <a:cs typeface="Times New Roman" pitchFamily="18" charset="0"/>
              </a:rPr>
              <a:t>TITLE : </a:t>
            </a:r>
            <a:r>
              <a:rPr lang="en-US" sz="1600" dirty="0" smtClean="0">
                <a:latin typeface="Times New Roman" pitchFamily="18" charset="0"/>
                <a:cs typeface="Times New Roman" pitchFamily="18" charset="0"/>
              </a:rPr>
              <a:t>Comprehensive Study of Single-Phase AC-DC Power Factor Corrected Converters With High-Frequency Isolation,</a:t>
            </a:r>
          </a:p>
          <a:p>
            <a:pPr algn="just"/>
            <a:r>
              <a:rPr lang="en-US" sz="1600" b="1" dirty="0" smtClean="0">
                <a:latin typeface="Times New Roman" pitchFamily="18" charset="0"/>
                <a:cs typeface="Times New Roman" pitchFamily="18" charset="0"/>
              </a:rPr>
              <a:t>PUBLICATION : </a:t>
            </a:r>
            <a:r>
              <a:rPr lang="en-US" sz="1600" dirty="0" err="1" smtClean="0">
                <a:latin typeface="Times New Roman" pitchFamily="18" charset="0"/>
                <a:cs typeface="Times New Roman" pitchFamily="18" charset="0"/>
              </a:rPr>
              <a:t>iEEE</a:t>
            </a:r>
            <a:r>
              <a:rPr lang="en-US" sz="1600" dirty="0" smtClean="0">
                <a:latin typeface="Times New Roman" pitchFamily="18" charset="0"/>
                <a:cs typeface="Times New Roman" pitchFamily="18" charset="0"/>
              </a:rPr>
              <a:t> Trans. </a:t>
            </a:r>
            <a:r>
              <a:rPr lang="en-US" sz="1600" dirty="0" err="1" smtClean="0">
                <a:latin typeface="Times New Roman" pitchFamily="18" charset="0"/>
                <a:cs typeface="Times New Roman" pitchFamily="18" charset="0"/>
              </a:rPr>
              <a:t>ind</a:t>
            </a:r>
            <a:r>
              <a:rPr lang="en-US" sz="1600" dirty="0" smtClean="0">
                <a:latin typeface="Times New Roman" pitchFamily="18" charset="0"/>
                <a:cs typeface="Times New Roman" pitchFamily="18" charset="0"/>
              </a:rPr>
              <a:t>. informatics, </a:t>
            </a:r>
            <a:r>
              <a:rPr lang="en-US" sz="1600" dirty="0" err="1" smtClean="0">
                <a:latin typeface="Times New Roman" pitchFamily="18" charset="0"/>
                <a:cs typeface="Times New Roman" pitchFamily="18" charset="0"/>
              </a:rPr>
              <a:t>voU</a:t>
            </a:r>
            <a:r>
              <a:rPr lang="en-US" sz="1600" dirty="0" smtClean="0">
                <a:latin typeface="Times New Roman" pitchFamily="18" charset="0"/>
                <a:cs typeface="Times New Roman" pitchFamily="18" charset="0"/>
              </a:rPr>
              <a:t>, no.4, pp.540-556, Nov. 2011. </a:t>
            </a:r>
          </a:p>
          <a:p>
            <a:pPr algn="just"/>
            <a:r>
              <a:rPr lang="en-US" sz="1600" dirty="0" smtClean="0">
                <a:latin typeface="Times New Roman" pitchFamily="18" charset="0"/>
                <a:cs typeface="Times New Roman" pitchFamily="18" charset="0"/>
              </a:rPr>
              <a:t>Solid-state switch mode AC-DC converters having high-frequency transformer isolation are developed in buck, boost, and buck-boost configurations with improved power quality in terms of reduced total harmonic distortion (THD) of input cur- rent, power-factor correction (PFC) at AC mains and precisely regulated and isolated DC output voltage feeding to loads from few Watts to several kW. This paper presents a comprehensive study on state of art of power factor corrected single-phase AC-DC con- </a:t>
            </a:r>
            <a:r>
              <a:rPr lang="en-US" sz="1600" dirty="0" err="1" smtClean="0">
                <a:latin typeface="Times New Roman" pitchFamily="18" charset="0"/>
                <a:cs typeface="Times New Roman" pitchFamily="18" charset="0"/>
              </a:rPr>
              <a:t>verters</a:t>
            </a:r>
            <a:r>
              <a:rPr lang="en-US" sz="1600" dirty="0" smtClean="0">
                <a:latin typeface="Times New Roman" pitchFamily="18" charset="0"/>
                <a:cs typeface="Times New Roman" pitchFamily="18" charset="0"/>
              </a:rPr>
              <a:t> configurations, control strategies, selection of components and design considerations, performance evaluation, power quality considerations, selection criteria and potential applications, latest trends, and future developments. Simulation results as well as comparative performance are presented and discussed for most of the proposed topologies. </a:t>
            </a:r>
          </a:p>
          <a:p>
            <a:pPr algn="just"/>
            <a:r>
              <a:rPr lang="en-US" sz="1600" b="1" dirty="0" smtClean="0">
                <a:latin typeface="Times New Roman" pitchFamily="18" charset="0"/>
                <a:cs typeface="Times New Roman" pitchFamily="18" charset="0"/>
              </a:rPr>
              <a:t>RESULT</a:t>
            </a:r>
          </a:p>
          <a:p>
            <a:pPr algn="just"/>
            <a:r>
              <a:rPr lang="en-US" sz="1600" dirty="0" smtClean="0">
                <a:latin typeface="Times New Roman" pitchFamily="18" charset="0"/>
                <a:cs typeface="Times New Roman" pitchFamily="18" charset="0"/>
              </a:rPr>
              <a:t>The responses obtained using the experimental setup were found to match closely with the responses obtained using the nonlinear dynamic model based closed-loop simulations, which corroborated the conclusions reached through the simulations.</a:t>
            </a:r>
            <a:endParaRPr lang="en-US" sz="16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14414" y="714356"/>
            <a:ext cx="7429552" cy="584775"/>
          </a:xfrm>
          <a:prstGeom prst="rect">
            <a:avLst/>
          </a:prstGeom>
          <a:noFill/>
        </p:spPr>
        <p:txBody>
          <a:bodyPr wrap="square" rtlCol="0">
            <a:spAutoFit/>
          </a:bodyPr>
          <a:lstStyle/>
          <a:p>
            <a:r>
              <a:rPr lang="en-US" sz="3200" b="1" dirty="0" smtClean="0">
                <a:latin typeface="Times New Roman" pitchFamily="18" charset="0"/>
                <a:cs typeface="Times New Roman" pitchFamily="18" charset="0"/>
              </a:rPr>
              <a:t>LITERATURE REVIEW 3</a:t>
            </a:r>
            <a:endParaRPr lang="en-US" sz="3200" b="1" dirty="0">
              <a:latin typeface="Times New Roman" pitchFamily="18" charset="0"/>
              <a:cs typeface="Times New Roman" pitchFamily="18" charset="0"/>
            </a:endParaRPr>
          </a:p>
        </p:txBody>
      </p:sp>
      <p:sp>
        <p:nvSpPr>
          <p:cNvPr id="5" name="TextBox 4"/>
          <p:cNvSpPr txBox="1"/>
          <p:nvPr/>
        </p:nvSpPr>
        <p:spPr>
          <a:xfrm>
            <a:off x="1285852" y="1500174"/>
            <a:ext cx="7572428" cy="4708981"/>
          </a:xfrm>
          <a:prstGeom prst="rect">
            <a:avLst/>
          </a:prstGeom>
          <a:noFill/>
        </p:spPr>
        <p:txBody>
          <a:bodyPr wrap="square" rtlCol="0">
            <a:spAutoFit/>
          </a:bodyPr>
          <a:lstStyle/>
          <a:p>
            <a:pPr algn="just"/>
            <a:r>
              <a:rPr lang="en-US" sz="2000" b="1" dirty="0" smtClean="0">
                <a:latin typeface="Times New Roman" pitchFamily="18" charset="0"/>
                <a:cs typeface="Times New Roman" pitchFamily="18" charset="0"/>
              </a:rPr>
              <a:t>AUTHOR :</a:t>
            </a:r>
            <a:r>
              <a:rPr lang="en-US" sz="2000" dirty="0" smtClean="0">
                <a:latin typeface="Times New Roman" pitchFamily="18" charset="0"/>
                <a:cs typeface="Times New Roman" pitchFamily="18" charset="0"/>
              </a:rPr>
              <a:t> P. </a:t>
            </a:r>
            <a:r>
              <a:rPr lang="en-US" sz="2000" dirty="0" err="1" smtClean="0">
                <a:latin typeface="Times New Roman" pitchFamily="18" charset="0"/>
                <a:cs typeface="Times New Roman" pitchFamily="18" charset="0"/>
              </a:rPr>
              <a:t>Alaeinovin</a:t>
            </a:r>
            <a:r>
              <a:rPr lang="en-US" sz="2000" dirty="0" smtClean="0">
                <a:latin typeface="Times New Roman" pitchFamily="18" charset="0"/>
                <a:cs typeface="Times New Roman" pitchFamily="18" charset="0"/>
              </a:rPr>
              <a:t> and 1. </a:t>
            </a:r>
            <a:r>
              <a:rPr lang="en-US" sz="2000" dirty="0" err="1" smtClean="0">
                <a:latin typeface="Times New Roman" pitchFamily="18" charset="0"/>
                <a:cs typeface="Times New Roman" pitchFamily="18" charset="0"/>
              </a:rPr>
              <a:t>Jatskevich</a:t>
            </a:r>
            <a:r>
              <a:rPr lang="en-US" sz="2000" dirty="0" smtClean="0">
                <a:latin typeface="Times New Roman" pitchFamily="18" charset="0"/>
                <a:cs typeface="Times New Roman" pitchFamily="18" charset="0"/>
              </a:rPr>
              <a:t>. </a:t>
            </a:r>
          </a:p>
          <a:p>
            <a:pPr algn="just"/>
            <a:r>
              <a:rPr lang="en-US" sz="2000" b="1" dirty="0" smtClean="0">
                <a:latin typeface="Times New Roman" pitchFamily="18" charset="0"/>
                <a:cs typeface="Times New Roman" pitchFamily="18" charset="0"/>
              </a:rPr>
              <a:t>TITLE : </a:t>
            </a:r>
            <a:r>
              <a:rPr lang="en-US" sz="2000" dirty="0" smtClean="0">
                <a:latin typeface="Times New Roman" pitchFamily="18" charset="0"/>
                <a:cs typeface="Times New Roman" pitchFamily="18" charset="0"/>
              </a:rPr>
              <a:t>Filtering of Hall-Sensor Signals for Improved Operation of Brushless DC Motors. </a:t>
            </a:r>
          </a:p>
          <a:p>
            <a:pPr algn="just"/>
            <a:r>
              <a:rPr lang="en-US" sz="2000" b="1" dirty="0" smtClean="0">
                <a:latin typeface="Times New Roman" pitchFamily="18" charset="0"/>
                <a:cs typeface="Times New Roman" pitchFamily="18" charset="0"/>
              </a:rPr>
              <a:t>PUBLICATION : </a:t>
            </a:r>
            <a:r>
              <a:rPr lang="en-US" sz="2000" dirty="0" err="1" smtClean="0">
                <a:latin typeface="Times New Roman" pitchFamily="18" charset="0"/>
                <a:cs typeface="Times New Roman" pitchFamily="18" charset="0"/>
              </a:rPr>
              <a:t>iEEE</a:t>
            </a:r>
            <a:r>
              <a:rPr lang="en-US" sz="2000" dirty="0" smtClean="0">
                <a:latin typeface="Times New Roman" pitchFamily="18" charset="0"/>
                <a:cs typeface="Times New Roman" pitchFamily="18" charset="0"/>
              </a:rPr>
              <a:t> Trans. Energy </a:t>
            </a:r>
            <a:r>
              <a:rPr lang="en-US" sz="2000" dirty="0" err="1" smtClean="0">
                <a:latin typeface="Times New Roman" pitchFamily="18" charset="0"/>
                <a:cs typeface="Times New Roman" pitchFamily="18" charset="0"/>
              </a:rPr>
              <a:t>Convers</a:t>
            </a:r>
            <a:r>
              <a:rPr lang="en-US" sz="2000" dirty="0" smtClean="0">
                <a:latin typeface="Times New Roman" pitchFamily="18" charset="0"/>
                <a:cs typeface="Times New Roman" pitchFamily="18" charset="0"/>
              </a:rPr>
              <a:t>., vol. 27, no. 2, June 2012.</a:t>
            </a:r>
          </a:p>
          <a:p>
            <a:pPr algn="just"/>
            <a:r>
              <a:rPr lang="en-US" sz="2000" dirty="0" smtClean="0">
                <a:latin typeface="Times New Roman" pitchFamily="18" charset="0"/>
                <a:cs typeface="Times New Roman" pitchFamily="18" charset="0"/>
              </a:rPr>
              <a:t>Brushless dc motors controlled by Hall-effect sensors are used in variety of applications, wherein the Hall sensors should be placed 120 electrical degrees apart. This is difficult to achieve in practice especially in low-precision motors, which leads to unsymmetrical operation of the inverter/motor phases. To mitigate this phenomenon, an approach of filtering the Hall-sensor signals has been recently proposed.  </a:t>
            </a:r>
          </a:p>
          <a:p>
            <a:pPr algn="just"/>
            <a:r>
              <a:rPr lang="en-US" sz="2000" b="1" dirty="0" smtClean="0">
                <a:latin typeface="Times New Roman" pitchFamily="18" charset="0"/>
                <a:cs typeface="Times New Roman" pitchFamily="18" charset="0"/>
              </a:rPr>
              <a:t>RESULT</a:t>
            </a:r>
          </a:p>
          <a:p>
            <a:pPr algn="just"/>
            <a:r>
              <a:rPr lang="en-US" sz="2000" dirty="0" smtClean="0">
                <a:latin typeface="Times New Roman" pitchFamily="18" charset="0"/>
                <a:cs typeface="Times New Roman" pitchFamily="18" charset="0"/>
              </a:rPr>
              <a:t>The filtering block accepts the original Hall sensor signals (input), and provides the switching circuitry with the modified signals (output). The purpose of filtering is to remove harmonics</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28728" y="714356"/>
            <a:ext cx="4357718" cy="584775"/>
          </a:xfrm>
          <a:prstGeom prst="rect">
            <a:avLst/>
          </a:prstGeom>
          <a:noFill/>
        </p:spPr>
        <p:txBody>
          <a:bodyPr wrap="square" rtlCol="0">
            <a:spAutoFit/>
          </a:bodyPr>
          <a:lstStyle/>
          <a:p>
            <a:r>
              <a:rPr lang="en-US" sz="3200" b="1" dirty="0" smtClean="0">
                <a:latin typeface="Times New Roman" pitchFamily="18" charset="0"/>
                <a:cs typeface="Times New Roman" pitchFamily="18" charset="0"/>
              </a:rPr>
              <a:t>EXISTING SYSTEM</a:t>
            </a:r>
            <a:endParaRPr lang="en-US" sz="3200" b="1" dirty="0">
              <a:latin typeface="Times New Roman" pitchFamily="18" charset="0"/>
              <a:cs typeface="Times New Roman" pitchFamily="18" charset="0"/>
            </a:endParaRPr>
          </a:p>
        </p:txBody>
      </p:sp>
      <p:sp>
        <p:nvSpPr>
          <p:cNvPr id="5" name="TextBox 4"/>
          <p:cNvSpPr txBox="1"/>
          <p:nvPr/>
        </p:nvSpPr>
        <p:spPr>
          <a:xfrm>
            <a:off x="1285852" y="1571612"/>
            <a:ext cx="7429552" cy="4653646"/>
          </a:xfrm>
          <a:prstGeom prst="rect">
            <a:avLst/>
          </a:prstGeom>
          <a:noFill/>
        </p:spPr>
        <p:txBody>
          <a:bodyPr wrap="square" rtlCol="0">
            <a:spAutoFit/>
          </a:bodyPr>
          <a:lstStyle/>
          <a:p>
            <a:pPr marL="342900" indent="-342900" algn="just">
              <a:lnSpc>
                <a:spcPct val="150000"/>
              </a:lnSpc>
              <a:buFont typeface="Arial" pitchFamily="34" charset="0"/>
              <a:buChar char="•"/>
            </a:pPr>
            <a:r>
              <a:rPr lang="en-US" sz="2000" dirty="0" smtClean="0">
                <a:latin typeface="Times New Roman" pitchFamily="18" charset="0"/>
                <a:cs typeface="Times New Roman" pitchFamily="18" charset="0"/>
              </a:rPr>
              <a:t>PMSM works in the torque loop state in the normal running of the vehicle in the process. And the output torque follows VCU given torque demand. The AMT gear may produce teeth crash during shifting process if the PMSM works in the torque control mode. At the same time, it is very difficult to ensure the fast shifting and prolongs the shift time, which would result in large shift impact or shift failure. The motor speed loop control must be realize during the shifting process.</a:t>
            </a:r>
          </a:p>
          <a:p>
            <a:pPr marL="342900" indent="-342900" algn="just">
              <a:lnSpc>
                <a:spcPct val="150000"/>
              </a:lnSpc>
              <a:buFont typeface="Arial" pitchFamily="34" charset="0"/>
              <a:buChar char="•"/>
            </a:pPr>
            <a:r>
              <a:rPr lang="en-US" sz="2000" dirty="0" smtClean="0">
                <a:latin typeface="Times New Roman" pitchFamily="18" charset="0"/>
                <a:cs typeface="Times New Roman" pitchFamily="18" charset="0"/>
              </a:rPr>
              <a:t>DC supply connected to dc-dc converter which can be convention dc converter .it is voltage conversion ratio low</a:t>
            </a:r>
            <a:endParaRPr lang="en-US" sz="2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357290" y="714356"/>
            <a:ext cx="7072362" cy="461665"/>
          </a:xfrm>
          <a:prstGeom prst="rect">
            <a:avLst/>
          </a:prstGeom>
          <a:noFill/>
        </p:spPr>
        <p:txBody>
          <a:bodyPr wrap="square" rtlCol="0">
            <a:spAutoFit/>
          </a:bodyPr>
          <a:lstStyle/>
          <a:p>
            <a:r>
              <a:rPr lang="en-US" sz="2400" b="1" dirty="0" smtClean="0">
                <a:latin typeface="Times New Roman" pitchFamily="18" charset="0"/>
                <a:cs typeface="Times New Roman" pitchFamily="18" charset="0"/>
              </a:rPr>
              <a:t>EXISTING SYSTEM BLOCK DIAGRAM</a:t>
            </a:r>
            <a:endParaRPr lang="en-US" sz="2400" b="1" dirty="0">
              <a:latin typeface="Times New Roman" pitchFamily="18" charset="0"/>
              <a:cs typeface="Times New Roman" pitchFamily="18" charset="0"/>
            </a:endParaRPr>
          </a:p>
        </p:txBody>
      </p:sp>
      <p:sp>
        <p:nvSpPr>
          <p:cNvPr id="14" name="Rounded Rectangle 13"/>
          <p:cNvSpPr/>
          <p:nvPr/>
        </p:nvSpPr>
        <p:spPr>
          <a:xfrm>
            <a:off x="1357290" y="2214554"/>
            <a:ext cx="1428760" cy="85725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latin typeface="Times New Roman" pitchFamily="18" charset="0"/>
                <a:cs typeface="Times New Roman" pitchFamily="18" charset="0"/>
              </a:rPr>
              <a:t>DC SOURCE</a:t>
            </a:r>
            <a:endParaRPr lang="en-US" b="1" dirty="0">
              <a:solidFill>
                <a:schemeClr val="tx1"/>
              </a:solidFill>
              <a:latin typeface="Times New Roman" pitchFamily="18" charset="0"/>
              <a:cs typeface="Times New Roman" pitchFamily="18" charset="0"/>
            </a:endParaRPr>
          </a:p>
        </p:txBody>
      </p:sp>
      <p:sp>
        <p:nvSpPr>
          <p:cNvPr id="17" name="Rounded Rectangle 16"/>
          <p:cNvSpPr/>
          <p:nvPr/>
        </p:nvSpPr>
        <p:spPr>
          <a:xfrm>
            <a:off x="3357554" y="2214554"/>
            <a:ext cx="1785950" cy="85725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solidFill>
                  <a:schemeClr val="tx1"/>
                </a:solidFill>
                <a:latin typeface="Times New Roman" pitchFamily="18" charset="0"/>
                <a:cs typeface="Times New Roman" pitchFamily="18" charset="0"/>
              </a:rPr>
              <a:t>CONVENTIONAL CONVERTER</a:t>
            </a:r>
            <a:endParaRPr lang="en-US" sz="1600" b="1" dirty="0">
              <a:solidFill>
                <a:schemeClr val="tx1"/>
              </a:solidFill>
              <a:latin typeface="Times New Roman" pitchFamily="18" charset="0"/>
              <a:cs typeface="Times New Roman" pitchFamily="18" charset="0"/>
            </a:endParaRPr>
          </a:p>
        </p:txBody>
      </p:sp>
      <p:sp>
        <p:nvSpPr>
          <p:cNvPr id="18" name="Rounded Rectangle 17"/>
          <p:cNvSpPr/>
          <p:nvPr/>
        </p:nvSpPr>
        <p:spPr>
          <a:xfrm>
            <a:off x="5715008" y="2214554"/>
            <a:ext cx="1428760" cy="85725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latin typeface="Times New Roman" pitchFamily="18" charset="0"/>
                <a:cs typeface="Times New Roman" pitchFamily="18" charset="0"/>
              </a:rPr>
              <a:t>VSI</a:t>
            </a:r>
            <a:endParaRPr lang="en-US" b="1" dirty="0">
              <a:solidFill>
                <a:schemeClr val="tx1"/>
              </a:solidFill>
              <a:latin typeface="Times New Roman" pitchFamily="18" charset="0"/>
              <a:cs typeface="Times New Roman" pitchFamily="18" charset="0"/>
            </a:endParaRPr>
          </a:p>
        </p:txBody>
      </p:sp>
      <p:sp>
        <p:nvSpPr>
          <p:cNvPr id="19" name="Rounded Rectangle 18"/>
          <p:cNvSpPr/>
          <p:nvPr/>
        </p:nvSpPr>
        <p:spPr>
          <a:xfrm>
            <a:off x="2928926" y="3714752"/>
            <a:ext cx="1857388" cy="85725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solidFill>
                  <a:schemeClr val="tx1"/>
                </a:solidFill>
                <a:latin typeface="Times New Roman" pitchFamily="18" charset="0"/>
                <a:cs typeface="Times New Roman" pitchFamily="18" charset="0"/>
              </a:rPr>
              <a:t> CONTROLLER</a:t>
            </a:r>
            <a:endParaRPr lang="en-US" sz="1600" b="1" dirty="0">
              <a:solidFill>
                <a:schemeClr val="tx1"/>
              </a:solidFill>
              <a:latin typeface="Times New Roman" pitchFamily="18" charset="0"/>
              <a:cs typeface="Times New Roman" pitchFamily="18" charset="0"/>
            </a:endParaRPr>
          </a:p>
        </p:txBody>
      </p:sp>
      <p:sp>
        <p:nvSpPr>
          <p:cNvPr id="20" name="Right Arrow 19"/>
          <p:cNvSpPr/>
          <p:nvPr/>
        </p:nvSpPr>
        <p:spPr>
          <a:xfrm>
            <a:off x="2786050" y="2571744"/>
            <a:ext cx="500066" cy="214314"/>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ight Arrow 20"/>
          <p:cNvSpPr/>
          <p:nvPr/>
        </p:nvSpPr>
        <p:spPr>
          <a:xfrm>
            <a:off x="5143504" y="2500306"/>
            <a:ext cx="571504" cy="285752"/>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Up Arrow 21"/>
          <p:cNvSpPr/>
          <p:nvPr/>
        </p:nvSpPr>
        <p:spPr>
          <a:xfrm>
            <a:off x="6286512" y="3071810"/>
            <a:ext cx="285752" cy="642942"/>
          </a:xfrm>
          <a:prstGeom prst="up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Bent-Up Arrow 22"/>
          <p:cNvSpPr/>
          <p:nvPr/>
        </p:nvSpPr>
        <p:spPr>
          <a:xfrm rot="16200000" flipH="1">
            <a:off x="7358082" y="3143248"/>
            <a:ext cx="1214446" cy="1071570"/>
          </a:xfrm>
          <a:prstGeom prst="bentUpArrow">
            <a:avLst>
              <a:gd name="adj1" fmla="val 17780"/>
              <a:gd name="adj2" fmla="val 18502"/>
              <a:gd name="adj3" fmla="val 19224"/>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23"/>
          <p:cNvSpPr/>
          <p:nvPr/>
        </p:nvSpPr>
        <p:spPr>
          <a:xfrm>
            <a:off x="7572396" y="2214554"/>
            <a:ext cx="1428760" cy="85725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latin typeface="Times New Roman" pitchFamily="18" charset="0"/>
                <a:cs typeface="Times New Roman" pitchFamily="18" charset="0"/>
              </a:rPr>
              <a:t>PMSM MOTOR</a:t>
            </a:r>
            <a:endParaRPr lang="en-US" b="1" dirty="0">
              <a:solidFill>
                <a:schemeClr val="tx1"/>
              </a:solidFill>
              <a:latin typeface="Times New Roman" pitchFamily="18" charset="0"/>
              <a:cs typeface="Times New Roman" pitchFamily="18" charset="0"/>
            </a:endParaRPr>
          </a:p>
        </p:txBody>
      </p:sp>
      <p:sp>
        <p:nvSpPr>
          <p:cNvPr id="25" name="Up Arrow 24"/>
          <p:cNvSpPr/>
          <p:nvPr/>
        </p:nvSpPr>
        <p:spPr>
          <a:xfrm>
            <a:off x="3643306" y="3071810"/>
            <a:ext cx="285752" cy="642942"/>
          </a:xfrm>
          <a:prstGeom prst="up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ounded Rectangle 25"/>
          <p:cNvSpPr/>
          <p:nvPr/>
        </p:nvSpPr>
        <p:spPr>
          <a:xfrm>
            <a:off x="5572132" y="3714752"/>
            <a:ext cx="1857388" cy="85725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solidFill>
                  <a:schemeClr val="tx1"/>
                </a:solidFill>
                <a:latin typeface="Times New Roman" pitchFamily="18" charset="0"/>
                <a:cs typeface="Times New Roman" pitchFamily="18" charset="0"/>
              </a:rPr>
              <a:t>PI CONTROLLER</a:t>
            </a:r>
            <a:endParaRPr lang="en-US" sz="1600" b="1" dirty="0">
              <a:solidFill>
                <a:schemeClr val="tx1"/>
              </a:solidFill>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28728" y="714356"/>
            <a:ext cx="4357718" cy="523220"/>
          </a:xfrm>
          <a:prstGeom prst="rect">
            <a:avLst/>
          </a:prstGeom>
          <a:noFill/>
        </p:spPr>
        <p:txBody>
          <a:bodyPr wrap="square" rtlCol="0">
            <a:spAutoFit/>
          </a:bodyPr>
          <a:lstStyle/>
          <a:p>
            <a:r>
              <a:rPr lang="en-US" sz="2800" b="1" dirty="0" smtClean="0">
                <a:latin typeface="Times New Roman" pitchFamily="18" charset="0"/>
                <a:cs typeface="Times New Roman" pitchFamily="18" charset="0"/>
              </a:rPr>
              <a:t>DISADVANTAGE</a:t>
            </a:r>
            <a:endParaRPr lang="en-US" sz="2800" b="1" dirty="0">
              <a:latin typeface="Times New Roman" pitchFamily="18" charset="0"/>
              <a:cs typeface="Times New Roman" pitchFamily="18" charset="0"/>
            </a:endParaRPr>
          </a:p>
        </p:txBody>
      </p:sp>
      <p:sp>
        <p:nvSpPr>
          <p:cNvPr id="5" name="TextBox 4"/>
          <p:cNvSpPr txBox="1"/>
          <p:nvPr/>
        </p:nvSpPr>
        <p:spPr>
          <a:xfrm>
            <a:off x="1643042" y="1571612"/>
            <a:ext cx="7072362" cy="2806987"/>
          </a:xfrm>
          <a:prstGeom prst="rect">
            <a:avLst/>
          </a:prstGeom>
          <a:noFill/>
        </p:spPr>
        <p:txBody>
          <a:bodyPr wrap="square" rtlCol="0">
            <a:spAutoFit/>
          </a:bodyPr>
          <a:lstStyle/>
          <a:p>
            <a:pPr marL="342900" indent="-342900" algn="just">
              <a:lnSpc>
                <a:spcPct val="150000"/>
              </a:lnSpc>
              <a:buSzPct val="140000"/>
              <a:buFont typeface="Arial" pitchFamily="34" charset="0"/>
              <a:buChar char="•"/>
            </a:pPr>
            <a:r>
              <a:rPr lang="en-US" sz="2000" dirty="0" smtClean="0">
                <a:latin typeface="Times New Roman" pitchFamily="18" charset="0"/>
                <a:cs typeface="Times New Roman" pitchFamily="18" charset="0"/>
              </a:rPr>
              <a:t>High value of DC link capacitor</a:t>
            </a:r>
          </a:p>
          <a:p>
            <a:pPr marL="342900" indent="-342900" algn="just">
              <a:lnSpc>
                <a:spcPct val="150000"/>
              </a:lnSpc>
              <a:buSzPct val="140000"/>
              <a:buFont typeface="Arial" pitchFamily="34" charset="0"/>
              <a:buChar char="•"/>
            </a:pPr>
            <a:r>
              <a:rPr lang="en-US" sz="2000" dirty="0" smtClean="0">
                <a:latin typeface="Times New Roman" pitchFamily="18" charset="0"/>
                <a:cs typeface="Times New Roman" pitchFamily="18" charset="0"/>
              </a:rPr>
              <a:t>No higher gain possible in the conventional converter.</a:t>
            </a:r>
          </a:p>
          <a:p>
            <a:pPr marL="342900" indent="-342900" algn="just">
              <a:lnSpc>
                <a:spcPct val="150000"/>
              </a:lnSpc>
              <a:buSzPct val="140000"/>
              <a:buFont typeface="Arial" pitchFamily="34" charset="0"/>
              <a:buChar char="•"/>
            </a:pPr>
            <a:r>
              <a:rPr lang="en-US" sz="2000" dirty="0" smtClean="0">
                <a:latin typeface="Times New Roman" pitchFamily="18" charset="0"/>
                <a:cs typeface="Times New Roman" pitchFamily="18" charset="0"/>
              </a:rPr>
              <a:t>Ripple current might be higher compare to proposed.</a:t>
            </a:r>
          </a:p>
          <a:p>
            <a:pPr marL="342900" indent="-342900" algn="just">
              <a:lnSpc>
                <a:spcPct val="150000"/>
              </a:lnSpc>
              <a:buSzPct val="140000"/>
              <a:buFont typeface="Arial" pitchFamily="34" charset="0"/>
              <a:buChar char="•"/>
            </a:pPr>
            <a:r>
              <a:rPr lang="en-US" sz="2000" dirty="0" smtClean="0">
                <a:latin typeface="Times New Roman" pitchFamily="18" charset="0"/>
                <a:cs typeface="Times New Roman" pitchFamily="18" charset="0"/>
              </a:rPr>
              <a:t>Increases the design complexity, cost, and weight.</a:t>
            </a:r>
          </a:p>
          <a:p>
            <a:pPr marL="342900" indent="-342900" algn="just">
              <a:lnSpc>
                <a:spcPct val="150000"/>
              </a:lnSpc>
              <a:buSzPct val="140000"/>
              <a:buFont typeface="Arial" pitchFamily="34" charset="0"/>
              <a:buChar char="•"/>
            </a:pPr>
            <a:r>
              <a:rPr lang="en-US" sz="2000" dirty="0" smtClean="0">
                <a:latin typeface="Times New Roman" pitchFamily="18" charset="0"/>
                <a:cs typeface="Times New Roman" pitchFamily="18" charset="0"/>
              </a:rPr>
              <a:t>It have hard switching operation.</a:t>
            </a:r>
          </a:p>
          <a:p>
            <a:pPr marL="342900" indent="-342900" algn="just">
              <a:lnSpc>
                <a:spcPct val="150000"/>
              </a:lnSpc>
              <a:buSzPct val="140000"/>
              <a:buFont typeface="Arial" pitchFamily="34" charset="0"/>
              <a:buChar char="•"/>
            </a:pPr>
            <a:r>
              <a:rPr lang="en-US" sz="2000" dirty="0" smtClean="0">
                <a:latin typeface="Times New Roman" pitchFamily="18" charset="0"/>
                <a:cs typeface="Times New Roman" pitchFamily="18" charset="0"/>
              </a:rPr>
              <a:t>very low power factor</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00166" y="714356"/>
            <a:ext cx="6643734" cy="523220"/>
          </a:xfrm>
          <a:prstGeom prst="rect">
            <a:avLst/>
          </a:prstGeom>
          <a:noFill/>
        </p:spPr>
        <p:txBody>
          <a:bodyPr wrap="square" rtlCol="0">
            <a:spAutoFit/>
          </a:bodyPr>
          <a:lstStyle/>
          <a:p>
            <a:r>
              <a:rPr lang="en-US" sz="2800" b="1" dirty="0" smtClean="0">
                <a:latin typeface="Times New Roman" pitchFamily="18" charset="0"/>
                <a:cs typeface="Times New Roman" pitchFamily="18" charset="0"/>
              </a:rPr>
              <a:t>PROPOSED SYSTEM</a:t>
            </a:r>
            <a:endParaRPr lang="en-US" sz="2800" b="1" dirty="0">
              <a:latin typeface="Times New Roman" pitchFamily="18" charset="0"/>
              <a:cs typeface="Times New Roman" pitchFamily="18" charset="0"/>
            </a:endParaRPr>
          </a:p>
        </p:txBody>
      </p:sp>
      <p:sp>
        <p:nvSpPr>
          <p:cNvPr id="5" name="TextBox 4"/>
          <p:cNvSpPr txBox="1"/>
          <p:nvPr/>
        </p:nvSpPr>
        <p:spPr>
          <a:xfrm>
            <a:off x="1357290" y="1571612"/>
            <a:ext cx="7358114" cy="4653646"/>
          </a:xfrm>
          <a:prstGeom prst="rect">
            <a:avLst/>
          </a:prstGeom>
          <a:noFill/>
        </p:spPr>
        <p:txBody>
          <a:bodyPr wrap="square" rtlCol="0">
            <a:spAutoFit/>
          </a:bodyPr>
          <a:lstStyle/>
          <a:p>
            <a:pPr marL="342900" indent="-342900" algn="just">
              <a:lnSpc>
                <a:spcPct val="150000"/>
              </a:lnSpc>
              <a:buFont typeface="Arial" pitchFamily="34" charset="0"/>
              <a:buChar char="•"/>
            </a:pPr>
            <a:r>
              <a:rPr lang="en-US" sz="2000" dirty="0" smtClean="0">
                <a:latin typeface="Times New Roman" pitchFamily="18" charset="0"/>
                <a:cs typeface="Times New Roman" pitchFamily="18" charset="0"/>
              </a:rPr>
              <a:t>A conventional BLDC motor drive using a front end DBR (Diode Bridge Rectifier) and a high value of DC link capacitor draws highly distorted peaky current which is rich in harmonics. This leads to a very low power factor of the order of 0.7-0.8 and high THD (Total Harmonic Distortion) of supply current at AC mains. </a:t>
            </a:r>
          </a:p>
          <a:p>
            <a:pPr marL="342900" indent="-342900" algn="just">
              <a:lnSpc>
                <a:spcPct val="150000"/>
              </a:lnSpc>
              <a:buFont typeface="Arial" pitchFamily="34" charset="0"/>
              <a:buChar char="•"/>
            </a:pPr>
            <a:r>
              <a:rPr lang="en-US" sz="2000" dirty="0" smtClean="0">
                <a:latin typeface="Times New Roman" pitchFamily="18" charset="0"/>
                <a:cs typeface="Times New Roman" pitchFamily="18" charset="0"/>
              </a:rPr>
              <a:t>A high switching loss on account of high switching frequency occurs which drastically reduces the efficiency. Moreover, it requires high number of sensors and complex control for its operation. A concept of variable DC link voltage for speed control of BLDC motor.</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00166" y="714356"/>
            <a:ext cx="6786610" cy="523220"/>
          </a:xfrm>
          <a:prstGeom prst="rect">
            <a:avLst/>
          </a:prstGeom>
          <a:noFill/>
        </p:spPr>
        <p:txBody>
          <a:bodyPr wrap="square" rtlCol="0">
            <a:spAutoFit/>
          </a:bodyPr>
          <a:lstStyle/>
          <a:p>
            <a:r>
              <a:rPr lang="en-US" sz="2800" b="1" dirty="0" smtClean="0">
                <a:latin typeface="Times New Roman" pitchFamily="18" charset="0"/>
                <a:cs typeface="Times New Roman" pitchFamily="18" charset="0"/>
              </a:rPr>
              <a:t>PROPOSED BLOCK DIAGRAM</a:t>
            </a:r>
            <a:endParaRPr lang="en-US" sz="2800" b="1" dirty="0">
              <a:latin typeface="Times New Roman" pitchFamily="18" charset="0"/>
              <a:cs typeface="Times New Roman" pitchFamily="18" charset="0"/>
            </a:endParaRPr>
          </a:p>
        </p:txBody>
      </p:sp>
      <p:sp>
        <p:nvSpPr>
          <p:cNvPr id="4" name="Rounded Rectangle 3"/>
          <p:cNvSpPr/>
          <p:nvPr/>
        </p:nvSpPr>
        <p:spPr>
          <a:xfrm>
            <a:off x="1428728" y="2214554"/>
            <a:ext cx="1428760" cy="85725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latin typeface="Times New Roman" pitchFamily="18" charset="0"/>
                <a:cs typeface="Times New Roman" pitchFamily="18" charset="0"/>
              </a:rPr>
              <a:t>DC SOURCE</a:t>
            </a:r>
            <a:endParaRPr lang="en-US" b="1" dirty="0">
              <a:solidFill>
                <a:schemeClr val="tx1"/>
              </a:solidFill>
              <a:latin typeface="Times New Roman" pitchFamily="18" charset="0"/>
              <a:cs typeface="Times New Roman" pitchFamily="18" charset="0"/>
            </a:endParaRPr>
          </a:p>
        </p:txBody>
      </p:sp>
      <p:sp>
        <p:nvSpPr>
          <p:cNvPr id="6" name="Rounded Rectangle 5"/>
          <p:cNvSpPr/>
          <p:nvPr/>
        </p:nvSpPr>
        <p:spPr>
          <a:xfrm>
            <a:off x="3428992" y="2214554"/>
            <a:ext cx="1643074" cy="85725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solidFill>
                  <a:schemeClr val="tx1"/>
                </a:solidFill>
                <a:latin typeface="Times New Roman" pitchFamily="18" charset="0"/>
                <a:cs typeface="Times New Roman" pitchFamily="18" charset="0"/>
              </a:rPr>
              <a:t>LUO CONVERTER</a:t>
            </a:r>
            <a:endParaRPr lang="en-US" sz="1600" b="1" dirty="0">
              <a:solidFill>
                <a:schemeClr val="tx1"/>
              </a:solidFill>
              <a:latin typeface="Times New Roman" pitchFamily="18" charset="0"/>
              <a:cs typeface="Times New Roman" pitchFamily="18" charset="0"/>
            </a:endParaRPr>
          </a:p>
        </p:txBody>
      </p:sp>
      <p:sp>
        <p:nvSpPr>
          <p:cNvPr id="7" name="Rounded Rectangle 6"/>
          <p:cNvSpPr/>
          <p:nvPr/>
        </p:nvSpPr>
        <p:spPr>
          <a:xfrm>
            <a:off x="5715008" y="2214554"/>
            <a:ext cx="1428760" cy="85725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latin typeface="Times New Roman" pitchFamily="18" charset="0"/>
                <a:cs typeface="Times New Roman" pitchFamily="18" charset="0"/>
              </a:rPr>
              <a:t>VSI</a:t>
            </a:r>
            <a:endParaRPr lang="en-US" b="1" dirty="0">
              <a:solidFill>
                <a:schemeClr val="tx1"/>
              </a:solidFill>
              <a:latin typeface="Times New Roman" pitchFamily="18" charset="0"/>
              <a:cs typeface="Times New Roman" pitchFamily="18" charset="0"/>
            </a:endParaRPr>
          </a:p>
        </p:txBody>
      </p:sp>
      <p:sp>
        <p:nvSpPr>
          <p:cNvPr id="8" name="Rounded Rectangle 7"/>
          <p:cNvSpPr/>
          <p:nvPr/>
        </p:nvSpPr>
        <p:spPr>
          <a:xfrm>
            <a:off x="2928926" y="3714752"/>
            <a:ext cx="1857388" cy="85725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solidFill>
                  <a:schemeClr val="tx1"/>
                </a:solidFill>
                <a:latin typeface="Times New Roman" pitchFamily="18" charset="0"/>
                <a:cs typeface="Times New Roman" pitchFamily="18" charset="0"/>
              </a:rPr>
              <a:t> CONTROLLER</a:t>
            </a:r>
            <a:endParaRPr lang="en-US" sz="1600" b="1" dirty="0">
              <a:solidFill>
                <a:schemeClr val="tx1"/>
              </a:solidFill>
              <a:latin typeface="Times New Roman" pitchFamily="18" charset="0"/>
              <a:cs typeface="Times New Roman" pitchFamily="18" charset="0"/>
            </a:endParaRPr>
          </a:p>
        </p:txBody>
      </p:sp>
      <p:sp>
        <p:nvSpPr>
          <p:cNvPr id="9" name="Right Arrow 8"/>
          <p:cNvSpPr/>
          <p:nvPr/>
        </p:nvSpPr>
        <p:spPr>
          <a:xfrm>
            <a:off x="2857488" y="2500306"/>
            <a:ext cx="500066" cy="214314"/>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p:nvSpPr>
        <p:spPr>
          <a:xfrm>
            <a:off x="5143504" y="2500306"/>
            <a:ext cx="571504" cy="285752"/>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Up Arrow 10"/>
          <p:cNvSpPr/>
          <p:nvPr/>
        </p:nvSpPr>
        <p:spPr>
          <a:xfrm>
            <a:off x="6286512" y="3071810"/>
            <a:ext cx="285752" cy="642942"/>
          </a:xfrm>
          <a:prstGeom prst="up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Bent-Up Arrow 11"/>
          <p:cNvSpPr/>
          <p:nvPr/>
        </p:nvSpPr>
        <p:spPr>
          <a:xfrm rot="16200000" flipH="1">
            <a:off x="6643702" y="3857628"/>
            <a:ext cx="2643206" cy="1071570"/>
          </a:xfrm>
          <a:prstGeom prst="bentUpArrow">
            <a:avLst>
              <a:gd name="adj1" fmla="val 17780"/>
              <a:gd name="adj2" fmla="val 18502"/>
              <a:gd name="adj3" fmla="val 19224"/>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a:off x="7572396" y="2214554"/>
            <a:ext cx="1428760" cy="85725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latin typeface="Times New Roman" pitchFamily="18" charset="0"/>
                <a:cs typeface="Times New Roman" pitchFamily="18" charset="0"/>
              </a:rPr>
              <a:t>BLDC MOTOR</a:t>
            </a:r>
            <a:endParaRPr lang="en-US" b="1" dirty="0">
              <a:solidFill>
                <a:schemeClr val="tx1"/>
              </a:solidFill>
              <a:latin typeface="Times New Roman" pitchFamily="18" charset="0"/>
              <a:cs typeface="Times New Roman" pitchFamily="18" charset="0"/>
            </a:endParaRPr>
          </a:p>
        </p:txBody>
      </p:sp>
      <p:sp>
        <p:nvSpPr>
          <p:cNvPr id="14" name="Rounded Rectangle 13"/>
          <p:cNvSpPr/>
          <p:nvPr/>
        </p:nvSpPr>
        <p:spPr>
          <a:xfrm>
            <a:off x="5572132" y="5072074"/>
            <a:ext cx="1857388" cy="85725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solidFill>
                  <a:schemeClr val="tx1"/>
                </a:solidFill>
                <a:latin typeface="Times New Roman" pitchFamily="18" charset="0"/>
                <a:cs typeface="Times New Roman" pitchFamily="18" charset="0"/>
              </a:rPr>
              <a:t> HALL EFFECT SENSING</a:t>
            </a:r>
            <a:endParaRPr lang="en-US" sz="1600" b="1" dirty="0">
              <a:solidFill>
                <a:schemeClr val="tx1"/>
              </a:solidFill>
              <a:latin typeface="Times New Roman" pitchFamily="18" charset="0"/>
              <a:cs typeface="Times New Roman" pitchFamily="18" charset="0"/>
            </a:endParaRPr>
          </a:p>
        </p:txBody>
      </p:sp>
      <p:sp>
        <p:nvSpPr>
          <p:cNvPr id="15" name="Up Arrow 14"/>
          <p:cNvSpPr/>
          <p:nvPr/>
        </p:nvSpPr>
        <p:spPr>
          <a:xfrm>
            <a:off x="3643306" y="3071810"/>
            <a:ext cx="285752" cy="642942"/>
          </a:xfrm>
          <a:prstGeom prst="up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p:nvSpPr>
        <p:spPr>
          <a:xfrm>
            <a:off x="5572132" y="3714752"/>
            <a:ext cx="1857388" cy="85725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solidFill>
                  <a:schemeClr val="tx1"/>
                </a:solidFill>
                <a:latin typeface="Times New Roman" pitchFamily="18" charset="0"/>
                <a:cs typeface="Times New Roman" pitchFamily="18" charset="0"/>
              </a:rPr>
              <a:t>POSITION TO PULSE</a:t>
            </a:r>
            <a:endParaRPr lang="en-US" sz="1600" b="1" dirty="0">
              <a:solidFill>
                <a:schemeClr val="tx1"/>
              </a:solidFill>
              <a:latin typeface="Times New Roman" pitchFamily="18" charset="0"/>
              <a:cs typeface="Times New Roman" pitchFamily="18" charset="0"/>
            </a:endParaRPr>
          </a:p>
        </p:txBody>
      </p:sp>
      <p:sp>
        <p:nvSpPr>
          <p:cNvPr id="17" name="Up Arrow 16"/>
          <p:cNvSpPr/>
          <p:nvPr/>
        </p:nvSpPr>
        <p:spPr>
          <a:xfrm>
            <a:off x="6286512" y="4572008"/>
            <a:ext cx="285752" cy="500066"/>
          </a:xfrm>
          <a:prstGeom prst="up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71604" y="714356"/>
            <a:ext cx="4214842" cy="584775"/>
          </a:xfrm>
          <a:prstGeom prst="rect">
            <a:avLst/>
          </a:prstGeom>
          <a:noFill/>
        </p:spPr>
        <p:txBody>
          <a:bodyPr wrap="square" rtlCol="0">
            <a:spAutoFit/>
          </a:bodyPr>
          <a:lstStyle/>
          <a:p>
            <a:r>
              <a:rPr lang="en-US" sz="3200" b="1" dirty="0" smtClean="0">
                <a:latin typeface="Times New Roman" pitchFamily="18" charset="0"/>
                <a:cs typeface="Times New Roman" pitchFamily="18" charset="0"/>
              </a:rPr>
              <a:t>ADVANTAGE</a:t>
            </a:r>
            <a:endParaRPr lang="en-US" sz="3200" b="1" dirty="0">
              <a:latin typeface="Times New Roman" pitchFamily="18" charset="0"/>
              <a:cs typeface="Times New Roman" pitchFamily="18" charset="0"/>
            </a:endParaRPr>
          </a:p>
        </p:txBody>
      </p:sp>
      <p:sp>
        <p:nvSpPr>
          <p:cNvPr id="5" name="TextBox 4"/>
          <p:cNvSpPr txBox="1"/>
          <p:nvPr/>
        </p:nvSpPr>
        <p:spPr>
          <a:xfrm>
            <a:off x="1357290" y="1571612"/>
            <a:ext cx="7358114" cy="2345322"/>
          </a:xfrm>
          <a:prstGeom prst="rect">
            <a:avLst/>
          </a:prstGeom>
          <a:noFill/>
        </p:spPr>
        <p:txBody>
          <a:bodyPr wrap="square" rtlCol="0">
            <a:spAutoFit/>
          </a:bodyPr>
          <a:lstStyle/>
          <a:p>
            <a:pPr marL="342900" indent="-342900" algn="just">
              <a:lnSpc>
                <a:spcPct val="150000"/>
              </a:lnSpc>
              <a:buFont typeface="Arial" pitchFamily="34" charset="0"/>
              <a:buChar char="•"/>
            </a:pPr>
            <a:r>
              <a:rPr lang="en-US" sz="2000" dirty="0" smtClean="0">
                <a:latin typeface="Times New Roman" pitchFamily="18" charset="0"/>
                <a:cs typeface="Times New Roman" pitchFamily="18" charset="0"/>
              </a:rPr>
              <a:t>Sparking, wear and tear of brushes, EMI and noise interference are eliminated</a:t>
            </a:r>
          </a:p>
          <a:p>
            <a:pPr marL="342900" indent="-342900" algn="just">
              <a:lnSpc>
                <a:spcPct val="150000"/>
              </a:lnSpc>
              <a:buFont typeface="Arial" pitchFamily="34" charset="0"/>
              <a:buChar char="•"/>
            </a:pPr>
            <a:r>
              <a:rPr lang="en-US" sz="2000" dirty="0" smtClean="0">
                <a:latin typeface="Times New Roman" pitchFamily="18" charset="0"/>
                <a:cs typeface="Times New Roman" pitchFamily="18" charset="0"/>
              </a:rPr>
              <a:t>The front end DBR is eliminated in these configurations which reduce the conduction losses</a:t>
            </a:r>
          </a:p>
          <a:p>
            <a:pPr marL="342900" indent="-342900" algn="just">
              <a:lnSpc>
                <a:spcPct val="150000"/>
              </a:lnSpc>
              <a:buFont typeface="Arial" pitchFamily="34" charset="0"/>
              <a:buChar char="•"/>
            </a:pPr>
            <a:r>
              <a:rPr lang="en-US" sz="2000" dirty="0" smtClean="0">
                <a:latin typeface="Times New Roman" pitchFamily="18" charset="0"/>
                <a:cs typeface="Times New Roman" pitchFamily="18" charset="0"/>
              </a:rPr>
              <a:t>A wide voltage conversion ratio</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357290" y="642918"/>
            <a:ext cx="6357982" cy="523220"/>
          </a:xfrm>
          <a:prstGeom prst="rect">
            <a:avLst/>
          </a:prstGeom>
          <a:noFill/>
        </p:spPr>
        <p:txBody>
          <a:bodyPr wrap="square" rtlCol="0">
            <a:spAutoFit/>
          </a:bodyPr>
          <a:lstStyle/>
          <a:p>
            <a:r>
              <a:rPr lang="en-US" sz="2800" b="1" dirty="0" smtClean="0">
                <a:latin typeface="Times New Roman" pitchFamily="18" charset="0"/>
                <a:cs typeface="Times New Roman" pitchFamily="18" charset="0"/>
              </a:rPr>
              <a:t>REFERENCE</a:t>
            </a:r>
            <a:endParaRPr lang="en-US" sz="2800" b="1" dirty="0">
              <a:latin typeface="Times New Roman" pitchFamily="18" charset="0"/>
              <a:cs typeface="Times New Roman" pitchFamily="18" charset="0"/>
            </a:endParaRPr>
          </a:p>
        </p:txBody>
      </p:sp>
      <p:sp>
        <p:nvSpPr>
          <p:cNvPr id="6" name="TextBox 5"/>
          <p:cNvSpPr txBox="1"/>
          <p:nvPr/>
        </p:nvSpPr>
        <p:spPr>
          <a:xfrm>
            <a:off x="1285852" y="1357298"/>
            <a:ext cx="7429552" cy="4247317"/>
          </a:xfrm>
          <a:prstGeom prst="rect">
            <a:avLst/>
          </a:prstGeom>
          <a:noFill/>
        </p:spPr>
        <p:txBody>
          <a:bodyPr wrap="square" rtlCol="0">
            <a:spAutoFit/>
          </a:bodyPr>
          <a:lstStyle/>
          <a:p>
            <a:pPr marL="342900" indent="-342900" algn="just">
              <a:buAutoNum type="arabicParenR"/>
            </a:pPr>
            <a:r>
              <a:rPr lang="en-US" dirty="0" err="1" smtClean="0">
                <a:latin typeface="Times New Roman" pitchFamily="18" charset="0"/>
                <a:cs typeface="Times New Roman" pitchFamily="18" charset="0"/>
              </a:rPr>
              <a:t>N.Mohan</a:t>
            </a:r>
            <a:r>
              <a:rPr lang="en-US" dirty="0" smtClean="0">
                <a:latin typeface="Times New Roman" pitchFamily="18" charset="0"/>
                <a:cs typeface="Times New Roman" pitchFamily="18" charset="0"/>
              </a:rPr>
              <a:t>, T. M. </a:t>
            </a:r>
            <a:r>
              <a:rPr lang="en-US" dirty="0" err="1" smtClean="0">
                <a:latin typeface="Times New Roman" pitchFamily="18" charset="0"/>
                <a:cs typeface="Times New Roman" pitchFamily="18" charset="0"/>
              </a:rPr>
              <a:t>Undeland</a:t>
            </a:r>
            <a:r>
              <a:rPr lang="en-US" dirty="0" smtClean="0">
                <a:latin typeface="Times New Roman" pitchFamily="18" charset="0"/>
                <a:cs typeface="Times New Roman" pitchFamily="18" charset="0"/>
              </a:rPr>
              <a:t> and W. P. Robbins, Power Electronics: Converters, Applications and Design, John Wiley and Sons Inc, USA, 2003. </a:t>
            </a:r>
          </a:p>
          <a:p>
            <a:pPr marL="342900" indent="-342900" algn="just">
              <a:buAutoNum type="arabicParenR"/>
            </a:pPr>
            <a:r>
              <a:rPr lang="en-US" dirty="0" smtClean="0">
                <a:latin typeface="Times New Roman" pitchFamily="18" charset="0"/>
                <a:cs typeface="Times New Roman" pitchFamily="18" charset="0"/>
              </a:rPr>
              <a:t>D. S. 1. </a:t>
            </a:r>
            <a:r>
              <a:rPr lang="en-US" dirty="0" err="1" smtClean="0">
                <a:latin typeface="Times New Roman" pitchFamily="18" charset="0"/>
                <a:cs typeface="Times New Roman" pitchFamily="18" charset="0"/>
              </a:rPr>
              <a:t>Simonetti</a:t>
            </a:r>
            <a:r>
              <a:rPr lang="en-US" dirty="0" smtClean="0">
                <a:latin typeface="Times New Roman" pitchFamily="18" charset="0"/>
                <a:cs typeface="Times New Roman" pitchFamily="18" charset="0"/>
              </a:rPr>
              <a:t>, J. Sebastian and J. </a:t>
            </a:r>
            <a:r>
              <a:rPr lang="en-US" dirty="0" err="1" smtClean="0">
                <a:latin typeface="Times New Roman" pitchFamily="18" charset="0"/>
                <a:cs typeface="Times New Roman" pitchFamily="18" charset="0"/>
              </a:rPr>
              <a:t>Uceda</a:t>
            </a:r>
            <a:r>
              <a:rPr lang="en-US" dirty="0" smtClean="0">
                <a:latin typeface="Times New Roman" pitchFamily="18" charset="0"/>
                <a:cs typeface="Times New Roman" pitchFamily="18" charset="0"/>
              </a:rPr>
              <a:t>, "The discontinuous conduction mode </a:t>
            </a:r>
            <a:r>
              <a:rPr lang="en-US" dirty="0" err="1" smtClean="0">
                <a:latin typeface="Times New Roman" pitchFamily="18" charset="0"/>
                <a:cs typeface="Times New Roman" pitchFamily="18" charset="0"/>
              </a:rPr>
              <a:t>Sepic</a:t>
            </a:r>
            <a:r>
              <a:rPr lang="en-US" dirty="0" smtClean="0">
                <a:latin typeface="Times New Roman" pitchFamily="18" charset="0"/>
                <a:cs typeface="Times New Roman" pitchFamily="18" charset="0"/>
              </a:rPr>
              <a:t> and </a:t>
            </a:r>
            <a:r>
              <a:rPr lang="en-US" dirty="0" err="1" smtClean="0">
                <a:latin typeface="Times New Roman" pitchFamily="18" charset="0"/>
                <a:cs typeface="Times New Roman" pitchFamily="18" charset="0"/>
              </a:rPr>
              <a:t>Cuk</a:t>
            </a:r>
            <a:r>
              <a:rPr lang="en-US" dirty="0" smtClean="0">
                <a:latin typeface="Times New Roman" pitchFamily="18" charset="0"/>
                <a:cs typeface="Times New Roman" pitchFamily="18" charset="0"/>
              </a:rPr>
              <a:t> power actor pre regulators: analysis and design," iEEE Trans. </a:t>
            </a:r>
            <a:r>
              <a:rPr lang="en-US" dirty="0" err="1" smtClean="0">
                <a:latin typeface="Times New Roman" pitchFamily="18" charset="0"/>
                <a:cs typeface="Times New Roman" pitchFamily="18" charset="0"/>
              </a:rPr>
              <a:t>ind</a:t>
            </a:r>
            <a:r>
              <a:rPr lang="en-US" dirty="0" smtClean="0">
                <a:latin typeface="Times New Roman" pitchFamily="18" charset="0"/>
                <a:cs typeface="Times New Roman" pitchFamily="18" charset="0"/>
              </a:rPr>
              <a:t>. Electron., vol. 44, no. 5, pp. 630-637, Oct. 1997. </a:t>
            </a:r>
          </a:p>
          <a:p>
            <a:pPr marL="342900" indent="-342900" algn="just">
              <a:buAutoNum type="arabicParenR"/>
            </a:pPr>
            <a:r>
              <a:rPr lang="en-US" dirty="0" smtClean="0">
                <a:latin typeface="Times New Roman" pitchFamily="18" charset="0"/>
                <a:cs typeface="Times New Roman" pitchFamily="18" charset="0"/>
              </a:rPr>
              <a:t>V. Vlatkovic, D. </a:t>
            </a:r>
            <a:r>
              <a:rPr lang="en-US" dirty="0" err="1" smtClean="0">
                <a:latin typeface="Times New Roman" pitchFamily="18" charset="0"/>
                <a:cs typeface="Times New Roman" pitchFamily="18" charset="0"/>
              </a:rPr>
              <a:t>Borojevic</a:t>
            </a:r>
            <a:r>
              <a:rPr lang="en-US" dirty="0" smtClean="0">
                <a:latin typeface="Times New Roman" pitchFamily="18" charset="0"/>
                <a:cs typeface="Times New Roman" pitchFamily="18" charset="0"/>
              </a:rPr>
              <a:t> and F. C. Lee, "Input filter design for power factor correction circuits," iEEE Trans. Power Electron., vol. II, no. I , pp. I 99-205, Jan 1996. Texas Instruments, SPRS174R- TMS320F28xx Digital Signal Processors- Data Manual, May 20</a:t>
            </a:r>
          </a:p>
          <a:p>
            <a:pPr marL="342900" indent="-342900" algn="just">
              <a:buAutoNum type="arabicParenR"/>
            </a:pPr>
            <a:r>
              <a:rPr lang="en-US" dirty="0" smtClean="0">
                <a:latin typeface="Times New Roman" pitchFamily="18" charset="0"/>
                <a:cs typeface="Times New Roman" pitchFamily="18" charset="0"/>
              </a:rPr>
              <a:t> I O. P. Alaeinovin and 1. Jatskevich, "Filtering of Hall-Sensor Signals for Improved Operation of Brushless DC Motors," iEEE Trans. Energy </a:t>
            </a:r>
            <a:r>
              <a:rPr lang="en-US" dirty="0" err="1" smtClean="0">
                <a:latin typeface="Times New Roman" pitchFamily="18" charset="0"/>
                <a:cs typeface="Times New Roman" pitchFamily="18" charset="0"/>
              </a:rPr>
              <a:t>Convers</a:t>
            </a:r>
            <a:r>
              <a:rPr lang="en-US" dirty="0" smtClean="0">
                <a:latin typeface="Times New Roman" pitchFamily="18" charset="0"/>
                <a:cs typeface="Times New Roman" pitchFamily="18" charset="0"/>
              </a:rPr>
              <a:t>., vol. 27, no. 2, June 2012. </a:t>
            </a:r>
          </a:p>
          <a:p>
            <a:pPr marL="342900" indent="-342900" algn="just">
              <a:buFontTx/>
              <a:buAutoNum type="arabicParenR"/>
            </a:pPr>
            <a:r>
              <a:rPr lang="en-US" dirty="0" err="1" smtClean="0">
                <a:latin typeface="Times New Roman" pitchFamily="18" charset="0"/>
                <a:cs typeface="Times New Roman" pitchFamily="18" charset="0"/>
              </a:rPr>
              <a:t>Luo</a:t>
            </a:r>
            <a:r>
              <a:rPr lang="en-US" dirty="0" smtClean="0">
                <a:latin typeface="Times New Roman" pitchFamily="18" charset="0"/>
                <a:cs typeface="Times New Roman" pitchFamily="18" charset="0"/>
              </a:rPr>
              <a:t> and H. Ye, "Ultra-lift </a:t>
            </a:r>
            <a:r>
              <a:rPr lang="en-US" dirty="0" err="1" smtClean="0">
                <a:latin typeface="Times New Roman" pitchFamily="18" charset="0"/>
                <a:cs typeface="Times New Roman" pitchFamily="18" charset="0"/>
              </a:rPr>
              <a:t>Luo</a:t>
            </a:r>
            <a:r>
              <a:rPr lang="en-US" dirty="0" smtClean="0">
                <a:latin typeface="Times New Roman" pitchFamily="18" charset="0"/>
                <a:cs typeface="Times New Roman" pitchFamily="18" charset="0"/>
              </a:rPr>
              <a:t>-converter," </a:t>
            </a:r>
            <a:r>
              <a:rPr lang="en-US" dirty="0" err="1" smtClean="0">
                <a:latin typeface="Times New Roman" pitchFamily="18" charset="0"/>
                <a:cs typeface="Times New Roman" pitchFamily="18" charset="0"/>
              </a:rPr>
              <a:t>iEE</a:t>
            </a:r>
            <a:r>
              <a:rPr lang="en-US" dirty="0" smtClean="0">
                <a:latin typeface="Times New Roman" pitchFamily="18" charset="0"/>
                <a:cs typeface="Times New Roman" pitchFamily="18" charset="0"/>
              </a:rPr>
              <a:t> Proc. Electric Power Appl., voLl52, </a:t>
            </a:r>
            <a:r>
              <a:rPr lang="en-US" dirty="0" err="1" smtClean="0">
                <a:latin typeface="Times New Roman" pitchFamily="18" charset="0"/>
                <a:cs typeface="Times New Roman" pitchFamily="18" charset="0"/>
              </a:rPr>
              <a:t>no.l</a:t>
            </a:r>
            <a:r>
              <a:rPr lang="en-US" dirty="0" smtClean="0">
                <a:latin typeface="Times New Roman" pitchFamily="18" charset="0"/>
                <a:cs typeface="Times New Roman" pitchFamily="18" charset="0"/>
              </a:rPr>
              <a:t>, pp. 27- 32,7 Jan. 2005. </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256</TotalTime>
  <Words>1406</Words>
  <Application>Microsoft Office PowerPoint</Application>
  <PresentationFormat>On-screen Show (4:3)</PresentationFormat>
  <Paragraphs>70</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Balan P M</dc:creator>
  <cp:lastModifiedBy>ELCOT</cp:lastModifiedBy>
  <cp:revision>33</cp:revision>
  <dcterms:created xsi:type="dcterms:W3CDTF">2021-11-25T07:54:26Z</dcterms:created>
  <dcterms:modified xsi:type="dcterms:W3CDTF">2022-02-16T13:40:12Z</dcterms:modified>
</cp:coreProperties>
</file>