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33" r:id="rId16"/>
    <p:sldId id="323" r:id="rId17"/>
    <p:sldId id="329" r:id="rId18"/>
    <p:sldId id="33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9"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sz="3600" b="1" dirty="0" smtClean="0">
                <a:latin typeface="Times New Roman" pitchFamily="18" charset="0"/>
                <a:cs typeface="Times New Roman" pitchFamily="18" charset="0"/>
              </a:rPr>
              <a:t>Performance Analysis and Optimal Cooperative Cluster Size for Randomly Distributed Small Cells Under Cloud RAN</a:t>
            </a:r>
            <a:endParaRPr lang="en-US" sz="36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4800600"/>
          </a:xfrm>
        </p:spPr>
        <p:txBody>
          <a:bodyPr>
            <a:noAutofit/>
          </a:bodyPr>
          <a:lstStyle/>
          <a:p>
            <a:pPr algn="just">
              <a:lnSpc>
                <a:spcPct val="150000"/>
              </a:lnSpc>
            </a:pPr>
            <a:r>
              <a:rPr lang="en-IN" sz="2000" dirty="0" smtClean="0">
                <a:latin typeface="Times New Roman" pitchFamily="18" charset="0"/>
                <a:cs typeface="Times New Roman" pitchFamily="18" charset="0"/>
              </a:rPr>
              <a:t>One major advantage of cloud/centralized radio access network is the ease of implementation of multi-cell coordination mechanisms to improve the system spectrum efficiency (SE).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Theoretically</a:t>
            </a:r>
            <a:r>
              <a:rPr lang="en-IN" sz="2000" dirty="0" smtClean="0">
                <a:latin typeface="Times New Roman" pitchFamily="18" charset="0"/>
                <a:cs typeface="Times New Roman" pitchFamily="18" charset="0"/>
              </a:rPr>
              <a:t>, large number of cooperative cells lead to a higher SE; however, it may also cause significant delay due to extra channel state information feedback and joint processing computational needs at the cloud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which is likely to result in performance degradation.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investigate the delay impact on the throughput gains, we divide the network into multiple clusters of cooperative small cells and formulate a throughput optimization problem.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model various delay factors and the sum-rate of the network as a function of cluster size, treating it as the main optimization variable.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our analysis, we consider both base stations’ as well as users’ geometric locations as random variables for both linear and planar network deployments.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70000"/>
              </a:lnSpc>
            </a:pPr>
            <a:r>
              <a:rPr lang="en-IN" sz="2000" dirty="0" smtClean="0">
                <a:latin typeface="Times New Roman" pitchFamily="18" charset="0"/>
                <a:cs typeface="Times New Roman" pitchFamily="18" charset="0"/>
              </a:rPr>
              <a:t>The output signal-to-interference-plus-noise ratio and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sum-rate are derived based on the homogenous Poisson point processing model.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sum-rate optimization problem in terms of the cluster size is formulated and solved. Simulation results show that the proposed analytical framework can be utilized to accurately evaluate the performance of practical cloud-based small cell networks employing clustered cooperation.</a:t>
            </a:r>
            <a:endParaRPr lang="en-US" sz="2000" dirty="0" smtClean="0">
              <a:latin typeface="Times New Roman" pitchFamily="18" charset="0"/>
              <a:cs typeface="Times New Roman" pitchFamily="18" charset="0"/>
            </a:endParaRPr>
          </a:p>
          <a:p>
            <a:pPr algn="just">
              <a:lnSpc>
                <a:spcPct val="170000"/>
              </a:lnSpc>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143000" y="381000"/>
            <a:ext cx="7620000" cy="63246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challenges, new and existing technologies need to coexist and cooperate in order for the emerging networks to fulfill the users’ needs for high Quality of Experience (</a:t>
            </a:r>
            <a:r>
              <a:rPr lang="en-IN" sz="2000" dirty="0" err="1" smtClean="0">
                <a:latin typeface="Times New Roman" pitchFamily="18" charset="0"/>
                <a:cs typeface="Times New Roman" pitchFamily="18" charset="0"/>
              </a:rPr>
              <a:t>QoE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another factor that contributed to this throughput reduction is the </a:t>
            </a:r>
            <a:r>
              <a:rPr lang="en-IN" sz="2000" dirty="0" err="1" smtClean="0">
                <a:latin typeface="Times New Roman" pitchFamily="18" charset="0"/>
                <a:cs typeface="Times New Roman" pitchFamily="18" charset="0"/>
              </a:rPr>
              <a:t>intrabeam</a:t>
            </a:r>
            <a:r>
              <a:rPr lang="en-IN" sz="2000" dirty="0" smtClean="0">
                <a:latin typeface="Times New Roman" pitchFamily="18" charset="0"/>
                <a:cs typeface="Times New Roman" pitchFamily="18" charset="0"/>
              </a:rPr>
              <a:t> interference which increases for the previously existing UEs in the NOMA clusters when new edge users are added to them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of singleton coalitions in the game JT-</a:t>
            </a:r>
            <a:r>
              <a:rPr lang="en-IN" sz="2000" dirty="0" err="1" smtClean="0">
                <a:latin typeface="Times New Roman" pitchFamily="18" charset="0"/>
                <a:cs typeface="Times New Roman" pitchFamily="18" charset="0"/>
              </a:rPr>
              <a:t>CoMP</a:t>
            </a:r>
            <a:r>
              <a:rPr lang="en-IN" sz="2000" dirty="0" smtClean="0">
                <a:latin typeface="Times New Roman" pitchFamily="18" charset="0"/>
                <a:cs typeface="Times New Roman" pitchFamily="18" charset="0"/>
              </a:rPr>
              <a:t> case, when the conditions of the proposed coalition formation algorithm are not satisfied, resulted in a small percentage of users having the same average throughput as in the case of no JT-</a:t>
            </a:r>
            <a:r>
              <a:rPr lang="en-IN" sz="2000" dirty="0" err="1" smtClean="0">
                <a:latin typeface="Times New Roman" pitchFamily="18" charset="0"/>
                <a:cs typeface="Times New Roman" pitchFamily="18" charset="0"/>
              </a:rPr>
              <a:t>CoMP.</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of the parameters are converted into a function of cluster size to formulate the optimization problem.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geographic area of a network is considered to be divided into separate clusters and an optimization problem is formulated by expressing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sum-rate in terms of the cooperative cluster size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investigate </a:t>
            </a:r>
            <a:r>
              <a:rPr lang="en-IN" sz="2000" dirty="0" smtClean="0">
                <a:latin typeface="Times New Roman" pitchFamily="18" charset="0"/>
                <a:cs typeface="Times New Roman" pitchFamily="18" charset="0"/>
              </a:rPr>
              <a:t>the proposed clustering optimization problem with ZF and MRT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algorithms for linear and planar dense small cell </a:t>
            </a:r>
            <a:r>
              <a:rPr lang="en-IN" sz="2000" dirty="0" smtClean="0">
                <a:latin typeface="Times New Roman" pitchFamily="18" charset="0"/>
                <a:cs typeface="Times New Roman" pitchFamily="18" charset="0"/>
              </a:rPr>
              <a:t>deployments.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One of the relatively recently proposed concepts, aiming to fulfill the needs of mobile users in 5G networks, is the </a:t>
            </a:r>
            <a:r>
              <a:rPr lang="en-IN" sz="2000" dirty="0" smtClean="0">
                <a:latin typeface="Times New Roman" pitchFamily="18" charset="0"/>
                <a:cs typeface="Times New Roman" pitchFamily="18" charset="0"/>
              </a:rPr>
              <a:t>Non Orthogonal </a:t>
            </a:r>
            <a:r>
              <a:rPr lang="en-IN" sz="2000" dirty="0" smtClean="0">
                <a:latin typeface="Times New Roman" pitchFamily="18" charset="0"/>
                <a:cs typeface="Times New Roman" pitchFamily="18" charset="0"/>
              </a:rPr>
              <a:t>Multiple Access (NOMA) technique.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base station coordination with dirty paper coding was initially proposed with single-antenna transmitters and receivers in each cell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schemes proposed therein include a dirty paper coding approach with perfect data and power cooperation among base stations with a pooled power constraint and several sub-optimal joint transmission schemes with per-base power constraints.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conjecture that there must be an optimal cluster size, large enough to mitigate interference into a reasonable level yet small enough to save the performance loss due to the delay-caused channel mismatch</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must be an optimal cluster size to trade off delay and interference for maximizing system performance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SINR expression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is very difficult to analyze theoretically since it is a compound function of multiple variables including large-scale and fast fading of the channels, delay and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coefficients as well as multiple random deployed RRHs and </a:t>
            </a:r>
            <a:r>
              <a:rPr lang="en-IN" sz="2000" dirty="0" smtClean="0">
                <a:latin typeface="Times New Roman" pitchFamily="18" charset="0"/>
                <a:cs typeface="Times New Roman" pitchFamily="18" charset="0"/>
              </a:rPr>
              <a:t>users.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Quantitative analysis of split base station processing and determination of advantageous architectures for LTE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 U. </a:t>
                      </a:r>
                      <a:r>
                        <a:rPr lang="en-IN" sz="2000" dirty="0" err="1" smtClean="0">
                          <a:latin typeface="Times New Roman" pitchFamily="18" charset="0"/>
                          <a:cs typeface="Times New Roman" pitchFamily="18" charset="0"/>
                        </a:rPr>
                        <a:t>Dötsch</a:t>
                      </a:r>
                      <a:r>
                        <a:rPr lang="en-IN" sz="2000" dirty="0" smtClean="0">
                          <a:latin typeface="Times New Roman" pitchFamily="18" charset="0"/>
                          <a:cs typeface="Times New Roman" pitchFamily="18" charset="0"/>
                        </a:rPr>
                        <a:t>, M. Doll, H.-P. Mayer, F. </a:t>
                      </a:r>
                      <a:r>
                        <a:rPr lang="en-IN" sz="2000" dirty="0" err="1" smtClean="0">
                          <a:latin typeface="Times New Roman" pitchFamily="18" charset="0"/>
                          <a:cs typeface="Times New Roman" pitchFamily="18" charset="0"/>
                        </a:rPr>
                        <a:t>Schaich</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Segel</a:t>
                      </a:r>
                      <a:r>
                        <a:rPr lang="en-IN" sz="2000" dirty="0" smtClean="0">
                          <a:latin typeface="Times New Roman" pitchFamily="18" charset="0"/>
                          <a:cs typeface="Times New Roman" pitchFamily="18" charset="0"/>
                        </a:rPr>
                        <a:t>, and P. </a:t>
                      </a:r>
                      <a:r>
                        <a:rPr lang="en-IN" sz="2000" dirty="0" err="1" smtClean="0">
                          <a:latin typeface="Times New Roman" pitchFamily="18" charset="0"/>
                          <a:cs typeface="Times New Roman" pitchFamily="18" charset="0"/>
                        </a:rPr>
                        <a:t>Sehier</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To mitigate that deficiency without sacrificing the benefits of centralized processing, we identified alternative interfacing options between central and remote units.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Benefits and impact of cloud computing on 5G signal processing: Flexible centralization through cloud-RAN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D. </a:t>
                      </a:r>
                      <a:r>
                        <a:rPr lang="en-IN" sz="2000" dirty="0" err="1" smtClean="0">
                          <a:latin typeface="Times New Roman" pitchFamily="18" charset="0"/>
                          <a:cs typeface="Times New Roman" pitchFamily="18" charset="0"/>
                        </a:rPr>
                        <a:t>Wubben</a:t>
                      </a:r>
                      <a:r>
                        <a:rPr lang="en-IN" sz="2000" dirty="0" smtClean="0">
                          <a:latin typeface="Times New Roman" pitchFamily="18" charset="0"/>
                          <a:cs typeface="Times New Roman" pitchFamily="18" charset="0"/>
                        </a:rPr>
                        <a:t> et al.,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article, we will explore the benefits that cloud computing offers for fifth-generation (5G) mobile networks and investigate the implications on the signal processing algorithms.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133600"/>
                <a:gridCol w="160020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Cloud technologies for flexible 5G radio access networks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P. </a:t>
                      </a:r>
                      <a:r>
                        <a:rPr lang="en-IN" sz="2000" dirty="0" err="1" smtClean="0">
                          <a:latin typeface="Times New Roman" pitchFamily="18" charset="0"/>
                          <a:cs typeface="Times New Roman" pitchFamily="18" charset="0"/>
                        </a:rPr>
                        <a:t>Rost</a:t>
                      </a:r>
                      <a:r>
                        <a:rPr lang="en-IN" sz="2000" dirty="0" smtClean="0">
                          <a:latin typeface="Times New Roman" pitchFamily="18" charset="0"/>
                          <a:cs typeface="Times New Roman" pitchFamily="18" charset="0"/>
                        </a:rPr>
                        <a:t> et al.,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evolution toward 5G mobile networks will be characterized by an increasing number of wireless devices, increasing device and service complexity, and the requirement to access mobile services ubiquitously.</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Performance evaluation of </a:t>
                      </a:r>
                      <a:r>
                        <a:rPr lang="en-IN" sz="2000" dirty="0" err="1" smtClean="0">
                          <a:latin typeface="Times New Roman" pitchFamily="18" charset="0"/>
                          <a:cs typeface="Times New Roman" pitchFamily="18" charset="0"/>
                        </a:rPr>
                        <a:t>cloudran</a:t>
                      </a:r>
                      <a:r>
                        <a:rPr lang="en-IN" sz="2000" dirty="0" smtClean="0">
                          <a:latin typeface="Times New Roman" pitchFamily="18" charset="0"/>
                          <a:cs typeface="Times New Roman" pitchFamily="18" charset="0"/>
                        </a:rPr>
                        <a:t> system with carrier frequency offset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J. Li, D. Chen, Y. Wang, and J. Wu,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When inter-TP CFO does not exceed ±3~5ppb, CRAN can still achieve remarkable performance gain on both capacity and coverage even in </a:t>
                      </a:r>
                      <a:r>
                        <a:rPr kumimoji="0" lang="en-IN" sz="2000" b="0" i="0" kern="1200" dirty="0" err="1" smtClean="0">
                          <a:solidFill>
                            <a:schemeClr val="dk1"/>
                          </a:solidFill>
                          <a:latin typeface="Times New Roman" pitchFamily="18" charset="0"/>
                          <a:ea typeface="+mn-ea"/>
                          <a:cs typeface="Times New Roman" pitchFamily="18" charset="0"/>
                        </a:rPr>
                        <a:t>nonideal</a:t>
                      </a:r>
                      <a:r>
                        <a:rPr kumimoji="0" lang="en-IN" sz="2000" b="0" i="0" kern="1200" dirty="0" smtClean="0">
                          <a:solidFill>
                            <a:schemeClr val="dk1"/>
                          </a:solidFill>
                          <a:latin typeface="Times New Roman" pitchFamily="18" charset="0"/>
                          <a:ea typeface="+mn-ea"/>
                          <a:cs typeface="Times New Roman" pitchFamily="18" charset="0"/>
                        </a:rPr>
                        <a:t> channel.</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76400"/>
            <a:ext cx="6705600" cy="44958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304800"/>
            <a:ext cx="7498080" cy="6400800"/>
          </a:xfrm>
        </p:spPr>
        <p:txBody>
          <a:bodyPr>
            <a:noAutofit/>
          </a:bodyPr>
          <a:lstStyle/>
          <a:p>
            <a:pPr algn="just">
              <a:lnSpc>
                <a:spcPct val="170000"/>
              </a:lnSpc>
            </a:pPr>
            <a:r>
              <a:rPr lang="en-IN" sz="2000" dirty="0" smtClean="0">
                <a:latin typeface="Times New Roman" pitchFamily="18" charset="0"/>
                <a:cs typeface="Times New Roman" pitchFamily="18" charset="0"/>
              </a:rPr>
              <a:t>Based on commonly used linear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algorithms (ZF and MRT) and linear and planar small cell deployment configurations, the paper proposed an approach for cluster size optimization in cloud-based distributed cooperative small cell networks in the presence of CSI latency, which is mainly caused by cloud processing delay and CSI feedback delay.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optimization problem is formulated in the aforementioned framework and desired signal and interference signal are calculated, which is followed by derivation of the output SINR by taking into consideration the channel mismatch caused by latency due to small cells cooperation.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Both delay and output SINR have been derived as a function of cooperation cluster size and an optimization problem to trade off the interference and channel mismatch has been formulated for maximizing network sum-rate.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Simulations </a:t>
            </a:r>
            <a:r>
              <a:rPr lang="en-IN" sz="2000" dirty="0" smtClean="0">
                <a:latin typeface="Times New Roman" pitchFamily="18" charset="0"/>
                <a:cs typeface="Times New Roman" pitchFamily="18" charset="0"/>
              </a:rPr>
              <a:t>reveal a small gap with the analytical results in terms of SINR and sum-rate evaluations, and the proposed concise analytical framework can be safely used in order identify the optimal cluster size for any specific deployment</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U. </a:t>
            </a:r>
            <a:r>
              <a:rPr lang="en-IN" sz="2000" dirty="0" err="1" smtClean="0">
                <a:latin typeface="Times New Roman" pitchFamily="18" charset="0"/>
                <a:cs typeface="Times New Roman" pitchFamily="18" charset="0"/>
              </a:rPr>
              <a:t>Dötsch</a:t>
            </a:r>
            <a:r>
              <a:rPr lang="en-IN" sz="2000" dirty="0" smtClean="0">
                <a:latin typeface="Times New Roman" pitchFamily="18" charset="0"/>
                <a:cs typeface="Times New Roman" pitchFamily="18" charset="0"/>
              </a:rPr>
              <a:t>, M. Doll, H.-P. Mayer, F. </a:t>
            </a:r>
            <a:r>
              <a:rPr lang="en-IN" sz="2000" dirty="0" err="1" smtClean="0">
                <a:latin typeface="Times New Roman" pitchFamily="18" charset="0"/>
                <a:cs typeface="Times New Roman" pitchFamily="18" charset="0"/>
              </a:rPr>
              <a:t>Schaich</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Segel</a:t>
            </a:r>
            <a:r>
              <a:rPr lang="en-IN" sz="2000" dirty="0" smtClean="0">
                <a:latin typeface="Times New Roman" pitchFamily="18" charset="0"/>
                <a:cs typeface="Times New Roman" pitchFamily="18" charset="0"/>
              </a:rPr>
              <a:t>, and P. </a:t>
            </a:r>
            <a:r>
              <a:rPr lang="en-IN" sz="2000" dirty="0" err="1" smtClean="0">
                <a:latin typeface="Times New Roman" pitchFamily="18" charset="0"/>
                <a:cs typeface="Times New Roman" pitchFamily="18" charset="0"/>
              </a:rPr>
              <a:t>Sehier</a:t>
            </a:r>
            <a:r>
              <a:rPr lang="en-IN" sz="2000" dirty="0" smtClean="0">
                <a:latin typeface="Times New Roman" pitchFamily="18" charset="0"/>
                <a:cs typeface="Times New Roman" pitchFamily="18" charset="0"/>
              </a:rPr>
              <a:t>, ‘‘Quantitative analysis of split base station processing and determination of advantageous architectures for LTE,’’ Bell Labs Tech. J., vol. 18, no. 1, pp. 105–128, Jun. 2013.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D. </a:t>
            </a:r>
            <a:r>
              <a:rPr lang="en-IN" sz="2000" dirty="0" err="1" smtClean="0">
                <a:latin typeface="Times New Roman" pitchFamily="18" charset="0"/>
                <a:cs typeface="Times New Roman" pitchFamily="18" charset="0"/>
              </a:rPr>
              <a:t>Wubben</a:t>
            </a:r>
            <a:r>
              <a:rPr lang="en-IN" sz="2000" dirty="0" smtClean="0">
                <a:latin typeface="Times New Roman" pitchFamily="18" charset="0"/>
                <a:cs typeface="Times New Roman" pitchFamily="18" charset="0"/>
              </a:rPr>
              <a:t> et al., ‘‘Benefits and impact of cloud computing on 5G signal processing: Flexible centralization through cloud-RAN,’’ IEEE Signal Process. Mag., vol. 31, no. 6, pp. 35–44, Nov. 2014.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P. </a:t>
            </a:r>
            <a:r>
              <a:rPr lang="en-IN" sz="2000" dirty="0" err="1" smtClean="0">
                <a:latin typeface="Times New Roman" pitchFamily="18" charset="0"/>
                <a:cs typeface="Times New Roman" pitchFamily="18" charset="0"/>
              </a:rPr>
              <a:t>Rost</a:t>
            </a:r>
            <a:r>
              <a:rPr lang="en-IN" sz="2000" dirty="0" smtClean="0">
                <a:latin typeface="Times New Roman" pitchFamily="18" charset="0"/>
                <a:cs typeface="Times New Roman" pitchFamily="18" charset="0"/>
              </a:rPr>
              <a:t> et al., ‘‘Cloud technologies for flexible 5G radio access networks,’’ IEEE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Mag., vol. 52, no. 5, pp. 68–76, May 2014. </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R. </a:t>
            </a:r>
            <a:r>
              <a:rPr lang="en-IN" sz="2000" dirty="0" err="1" smtClean="0">
                <a:latin typeface="Times New Roman" pitchFamily="18" charset="0"/>
                <a:cs typeface="Times New Roman" pitchFamily="18" charset="0"/>
              </a:rPr>
              <a:t>Irmer</a:t>
            </a:r>
            <a:r>
              <a:rPr lang="en-IN" sz="2000" dirty="0" smtClean="0">
                <a:latin typeface="Times New Roman" pitchFamily="18" charset="0"/>
                <a:cs typeface="Times New Roman" pitchFamily="18" charset="0"/>
              </a:rPr>
              <a:t> et al., ‘‘Coordinated multipoint: Concepts, performance, and field trial results,’’ IEEE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Mag., vol. 49, no. 2, pp. 102–111, Feb. 2011.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L. Li, J. Liu, K. </a:t>
            </a:r>
            <a:r>
              <a:rPr lang="en-IN" sz="2000" dirty="0" err="1" smtClean="0">
                <a:latin typeface="Times New Roman" pitchFamily="18" charset="0"/>
                <a:cs typeface="Times New Roman" pitchFamily="18" charset="0"/>
              </a:rPr>
              <a:t>Xiong</a:t>
            </a:r>
            <a:r>
              <a:rPr lang="en-IN" sz="2000" dirty="0" smtClean="0">
                <a:latin typeface="Times New Roman" pitchFamily="18" charset="0"/>
                <a:cs typeface="Times New Roman" pitchFamily="18" charset="0"/>
              </a:rPr>
              <a:t>, and P. </a:t>
            </a:r>
            <a:r>
              <a:rPr lang="en-IN" sz="2000" dirty="0" err="1" smtClean="0">
                <a:latin typeface="Times New Roman" pitchFamily="18" charset="0"/>
                <a:cs typeface="Times New Roman" pitchFamily="18" charset="0"/>
              </a:rPr>
              <a:t>Butovitsch</a:t>
            </a:r>
            <a:r>
              <a:rPr lang="en-IN" sz="2000" dirty="0" smtClean="0">
                <a:latin typeface="Times New Roman" pitchFamily="18" charset="0"/>
                <a:cs typeface="Times New Roman" pitchFamily="18" charset="0"/>
              </a:rPr>
              <a:t>, ‘‘Field test of uplink </a:t>
            </a:r>
            <a:r>
              <a:rPr lang="en-IN" sz="2000" dirty="0" err="1" smtClean="0">
                <a:latin typeface="Times New Roman" pitchFamily="18" charset="0"/>
                <a:cs typeface="Times New Roman" pitchFamily="18" charset="0"/>
              </a:rPr>
              <a:t>CoMP</a:t>
            </a:r>
            <a:r>
              <a:rPr lang="en-IN" sz="2000" dirty="0" smtClean="0">
                <a:latin typeface="Times New Roman" pitchFamily="18" charset="0"/>
                <a:cs typeface="Times New Roman" pitchFamily="18" charset="0"/>
              </a:rPr>
              <a:t> joint processing with C-RAN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in Proc. IEEE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Netw</a:t>
            </a:r>
            <a:r>
              <a:rPr lang="en-IN" sz="2000" dirty="0" smtClean="0">
                <a:latin typeface="Times New Roman" pitchFamily="18" charset="0"/>
                <a:cs typeface="Times New Roman" pitchFamily="18" charset="0"/>
              </a:rPr>
              <a:t>. China (CHINACOM), Aug. 2012, pp. 753–757.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J. Li, D. Chen, Y. Wang, and J. Wu, ‘‘Performance evaluation of </a:t>
            </a:r>
            <a:r>
              <a:rPr lang="en-IN" sz="2000" dirty="0" err="1" smtClean="0">
                <a:latin typeface="Times New Roman" pitchFamily="18" charset="0"/>
                <a:cs typeface="Times New Roman" pitchFamily="18" charset="0"/>
              </a:rPr>
              <a:t>cloudran</a:t>
            </a:r>
            <a:r>
              <a:rPr lang="en-IN" sz="2000" dirty="0" smtClean="0">
                <a:latin typeface="Times New Roman" pitchFamily="18" charset="0"/>
                <a:cs typeface="Times New Roman" pitchFamily="18" charset="0"/>
              </a:rPr>
              <a:t> system with carrier frequency offset,’’ in Proc. IEEE </a:t>
            </a:r>
            <a:r>
              <a:rPr lang="en-IN" sz="2000" dirty="0" err="1" smtClean="0">
                <a:latin typeface="Times New Roman" pitchFamily="18" charset="0"/>
                <a:cs typeface="Times New Roman" pitchFamily="18" charset="0"/>
              </a:rPr>
              <a:t>Globecom</a:t>
            </a:r>
            <a:r>
              <a:rPr lang="en-IN" sz="2000" dirty="0" smtClean="0">
                <a:latin typeface="Times New Roman" pitchFamily="18" charset="0"/>
                <a:cs typeface="Times New Roman" pitchFamily="18" charset="0"/>
              </a:rPr>
              <a:t> Workshops (GC </a:t>
            </a:r>
            <a:r>
              <a:rPr lang="en-IN" sz="2000" dirty="0" err="1" smtClean="0">
                <a:latin typeface="Times New Roman" pitchFamily="18" charset="0"/>
                <a:cs typeface="Times New Roman" pitchFamily="18" charset="0"/>
              </a:rPr>
              <a:t>Wkshps</a:t>
            </a:r>
            <a:r>
              <a:rPr lang="en-IN" sz="2000" dirty="0" smtClean="0">
                <a:latin typeface="Times New Roman" pitchFamily="18" charset="0"/>
                <a:cs typeface="Times New Roman" pitchFamily="18" charset="0"/>
              </a:rPr>
              <a:t>), Dec. 2012, pp. 222–226.</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400800"/>
          </a:xfrm>
        </p:spPr>
        <p:txBody>
          <a:bodyPr>
            <a:noAutofit/>
          </a:bodyPr>
          <a:lstStyle/>
          <a:p>
            <a:pPr algn="just">
              <a:lnSpc>
                <a:spcPct val="150000"/>
              </a:lnSpc>
            </a:pPr>
            <a:r>
              <a:rPr lang="en-IN" sz="2000" dirty="0" smtClean="0">
                <a:latin typeface="Times New Roman" pitchFamily="18" charset="0"/>
                <a:cs typeface="Times New Roman" pitchFamily="18" charset="0"/>
              </a:rPr>
              <a:t>[7] Small Cell Enhancements for E-UTRA and E-UTRAN—Physical Layer Aspects, document TR 36.872, 3GPP, Sep. 2013.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Small Cell Enhancements for E-UTRA and E-UTRAN—Higher Layer Aspects, document TR 36.842, 3GPP, May 2013.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J.-J. van de </a:t>
            </a:r>
            <a:r>
              <a:rPr lang="en-IN" sz="2000" dirty="0" err="1" smtClean="0">
                <a:latin typeface="Times New Roman" pitchFamily="18" charset="0"/>
                <a:cs typeface="Times New Roman" pitchFamily="18" charset="0"/>
              </a:rPr>
              <a:t>Beek</a:t>
            </a:r>
            <a:r>
              <a:rPr lang="en-IN" sz="2000" dirty="0" smtClean="0">
                <a:latin typeface="Times New Roman" pitchFamily="18" charset="0"/>
                <a:cs typeface="Times New Roman" pitchFamily="18" charset="0"/>
              </a:rPr>
              <a:t>, O. </a:t>
            </a:r>
            <a:r>
              <a:rPr lang="en-IN" sz="2000" dirty="0" err="1" smtClean="0">
                <a:latin typeface="Times New Roman" pitchFamily="18" charset="0"/>
                <a:cs typeface="Times New Roman" pitchFamily="18" charset="0"/>
              </a:rPr>
              <a:t>Edfors</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Sandell</a:t>
            </a:r>
            <a:r>
              <a:rPr lang="en-IN" sz="2000" dirty="0" smtClean="0">
                <a:latin typeface="Times New Roman" pitchFamily="18" charset="0"/>
                <a:cs typeface="Times New Roman" pitchFamily="18" charset="0"/>
              </a:rPr>
              <a:t>, S. K. Wilson, and P. O. </a:t>
            </a:r>
            <a:r>
              <a:rPr lang="en-IN" sz="2000" dirty="0" err="1" smtClean="0">
                <a:latin typeface="Times New Roman" pitchFamily="18" charset="0"/>
                <a:cs typeface="Times New Roman" pitchFamily="18" charset="0"/>
              </a:rPr>
              <a:t>Borjesson</a:t>
            </a:r>
            <a:r>
              <a:rPr lang="en-IN" sz="2000" dirty="0" smtClean="0">
                <a:latin typeface="Times New Roman" pitchFamily="18" charset="0"/>
                <a:cs typeface="Times New Roman" pitchFamily="18" charset="0"/>
              </a:rPr>
              <a:t>, ‘‘On channel estimation in OFDM systems,’’ in Proc. IEEE 45th </a:t>
            </a:r>
            <a:r>
              <a:rPr lang="en-IN" sz="2000" dirty="0" err="1" smtClean="0">
                <a:latin typeface="Times New Roman" pitchFamily="18" charset="0"/>
                <a:cs typeface="Times New Roman" pitchFamily="18" charset="0"/>
              </a:rPr>
              <a:t>Veh</a:t>
            </a:r>
            <a:r>
              <a:rPr lang="en-IN" sz="2000" dirty="0" smtClean="0">
                <a:latin typeface="Times New Roman" pitchFamily="18" charset="0"/>
                <a:cs typeface="Times New Roman" pitchFamily="18" charset="0"/>
              </a:rPr>
              <a:t>. Technol. Conf., vol. 2. Jul. 1995, pp. 815–819.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S. </a:t>
            </a:r>
            <a:r>
              <a:rPr lang="en-IN" sz="2000" dirty="0" err="1" smtClean="0">
                <a:latin typeface="Times New Roman" pitchFamily="18" charset="0"/>
                <a:cs typeface="Times New Roman" pitchFamily="18" charset="0"/>
              </a:rPr>
              <a:t>Colieri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Ergen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Puri</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Bahai</a:t>
            </a:r>
            <a:r>
              <a:rPr lang="en-IN" sz="2000" dirty="0" smtClean="0">
                <a:latin typeface="Times New Roman" pitchFamily="18" charset="0"/>
                <a:cs typeface="Times New Roman" pitchFamily="18" charset="0"/>
              </a:rPr>
              <a:t>, ‘‘A study of channel estimation in OFDM systems,’’ in Proc. IEEE 56th </a:t>
            </a:r>
            <a:r>
              <a:rPr lang="en-IN" sz="2000" dirty="0" err="1" smtClean="0">
                <a:latin typeface="Times New Roman" pitchFamily="18" charset="0"/>
                <a:cs typeface="Times New Roman" pitchFamily="18" charset="0"/>
              </a:rPr>
              <a:t>Veh</a:t>
            </a:r>
            <a:r>
              <a:rPr lang="en-IN" sz="2000" dirty="0" smtClean="0">
                <a:latin typeface="Times New Roman" pitchFamily="18" charset="0"/>
                <a:cs typeface="Times New Roman" pitchFamily="18" charset="0"/>
              </a:rPr>
              <a:t>. Technol. Conf. Fall, Sep. 2002, pp. 894–898.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1480</Words>
  <Application>Microsoft Office PowerPoint</Application>
  <PresentationFormat>On-screen Show (4:3)</PresentationFormat>
  <Paragraphs>94</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Performance Analysis and Optimal Cooperative Cluster Size for Randomly Distributed Small Cells Under Cloud RAN</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581</cp:revision>
  <dcterms:created xsi:type="dcterms:W3CDTF">2006-08-16T00:00:00Z</dcterms:created>
  <dcterms:modified xsi:type="dcterms:W3CDTF">2021-12-24T08:01:19Z</dcterms:modified>
</cp:coreProperties>
</file>