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0" r:id="rId1"/>
  </p:sldMasterIdLst>
  <p:notesMasterIdLst>
    <p:notesMasterId r:id="rId16"/>
  </p:notesMasterIdLst>
  <p:sldIdLst>
    <p:sldId id="256" r:id="rId2"/>
    <p:sldId id="268" r:id="rId3"/>
    <p:sldId id="258" r:id="rId4"/>
    <p:sldId id="267" r:id="rId5"/>
    <p:sldId id="271" r:id="rId6"/>
    <p:sldId id="272" r:id="rId7"/>
    <p:sldId id="273" r:id="rId8"/>
    <p:sldId id="274" r:id="rId9"/>
    <p:sldId id="275" r:id="rId10"/>
    <p:sldId id="276" r:id="rId11"/>
    <p:sldId id="269" r:id="rId12"/>
    <p:sldId id="270" r:id="rId13"/>
    <p:sldId id="266" r:id="rId14"/>
    <p:sldId id="25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 xmlns:p14="http://schemas.microsoft.com/office/powerpoint/2010/main">
          <a:srgbClr val="FF0000"/>
        </p14:laserClr>
      </p:ext>
      <p:ext uri="{2FDB2607-1784-4EEB-B798-7EB5836EED8A}">
        <p14:showMediaCtrls xmlns="" xmlns:p14="http://schemas.microsoft.com/office/powerpoint/2010/main" val="1"/>
      </p:ext>
    </p:extLst>
  </p:showPr>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horzBarState="maximized">
    <p:restoredLeft sz="15047" autoAdjust="0"/>
    <p:restoredTop sz="94660"/>
  </p:normalViewPr>
  <p:slideViewPr>
    <p:cSldViewPr>
      <p:cViewPr varScale="1">
        <p:scale>
          <a:sx n="73" d="100"/>
          <a:sy n="73" d="100"/>
        </p:scale>
        <p:origin x="-1308" y="-102"/>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BB96C56-029B-41CE-AF57-DF9CCB073B8A}" type="datetimeFigureOut">
              <a:rPr lang="en-US" smtClean="0"/>
              <a:pPr/>
              <a:t>2/16/2022</a:t>
            </a:fld>
            <a:endParaRPr lang="en-US" dirty="0"/>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CE69D89-48CB-4205-B1C6-1B0BBB5DE9AB}" type="slidenum">
              <a:rPr lang="en-US" smtClean="0"/>
              <a:pPr/>
              <a:t>‹#›</a:t>
            </a:fld>
            <a:endParaRPr lang="en-US" dirty="0"/>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3" name="Rectangle 22"/>
          <p:cNvSpPr/>
          <p:nvPr/>
        </p:nvSpPr>
        <p:spPr>
          <a:xfrm flipV="1">
            <a:off x="5410182" y="3810000"/>
            <a:ext cx="3733819" cy="9108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4" name="Rectangle 23"/>
          <p:cNvSpPr/>
          <p:nvPr/>
        </p:nvSpPr>
        <p:spPr>
          <a:xfrm flipV="1">
            <a:off x="5410200" y="3897010"/>
            <a:ext cx="3733801" cy="192024"/>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5" name="Rectangle 24"/>
          <p:cNvSpPr/>
          <p:nvPr/>
        </p:nvSpPr>
        <p:spPr>
          <a:xfrm flipV="1">
            <a:off x="5410200" y="4115167"/>
            <a:ext cx="3733801" cy="9144"/>
          </a:xfrm>
          <a:prstGeom prst="rect">
            <a:avLst/>
          </a:prstGeom>
          <a:solidFill>
            <a:schemeClr val="accent2">
              <a:alpha val="65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Rectangle 25"/>
          <p:cNvSpPr/>
          <p:nvPr/>
        </p:nvSpPr>
        <p:spPr>
          <a:xfrm flipV="1">
            <a:off x="5410200" y="4164403"/>
            <a:ext cx="1965960" cy="18288"/>
          </a:xfrm>
          <a:prstGeom prst="rect">
            <a:avLst/>
          </a:prstGeom>
          <a:solidFill>
            <a:schemeClr val="accent2">
              <a:alpha val="6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7" name="Rectangle 26"/>
          <p:cNvSpPr/>
          <p:nvPr/>
        </p:nvSpPr>
        <p:spPr>
          <a:xfrm flipV="1">
            <a:off x="5410200" y="4199572"/>
            <a:ext cx="1965960" cy="9144"/>
          </a:xfrm>
          <a:prstGeom prst="rect">
            <a:avLst/>
          </a:prstGeom>
          <a:solidFill>
            <a:schemeClr val="accent2">
              <a:alpha val="65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useBgFill="1">
        <p:nvSpPr>
          <p:cNvPr id="30" name="Rounded Rectangle 29"/>
          <p:cNvSpPr/>
          <p:nvPr/>
        </p:nvSpPr>
        <p:spPr bwMode="white">
          <a:xfrm>
            <a:off x="5410200" y="3962400"/>
            <a:ext cx="3063240" cy="27432"/>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useBgFill="1">
        <p:nvSpPr>
          <p:cNvPr id="31" name="Rounded Rectangle 30"/>
          <p:cNvSpPr/>
          <p:nvPr/>
        </p:nvSpPr>
        <p:spPr bwMode="white">
          <a:xfrm>
            <a:off x="7376507" y="4060983"/>
            <a:ext cx="1600200" cy="36576"/>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7" name="Rectangle 6"/>
          <p:cNvSpPr/>
          <p:nvPr/>
        </p:nvSpPr>
        <p:spPr>
          <a:xfrm>
            <a:off x="1" y="3649662"/>
            <a:ext cx="9144000" cy="244170"/>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0" name="Rectangle 9"/>
          <p:cNvSpPr/>
          <p:nvPr/>
        </p:nvSpPr>
        <p:spPr>
          <a:xfrm>
            <a:off x="0" y="3675527"/>
            <a:ext cx="9144001" cy="14067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1" name="Rectangle 10"/>
          <p:cNvSpPr/>
          <p:nvPr/>
        </p:nvSpPr>
        <p:spPr>
          <a:xfrm flipV="1">
            <a:off x="6414051" y="3643090"/>
            <a:ext cx="2729950" cy="248432"/>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9" name="Rectangle 18"/>
          <p:cNvSpPr/>
          <p:nvPr/>
        </p:nvSpPr>
        <p:spPr>
          <a:xfrm>
            <a:off x="0" y="0"/>
            <a:ext cx="9144000" cy="3701700"/>
          </a:xfrm>
          <a:prstGeom prst="rect">
            <a:avLst/>
          </a:prstGeom>
          <a:solidFill>
            <a:schemeClr val="tx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8" name="Title 7"/>
          <p:cNvSpPr>
            <a:spLocks noGrp="1"/>
          </p:cNvSpPr>
          <p:nvPr>
            <p:ph type="ctrTitle"/>
          </p:nvPr>
        </p:nvSpPr>
        <p:spPr>
          <a:xfrm>
            <a:off x="457200" y="2401887"/>
            <a:ext cx="8458200" cy="1470025"/>
          </a:xfrm>
        </p:spPr>
        <p:txBody>
          <a:bodyPr anchor="b"/>
          <a:lstStyle>
            <a:lvl1pPr>
              <a:defRPr sz="4400">
                <a:solidFill>
                  <a:schemeClr val="bg1"/>
                </a:solidFill>
              </a:defRPr>
            </a:lvl1pPr>
          </a:lstStyle>
          <a:p>
            <a:r>
              <a:rPr kumimoji="0" lang="en-US"/>
              <a:t>Click to edit Master title style</a:t>
            </a:r>
          </a:p>
        </p:txBody>
      </p:sp>
      <p:sp>
        <p:nvSpPr>
          <p:cNvPr id="9" name="Subtitle 8"/>
          <p:cNvSpPr>
            <a:spLocks noGrp="1"/>
          </p:cNvSpPr>
          <p:nvPr>
            <p:ph type="subTitle" idx="1"/>
          </p:nvPr>
        </p:nvSpPr>
        <p:spPr>
          <a:xfrm>
            <a:off x="457200" y="3899938"/>
            <a:ext cx="4953000" cy="1752600"/>
          </a:xfrm>
        </p:spPr>
        <p:txBody>
          <a:bodyPr/>
          <a:lstStyle>
            <a:lvl1pPr marL="64008" indent="0" algn="l">
              <a:buNone/>
              <a:defRPr sz="24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a:t>Click to edit Master subtitle style</a:t>
            </a:r>
          </a:p>
        </p:txBody>
      </p:sp>
      <p:sp>
        <p:nvSpPr>
          <p:cNvPr id="28" name="Date Placeholder 27"/>
          <p:cNvSpPr>
            <a:spLocks noGrp="1"/>
          </p:cNvSpPr>
          <p:nvPr>
            <p:ph type="dt" sz="half" idx="10"/>
          </p:nvPr>
        </p:nvSpPr>
        <p:spPr>
          <a:xfrm>
            <a:off x="6705600" y="4206240"/>
            <a:ext cx="960120" cy="457200"/>
          </a:xfrm>
        </p:spPr>
        <p:txBody>
          <a:bodyPr/>
          <a:lstStyle/>
          <a:p>
            <a:fld id="{E3C7CA70-DB06-478C-B35B-FA999656FCE8}" type="datetimeFigureOut">
              <a:rPr lang="en-US" smtClean="0"/>
              <a:pPr/>
              <a:t>2/16/2022</a:t>
            </a:fld>
            <a:endParaRPr lang="en-US" dirty="0"/>
          </a:p>
        </p:txBody>
      </p:sp>
      <p:sp>
        <p:nvSpPr>
          <p:cNvPr id="17" name="Footer Placeholder 16"/>
          <p:cNvSpPr>
            <a:spLocks noGrp="1"/>
          </p:cNvSpPr>
          <p:nvPr>
            <p:ph type="ftr" sz="quarter" idx="11"/>
          </p:nvPr>
        </p:nvSpPr>
        <p:spPr>
          <a:xfrm>
            <a:off x="5410200" y="4205288"/>
            <a:ext cx="1295400" cy="457200"/>
          </a:xfrm>
        </p:spPr>
        <p:txBody>
          <a:bodyPr/>
          <a:lstStyle/>
          <a:p>
            <a:endParaRPr lang="en-US" dirty="0"/>
          </a:p>
        </p:txBody>
      </p:sp>
      <p:sp>
        <p:nvSpPr>
          <p:cNvPr id="29" name="Slide Number Placeholder 28"/>
          <p:cNvSpPr>
            <a:spLocks noGrp="1"/>
          </p:cNvSpPr>
          <p:nvPr>
            <p:ph type="sldNum" sz="quarter" idx="12"/>
          </p:nvPr>
        </p:nvSpPr>
        <p:spPr>
          <a:xfrm>
            <a:off x="8320088" y="1136"/>
            <a:ext cx="747712" cy="365760"/>
          </a:xfrm>
        </p:spPr>
        <p:txBody>
          <a:bodyPr/>
          <a:lstStyle>
            <a:lvl1pPr algn="r">
              <a:defRPr sz="1800">
                <a:solidFill>
                  <a:schemeClr val="bg1"/>
                </a:solidFill>
              </a:defRPr>
            </a:lvl1pPr>
          </a:lstStyle>
          <a:p>
            <a:fld id="{9BCE2292-086C-4A2B-91BC-2D622E28C149}" type="slidenum">
              <a:rPr lang="en-US" smtClean="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Content Placeholder 2"/>
          <p:cNvSpPr>
            <a:spLocks noGrp="1"/>
          </p:cNvSpPr>
          <p:nvPr>
            <p:ph idx="1"/>
          </p:nvPr>
        </p:nvSpPr>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E3C7CA70-DB06-478C-B35B-FA999656FCE8}" type="datetimeFigureOut">
              <a:rPr lang="en-US" smtClean="0"/>
              <a:pPr/>
              <a:t>2/16/2022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9BCE2292-086C-4A2B-91BC-2D622E28C149}" type="slidenum">
              <a:rPr lang="en-US" smtClean="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1981200"/>
            <a:ext cx="7772400" cy="1362075"/>
          </a:xfrm>
        </p:spPr>
        <p:txBody>
          <a:bodyPr anchor="b">
            <a:noAutofit/>
          </a:bodyPr>
          <a:lstStyle>
            <a:lvl1pPr algn="l">
              <a:buNone/>
              <a:defRPr sz="4300" b="1" cap="none" baseline="0">
                <a:ln w="12700">
                  <a:solidFill>
                    <a:schemeClr val="accent2">
                      <a:shade val="90000"/>
                      <a:satMod val="150000"/>
                    </a:schemeClr>
                  </a:solidFill>
                </a:ln>
                <a:solidFill>
                  <a:srgbClr val="FFFFFF"/>
                </a:solidFill>
                <a:effectLst>
                  <a:outerShdw blurRad="38100" dist="38100" dir="5400000" algn="tl" rotWithShape="0">
                    <a:srgbClr val="000000">
                      <a:alpha val="25000"/>
                    </a:srgbClr>
                  </a:outerShdw>
                </a:effectLst>
              </a:defRPr>
            </a:lvl1pPr>
          </a:lstStyle>
          <a:p>
            <a:r>
              <a:rPr kumimoji="0" lang="en-US"/>
              <a:t>Click to edit Master title style</a:t>
            </a:r>
          </a:p>
        </p:txBody>
      </p:sp>
      <p:sp>
        <p:nvSpPr>
          <p:cNvPr id="3" name="Text Placeholder 2"/>
          <p:cNvSpPr>
            <a:spLocks noGrp="1"/>
          </p:cNvSpPr>
          <p:nvPr>
            <p:ph type="body" idx="1"/>
          </p:nvPr>
        </p:nvSpPr>
        <p:spPr>
          <a:xfrm>
            <a:off x="722313" y="3367088"/>
            <a:ext cx="7772400" cy="1509712"/>
          </a:xfrm>
        </p:spPr>
        <p:txBody>
          <a:bodyPr anchor="t"/>
          <a:lstStyle>
            <a:lvl1pPr marL="45720" indent="0">
              <a:buNone/>
              <a:defRPr sz="2100" b="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a:t>Click to edit Master text styles</a:t>
            </a:r>
          </a:p>
        </p:txBody>
      </p:sp>
      <p:sp>
        <p:nvSpPr>
          <p:cNvPr id="4" name="Date Placeholder 3"/>
          <p:cNvSpPr>
            <a:spLocks noGrp="1"/>
          </p:cNvSpPr>
          <p:nvPr>
            <p:ph type="dt" sz="half" idx="10"/>
          </p:nvPr>
        </p:nvSpPr>
        <p:spPr/>
        <p:txBody>
          <a:bodyPr/>
          <a:lstStyle/>
          <a:p>
            <a:fld id="{E3C7CA70-DB06-478C-B35B-FA999656FCE8}" type="datetimeFigureOut">
              <a:rPr lang="en-US" smtClean="0"/>
              <a:pPr/>
              <a:t>2/16/2022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9BCE2292-086C-4A2B-91BC-2D622E28C149}" type="slidenum">
              <a:rPr lang="en-US" smtClean="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Content Placeholder 2"/>
          <p:cNvSpPr>
            <a:spLocks noGrp="1"/>
          </p:cNvSpPr>
          <p:nvPr>
            <p:ph sz="half" idx="1"/>
          </p:nvPr>
        </p:nvSpPr>
        <p:spPr>
          <a:xfrm>
            <a:off x="457200" y="2249424"/>
            <a:ext cx="4038600" cy="4525963"/>
          </a:xfrm>
        </p:spPr>
        <p:txBody>
          <a:bodyPr/>
          <a:lstStyle>
            <a:lvl1pPr>
              <a:defRPr sz="2000"/>
            </a:lvl1pPr>
            <a:lvl2pPr>
              <a:defRPr sz="1900"/>
            </a:lvl2pPr>
            <a:lvl3pPr>
              <a:defRPr sz="1800"/>
            </a:lvl3pPr>
            <a:lvl4pPr>
              <a:defRPr sz="18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Content Placeholder 3"/>
          <p:cNvSpPr>
            <a:spLocks noGrp="1"/>
          </p:cNvSpPr>
          <p:nvPr>
            <p:ph sz="half" idx="2"/>
          </p:nvPr>
        </p:nvSpPr>
        <p:spPr>
          <a:xfrm>
            <a:off x="4648200" y="2249424"/>
            <a:ext cx="4038600" cy="4525963"/>
          </a:xfrm>
        </p:spPr>
        <p:txBody>
          <a:bodyPr/>
          <a:lstStyle>
            <a:lvl1pPr>
              <a:defRPr sz="2000"/>
            </a:lvl1pPr>
            <a:lvl2pPr>
              <a:defRPr sz="1900"/>
            </a:lvl2pPr>
            <a:lvl3pPr>
              <a:defRPr sz="1800"/>
            </a:lvl3pPr>
            <a:lvl4pPr>
              <a:defRPr sz="18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E3C7CA70-DB06-478C-B35B-FA999656FCE8}" type="datetimeFigureOut">
              <a:rPr lang="en-US" smtClean="0"/>
              <a:pPr/>
              <a:t>2/16/2022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9BCE2292-086C-4A2B-91BC-2D622E28C149}" type="slidenum">
              <a:rPr lang="en-US" smtClean="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381000" y="1143000"/>
            <a:ext cx="8382000" cy="1069848"/>
          </a:xfrm>
        </p:spPr>
        <p:txBody>
          <a:bodyPr anchor="ctr"/>
          <a:lstStyle>
            <a:lvl1pPr>
              <a:defRPr sz="4000" b="0" i="0" cap="none" baseline="0"/>
            </a:lvl1pPr>
          </a:lstStyle>
          <a:p>
            <a:r>
              <a:rPr kumimoji="0" lang="en-US"/>
              <a:t>Click to edit Master title style</a:t>
            </a:r>
          </a:p>
        </p:txBody>
      </p:sp>
      <p:sp>
        <p:nvSpPr>
          <p:cNvPr id="3" name="Text Placeholder 2"/>
          <p:cNvSpPr>
            <a:spLocks noGrp="1"/>
          </p:cNvSpPr>
          <p:nvPr>
            <p:ph type="body" idx="1"/>
          </p:nvPr>
        </p:nvSpPr>
        <p:spPr>
          <a:xfrm>
            <a:off x="381000" y="2244970"/>
            <a:ext cx="4041648" cy="457200"/>
          </a:xfrm>
          <a:solidFill>
            <a:schemeClr val="accent2">
              <a:satMod val="150000"/>
              <a:alpha val="25000"/>
            </a:schemeClr>
          </a:solidFill>
          <a:ln w="12700">
            <a:solidFill>
              <a:schemeClr val="accent2"/>
            </a:solidFill>
          </a:ln>
        </p:spPr>
        <p:txBody>
          <a:bodyPr anchor="ctr">
            <a:noAutofit/>
          </a:bodyPr>
          <a:lstStyle>
            <a:lvl1pPr marL="45720" indent="0">
              <a:buNone/>
              <a:defRPr sz="1900" b="1">
                <a:solidFill>
                  <a:schemeClr val="tx1">
                    <a:tint val="95000"/>
                  </a:schemeClr>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4721225" y="2244970"/>
            <a:ext cx="4041775" cy="457200"/>
          </a:xfrm>
          <a:solidFill>
            <a:schemeClr val="accent2">
              <a:satMod val="150000"/>
              <a:alpha val="25000"/>
            </a:schemeClr>
          </a:solidFill>
          <a:ln w="12700">
            <a:solidFill>
              <a:schemeClr val="accent2"/>
            </a:solidFill>
          </a:ln>
        </p:spPr>
        <p:txBody>
          <a:bodyPr anchor="ctr">
            <a:noAutofit/>
          </a:bodyPr>
          <a:lstStyle>
            <a:lvl1pPr marL="45720" indent="0">
              <a:buNone/>
              <a:defRPr sz="1900" b="1">
                <a:solidFill>
                  <a:schemeClr val="tx1">
                    <a:tint val="95000"/>
                  </a:schemeClr>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5" name="Content Placeholder 4"/>
          <p:cNvSpPr>
            <a:spLocks noGrp="1"/>
          </p:cNvSpPr>
          <p:nvPr>
            <p:ph sz="quarter" idx="2"/>
          </p:nvPr>
        </p:nvSpPr>
        <p:spPr>
          <a:xfrm>
            <a:off x="381000" y="2708519"/>
            <a:ext cx="4041648" cy="3886200"/>
          </a:xfrm>
        </p:spPr>
        <p:txBody>
          <a:bodyPr/>
          <a:lstStyle>
            <a:lvl1pPr>
              <a:defRPr sz="2000"/>
            </a:lvl1pPr>
            <a:lvl2pPr>
              <a:defRPr sz="2000"/>
            </a:lvl2pPr>
            <a:lvl3pPr>
              <a:defRPr sz="1800"/>
            </a:lvl3pPr>
            <a:lvl4pPr>
              <a:defRPr sz="1600"/>
            </a:lvl4pPr>
            <a:lvl5pPr>
              <a:defRPr sz="16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6" name="Content Placeholder 5"/>
          <p:cNvSpPr>
            <a:spLocks noGrp="1"/>
          </p:cNvSpPr>
          <p:nvPr>
            <p:ph sz="quarter" idx="4"/>
          </p:nvPr>
        </p:nvSpPr>
        <p:spPr>
          <a:xfrm>
            <a:off x="4718304" y="2708519"/>
            <a:ext cx="4041775" cy="3886200"/>
          </a:xfrm>
        </p:spPr>
        <p:txBody>
          <a:bodyPr/>
          <a:lstStyle>
            <a:lvl1pPr>
              <a:defRPr sz="2000"/>
            </a:lvl1pPr>
            <a:lvl2pPr>
              <a:defRPr sz="2000"/>
            </a:lvl2pPr>
            <a:lvl3pPr>
              <a:defRPr sz="1800"/>
            </a:lvl3pPr>
            <a:lvl4pPr>
              <a:defRPr sz="1600"/>
            </a:lvl4pPr>
            <a:lvl5pPr>
              <a:defRPr sz="16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26" name="Date Placeholder 25"/>
          <p:cNvSpPr>
            <a:spLocks noGrp="1"/>
          </p:cNvSpPr>
          <p:nvPr>
            <p:ph type="dt" sz="half" idx="10"/>
          </p:nvPr>
        </p:nvSpPr>
        <p:spPr/>
        <p:txBody>
          <a:bodyPr rtlCol="0"/>
          <a:lstStyle/>
          <a:p>
            <a:fld id="{E3C7CA70-DB06-478C-B35B-FA999656FCE8}" type="datetimeFigureOut">
              <a:rPr lang="en-US" smtClean="0"/>
              <a:pPr/>
              <a:t>2/16/2022</a:t>
            </a:fld>
            <a:endParaRPr lang="en-US" dirty="0"/>
          </a:p>
        </p:txBody>
      </p:sp>
      <p:sp>
        <p:nvSpPr>
          <p:cNvPr id="27" name="Slide Number Placeholder 26"/>
          <p:cNvSpPr>
            <a:spLocks noGrp="1"/>
          </p:cNvSpPr>
          <p:nvPr>
            <p:ph type="sldNum" sz="quarter" idx="11"/>
          </p:nvPr>
        </p:nvSpPr>
        <p:spPr/>
        <p:txBody>
          <a:bodyPr rtlCol="0"/>
          <a:lstStyle/>
          <a:p>
            <a:fld id="{9BCE2292-086C-4A2B-91BC-2D622E28C149}" type="slidenum">
              <a:rPr lang="en-US" smtClean="0"/>
              <a:pPr/>
              <a:t>‹#›</a:t>
            </a:fld>
            <a:endParaRPr lang="en-US" dirty="0"/>
          </a:p>
        </p:txBody>
      </p:sp>
      <p:sp>
        <p:nvSpPr>
          <p:cNvPr id="28" name="Footer Placeholder 27"/>
          <p:cNvSpPr>
            <a:spLocks noGrp="1"/>
          </p:cNvSpPr>
          <p:nvPr>
            <p:ph type="ftr" sz="quarter" idx="12"/>
          </p:nvPr>
        </p:nvSpPr>
        <p:spPr/>
        <p:txBody>
          <a:bodyPr rtlCol="0"/>
          <a:lstStyle/>
          <a:p>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1143000"/>
            <a:ext cx="8229600" cy="1069848"/>
          </a:xfrm>
        </p:spPr>
        <p:txBody>
          <a:bodyPr anchor="ctr"/>
          <a:lstStyle>
            <a:lvl1pPr>
              <a:defRPr sz="4000">
                <a:solidFill>
                  <a:schemeClr val="tx2"/>
                </a:solidFill>
              </a:defRPr>
            </a:lvl1pPr>
          </a:lstStyle>
          <a:p>
            <a:r>
              <a:rPr kumimoji="0" lang="en-US"/>
              <a:t>Click to edit Master title style</a:t>
            </a:r>
          </a:p>
        </p:txBody>
      </p:sp>
      <p:sp>
        <p:nvSpPr>
          <p:cNvPr id="3" name="Date Placeholder 2"/>
          <p:cNvSpPr>
            <a:spLocks noGrp="1"/>
          </p:cNvSpPr>
          <p:nvPr>
            <p:ph type="dt" sz="half" idx="10"/>
          </p:nvPr>
        </p:nvSpPr>
        <p:spPr>
          <a:xfrm>
            <a:off x="6583680" y="612648"/>
            <a:ext cx="957264" cy="457200"/>
          </a:xfrm>
        </p:spPr>
        <p:txBody>
          <a:bodyPr/>
          <a:lstStyle/>
          <a:p>
            <a:fld id="{E3C7CA70-DB06-478C-B35B-FA999656FCE8}" type="datetimeFigureOut">
              <a:rPr lang="en-US" smtClean="0"/>
              <a:pPr/>
              <a:t>2/16/2022</a:t>
            </a:fld>
            <a:endParaRPr lang="en-US" dirty="0"/>
          </a:p>
        </p:txBody>
      </p:sp>
      <p:sp>
        <p:nvSpPr>
          <p:cNvPr id="4" name="Footer Placeholder 3"/>
          <p:cNvSpPr>
            <a:spLocks noGrp="1"/>
          </p:cNvSpPr>
          <p:nvPr>
            <p:ph type="ftr" sz="quarter" idx="11"/>
          </p:nvPr>
        </p:nvSpPr>
        <p:spPr>
          <a:xfrm>
            <a:off x="5257800" y="612648"/>
            <a:ext cx="1325880" cy="457200"/>
          </a:xfrm>
        </p:spPr>
        <p:txBody>
          <a:bodyPr/>
          <a:lstStyle/>
          <a:p>
            <a:endParaRPr lang="en-US" dirty="0"/>
          </a:p>
        </p:txBody>
      </p:sp>
      <p:sp>
        <p:nvSpPr>
          <p:cNvPr id="5" name="Slide Number Placeholder 4"/>
          <p:cNvSpPr>
            <a:spLocks noGrp="1"/>
          </p:cNvSpPr>
          <p:nvPr>
            <p:ph type="sldNum" sz="quarter" idx="12"/>
          </p:nvPr>
        </p:nvSpPr>
        <p:spPr>
          <a:xfrm>
            <a:off x="8174736" y="2272"/>
            <a:ext cx="762000" cy="365760"/>
          </a:xfrm>
        </p:spPr>
        <p:txBody>
          <a:bodyPr/>
          <a:lstStyle/>
          <a:p>
            <a:fld id="{9BCE2292-086C-4A2B-91BC-2D622E28C149}" type="slidenum">
              <a:rPr lang="en-US" smtClean="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3C7CA70-DB06-478C-B35B-FA999656FCE8}" type="datetimeFigureOut">
              <a:rPr lang="en-US" smtClean="0"/>
              <a:pPr/>
              <a:t>2/16/2022</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9BCE2292-086C-4A2B-91BC-2D622E28C149}" type="slidenum">
              <a:rPr lang="en-US" smtClean="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353496" y="1101970"/>
            <a:ext cx="3383280" cy="877824"/>
          </a:xfrm>
        </p:spPr>
        <p:txBody>
          <a:bodyPr anchor="b"/>
          <a:lstStyle>
            <a:lvl1pPr algn="l">
              <a:buNone/>
              <a:defRPr sz="1800" b="1"/>
            </a:lvl1pPr>
          </a:lstStyle>
          <a:p>
            <a:r>
              <a:rPr kumimoji="0" lang="en-US"/>
              <a:t>Click to edit Master title style</a:t>
            </a:r>
          </a:p>
        </p:txBody>
      </p:sp>
      <p:sp>
        <p:nvSpPr>
          <p:cNvPr id="3" name="Text Placeholder 2"/>
          <p:cNvSpPr>
            <a:spLocks noGrp="1"/>
          </p:cNvSpPr>
          <p:nvPr>
            <p:ph type="body" idx="2"/>
          </p:nvPr>
        </p:nvSpPr>
        <p:spPr>
          <a:xfrm>
            <a:off x="5353496" y="2010727"/>
            <a:ext cx="3383280" cy="4617720"/>
          </a:xfrm>
        </p:spPr>
        <p:txBody>
          <a:bodyPr/>
          <a:lstStyle>
            <a:lvl1pPr marL="9144"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en-US"/>
              <a:t>Click to edit Master text styles</a:t>
            </a:r>
          </a:p>
        </p:txBody>
      </p:sp>
      <p:sp>
        <p:nvSpPr>
          <p:cNvPr id="4" name="Content Placeholder 3"/>
          <p:cNvSpPr>
            <a:spLocks noGrp="1"/>
          </p:cNvSpPr>
          <p:nvPr>
            <p:ph sz="half" idx="1"/>
          </p:nvPr>
        </p:nvSpPr>
        <p:spPr>
          <a:xfrm>
            <a:off x="152400" y="776287"/>
            <a:ext cx="5102352" cy="5852160"/>
          </a:xfrm>
        </p:spPr>
        <p:txBody>
          <a:bodyPr/>
          <a:lstStyle>
            <a:lvl1pPr>
              <a:defRPr sz="3200"/>
            </a:lvl1pPr>
            <a:lvl2pPr>
              <a:defRPr sz="2800"/>
            </a:lvl2pPr>
            <a:lvl3pPr>
              <a:defRPr sz="2400"/>
            </a:lvl3pPr>
            <a:lvl4pPr>
              <a:defRPr sz="2000"/>
            </a:lvl4pPr>
            <a:lvl5pPr>
              <a:defRPr sz="20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E3C7CA70-DB06-478C-B35B-FA999656FCE8}" type="datetimeFigureOut">
              <a:rPr lang="en-US" smtClean="0"/>
              <a:pPr/>
              <a:t>2/16/2022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9BCE2292-086C-4A2B-91BC-2D622E28C149}" type="slidenum">
              <a:rPr lang="en-US" smtClean="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440434" y="1109160"/>
            <a:ext cx="586803" cy="4681637"/>
          </a:xfrm>
        </p:spPr>
        <p:txBody>
          <a:bodyPr vert="vert270" lIns="45720" tIns="0" rIns="45720" anchor="t"/>
          <a:lstStyle>
            <a:lvl1pPr algn="ctr">
              <a:buNone/>
              <a:defRPr sz="2000" b="1"/>
            </a:lvl1pPr>
          </a:lstStyle>
          <a:p>
            <a:r>
              <a:rPr kumimoji="0" lang="en-US"/>
              <a:t>Click to edit Master title style</a:t>
            </a:r>
          </a:p>
        </p:txBody>
      </p:sp>
      <p:sp>
        <p:nvSpPr>
          <p:cNvPr id="3" name="Picture Placeholder 2"/>
          <p:cNvSpPr>
            <a:spLocks noGrp="1"/>
          </p:cNvSpPr>
          <p:nvPr>
            <p:ph type="pic" idx="1"/>
          </p:nvPr>
        </p:nvSpPr>
        <p:spPr>
          <a:xfrm>
            <a:off x="403671" y="1143000"/>
            <a:ext cx="4572000" cy="4572000"/>
          </a:xfrm>
          <a:solidFill>
            <a:srgbClr val="EAEAEA"/>
          </a:solidFill>
          <a:ln w="50800">
            <a:solidFill>
              <a:srgbClr val="FFFFFF"/>
            </a:solidFill>
            <a:miter lim="800000"/>
          </a:ln>
          <a:effectLst>
            <a:outerShdw blurRad="57150" dist="31750" dir="4800000" algn="tl" rotWithShape="0">
              <a:srgbClr val="000000">
                <a:alpha val="25000"/>
              </a:srgbClr>
            </a:outerShdw>
          </a:effectLst>
          <a:scene3d>
            <a:camera prst="orthographicFront"/>
            <a:lightRig rig="twoPt" dir="t">
              <a:rot lat="0" lon="0" rev="7200000"/>
            </a:lightRig>
          </a:scene3d>
          <a:sp3d contourW="2540">
            <a:bevelT w="25400" h="19050"/>
            <a:contourClr>
              <a:srgbClr val="AEAEAE"/>
            </a:contourClr>
          </a:sp3d>
        </p:spPr>
        <p:txBody>
          <a:bodyPr/>
          <a:lstStyle>
            <a:lvl1pPr marL="0" indent="0">
              <a:buNone/>
              <a:defRPr sz="3200"/>
            </a:lvl1pPr>
          </a:lstStyle>
          <a:p>
            <a:r>
              <a:rPr kumimoji="0" lang="en-US"/>
              <a:t>Click icon to add picture</a:t>
            </a:r>
            <a:endParaRPr kumimoji="0" lang="en-US" dirty="0"/>
          </a:p>
        </p:txBody>
      </p:sp>
      <p:sp>
        <p:nvSpPr>
          <p:cNvPr id="4" name="Text Placeholder 3"/>
          <p:cNvSpPr>
            <a:spLocks noGrp="1"/>
          </p:cNvSpPr>
          <p:nvPr>
            <p:ph type="body" sz="half" idx="2"/>
          </p:nvPr>
        </p:nvSpPr>
        <p:spPr>
          <a:xfrm>
            <a:off x="6088443" y="3274308"/>
            <a:ext cx="2590800" cy="2516489"/>
          </a:xfrm>
        </p:spPr>
        <p:txBody>
          <a:bodyPr lIns="0" tIns="0" rIns="45720" anchor="t"/>
          <a:lstStyle>
            <a:lvl1pPr marL="0" indent="0">
              <a:lnSpc>
                <a:spcPct val="100000"/>
              </a:lnSpc>
              <a:spcBef>
                <a:spcPts val="0"/>
              </a:spcBef>
              <a:buFontTx/>
              <a:buNone/>
              <a:defRPr sz="13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en-US"/>
              <a:t>Click to edit Master text styles</a:t>
            </a:r>
          </a:p>
        </p:txBody>
      </p:sp>
      <p:sp>
        <p:nvSpPr>
          <p:cNvPr id="5" name="Date Placeholder 4"/>
          <p:cNvSpPr>
            <a:spLocks noGrp="1"/>
          </p:cNvSpPr>
          <p:nvPr>
            <p:ph type="dt" sz="half" idx="10"/>
          </p:nvPr>
        </p:nvSpPr>
        <p:spPr/>
        <p:txBody>
          <a:bodyPr/>
          <a:lstStyle/>
          <a:p>
            <a:fld id="{E3C7CA70-DB06-478C-B35B-FA999656FCE8}" type="datetimeFigureOut">
              <a:rPr lang="en-US" smtClean="0"/>
              <a:pPr/>
              <a:t>2/16/2022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9BCE2292-086C-4A2B-91BC-2D622E28C149}" type="slidenum">
              <a:rPr lang="en-US" smtClean="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E3C7CA70-DB06-478C-B35B-FA999656FCE8}" type="datetimeFigureOut">
              <a:rPr lang="en-US" smtClean="0"/>
              <a:pPr/>
              <a:t>2/16/2022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9BCE2292-086C-4A2B-91BC-2D622E28C149}" type="slidenum">
              <a:rPr lang="en-US" smtClean="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81800" y="1143000"/>
            <a:ext cx="1905000" cy="5486400"/>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457200" y="1143000"/>
            <a:ext cx="6248400" cy="5486400"/>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E3C7CA70-DB06-478C-B35B-FA999656FCE8}" type="datetimeFigureOut">
              <a:rPr lang="en-US" smtClean="0"/>
              <a:pPr/>
              <a:t>2/16/2022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9BCE2292-086C-4A2B-91BC-2D622E28C149}" type="slidenum">
              <a:rPr lang="en-US" smtClean="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8" name="Rectangle 27"/>
          <p:cNvSpPr/>
          <p:nvPr/>
        </p:nvSpPr>
        <p:spPr>
          <a:xfrm>
            <a:off x="1" y="366818"/>
            <a:ext cx="9144000" cy="84407"/>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9" name="Rectangle 28"/>
          <p:cNvSpPr/>
          <p:nvPr/>
        </p:nvSpPr>
        <p:spPr>
          <a:xfrm>
            <a:off x="0" y="-1"/>
            <a:ext cx="9144000" cy="310663"/>
          </a:xfrm>
          <a:prstGeom prst="rect">
            <a:avLst/>
          </a:prstGeom>
          <a:solidFill>
            <a:schemeClr val="tx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30" name="Rectangle 29"/>
          <p:cNvSpPr/>
          <p:nvPr/>
        </p:nvSpPr>
        <p:spPr>
          <a:xfrm>
            <a:off x="0" y="308276"/>
            <a:ext cx="9144001" cy="91441"/>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31" name="Rectangle 30"/>
          <p:cNvSpPr/>
          <p:nvPr/>
        </p:nvSpPr>
        <p:spPr>
          <a:xfrm flipV="1">
            <a:off x="5410182" y="360246"/>
            <a:ext cx="3733819" cy="9108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32" name="Rectangle 31"/>
          <p:cNvSpPr/>
          <p:nvPr/>
        </p:nvSpPr>
        <p:spPr>
          <a:xfrm flipV="1">
            <a:off x="5410200" y="440112"/>
            <a:ext cx="3733801" cy="180035"/>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useBgFill="1">
        <p:nvSpPr>
          <p:cNvPr id="33" name="Rounded Rectangle 32"/>
          <p:cNvSpPr/>
          <p:nvPr/>
        </p:nvSpPr>
        <p:spPr bwMode="white">
          <a:xfrm>
            <a:off x="5407339" y="497504"/>
            <a:ext cx="3063240" cy="27432"/>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useBgFill="1">
        <p:nvSpPr>
          <p:cNvPr id="34" name="Rounded Rectangle 33"/>
          <p:cNvSpPr/>
          <p:nvPr/>
        </p:nvSpPr>
        <p:spPr bwMode="white">
          <a:xfrm>
            <a:off x="7373646" y="588943"/>
            <a:ext cx="1600200" cy="36576"/>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35" name="Rectangle 34"/>
          <p:cNvSpPr/>
          <p:nvPr/>
        </p:nvSpPr>
        <p:spPr bwMode="invGray">
          <a:xfrm>
            <a:off x="9084966" y="-2001"/>
            <a:ext cx="57626" cy="621792"/>
          </a:xfrm>
          <a:prstGeom prst="rect">
            <a:avLst/>
          </a:prstGeom>
          <a:solidFill>
            <a:srgbClr val="FFFFFF">
              <a:alpha val="65098"/>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36" name="Rectangle 35"/>
          <p:cNvSpPr/>
          <p:nvPr/>
        </p:nvSpPr>
        <p:spPr bwMode="invGray">
          <a:xfrm>
            <a:off x="9044481" y="-2001"/>
            <a:ext cx="27432" cy="621792"/>
          </a:xfrm>
          <a:prstGeom prst="rect">
            <a:avLst/>
          </a:prstGeom>
          <a:solidFill>
            <a:srgbClr val="FFFFFF">
              <a:alpha val="65098"/>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37" name="Rectangle 36"/>
          <p:cNvSpPr/>
          <p:nvPr/>
        </p:nvSpPr>
        <p:spPr bwMode="invGray">
          <a:xfrm>
            <a:off x="9025428" y="-2001"/>
            <a:ext cx="9144" cy="621792"/>
          </a:xfrm>
          <a:prstGeom prst="rect">
            <a:avLst/>
          </a:prstGeom>
          <a:solidFill>
            <a:srgbClr val="FFFFFF">
              <a:alpha val="6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38" name="Rectangle 37"/>
          <p:cNvSpPr/>
          <p:nvPr/>
        </p:nvSpPr>
        <p:spPr bwMode="invGray">
          <a:xfrm>
            <a:off x="8975423" y="-2001"/>
            <a:ext cx="27432" cy="621792"/>
          </a:xfrm>
          <a:prstGeom prst="rect">
            <a:avLst/>
          </a:prstGeom>
          <a:solidFill>
            <a:srgbClr val="FFFFFF">
              <a:alpha val="4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39" name="Rectangle 38"/>
          <p:cNvSpPr/>
          <p:nvPr/>
        </p:nvSpPr>
        <p:spPr bwMode="invGray">
          <a:xfrm>
            <a:off x="8915677" y="380"/>
            <a:ext cx="54864" cy="585216"/>
          </a:xfrm>
          <a:prstGeom prst="rect">
            <a:avLst/>
          </a:prstGeom>
          <a:solidFill>
            <a:srgbClr val="FFFFFF">
              <a:alpha val="2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40" name="Rectangle 39"/>
          <p:cNvSpPr/>
          <p:nvPr/>
        </p:nvSpPr>
        <p:spPr bwMode="invGray">
          <a:xfrm>
            <a:off x="8873475" y="380"/>
            <a:ext cx="9144" cy="585216"/>
          </a:xfrm>
          <a:prstGeom prst="rect">
            <a:avLst/>
          </a:prstGeom>
          <a:solidFill>
            <a:srgbClr val="FFFFFF">
              <a:alpha val="30196"/>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2" name="Title Placeholder 21"/>
          <p:cNvSpPr>
            <a:spLocks noGrp="1"/>
          </p:cNvSpPr>
          <p:nvPr>
            <p:ph type="title"/>
          </p:nvPr>
        </p:nvSpPr>
        <p:spPr>
          <a:xfrm>
            <a:off x="457200" y="1143000"/>
            <a:ext cx="8229600" cy="1066800"/>
          </a:xfrm>
          <a:prstGeom prst="rect">
            <a:avLst/>
          </a:prstGeom>
        </p:spPr>
        <p:txBody>
          <a:bodyPr vert="horz" anchor="ctr">
            <a:normAutofit/>
          </a:bodyPr>
          <a:lstStyle/>
          <a:p>
            <a:r>
              <a:rPr kumimoji="0" lang="en-US"/>
              <a:t>Click to edit Master title style</a:t>
            </a:r>
          </a:p>
        </p:txBody>
      </p:sp>
      <p:sp>
        <p:nvSpPr>
          <p:cNvPr id="13" name="Text Placeholder 12"/>
          <p:cNvSpPr>
            <a:spLocks noGrp="1"/>
          </p:cNvSpPr>
          <p:nvPr>
            <p:ph type="body" idx="1"/>
          </p:nvPr>
        </p:nvSpPr>
        <p:spPr>
          <a:xfrm>
            <a:off x="457200" y="2249424"/>
            <a:ext cx="8229600" cy="4325112"/>
          </a:xfrm>
          <a:prstGeom prst="rect">
            <a:avLst/>
          </a:prstGeom>
        </p:spPr>
        <p:txBody>
          <a:bodyPr vert="horz">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14" name="Date Placeholder 13"/>
          <p:cNvSpPr>
            <a:spLocks noGrp="1"/>
          </p:cNvSpPr>
          <p:nvPr>
            <p:ph type="dt" sz="half" idx="2"/>
          </p:nvPr>
        </p:nvSpPr>
        <p:spPr>
          <a:xfrm>
            <a:off x="6586536" y="612648"/>
            <a:ext cx="957264" cy="457200"/>
          </a:xfrm>
          <a:prstGeom prst="rect">
            <a:avLst/>
          </a:prstGeom>
        </p:spPr>
        <p:txBody>
          <a:bodyPr vert="horz"/>
          <a:lstStyle>
            <a:lvl1pPr algn="l" eaLnBrk="1" latinLnBrk="0" hangingPunct="1">
              <a:defRPr kumimoji="0" sz="800">
                <a:solidFill>
                  <a:schemeClr val="accent2"/>
                </a:solidFill>
              </a:defRPr>
            </a:lvl1pPr>
          </a:lstStyle>
          <a:p>
            <a:fld id="{E3C7CA70-DB06-478C-B35B-FA999656FCE8}" type="datetimeFigureOut">
              <a:rPr lang="en-US" smtClean="0"/>
              <a:pPr/>
              <a:t>2/16/2022</a:t>
            </a:fld>
            <a:endParaRPr lang="en-US" dirty="0"/>
          </a:p>
        </p:txBody>
      </p:sp>
      <p:sp>
        <p:nvSpPr>
          <p:cNvPr id="3" name="Footer Placeholder 2"/>
          <p:cNvSpPr>
            <a:spLocks noGrp="1"/>
          </p:cNvSpPr>
          <p:nvPr>
            <p:ph type="ftr" sz="quarter" idx="3"/>
          </p:nvPr>
        </p:nvSpPr>
        <p:spPr>
          <a:xfrm>
            <a:off x="5257800" y="612648"/>
            <a:ext cx="1325880" cy="457200"/>
          </a:xfrm>
          <a:prstGeom prst="rect">
            <a:avLst/>
          </a:prstGeom>
        </p:spPr>
        <p:txBody>
          <a:bodyPr vert="horz"/>
          <a:lstStyle>
            <a:lvl1pPr algn="r" eaLnBrk="1" latinLnBrk="0" hangingPunct="1">
              <a:defRPr kumimoji="0" sz="800">
                <a:solidFill>
                  <a:schemeClr val="accent2"/>
                </a:solidFill>
              </a:defRPr>
            </a:lvl1pPr>
          </a:lstStyle>
          <a:p>
            <a:endParaRPr lang="en-US" dirty="0"/>
          </a:p>
        </p:txBody>
      </p:sp>
      <p:sp>
        <p:nvSpPr>
          <p:cNvPr id="23" name="Slide Number Placeholder 22"/>
          <p:cNvSpPr>
            <a:spLocks noGrp="1"/>
          </p:cNvSpPr>
          <p:nvPr>
            <p:ph type="sldNum" sz="quarter" idx="4"/>
          </p:nvPr>
        </p:nvSpPr>
        <p:spPr>
          <a:xfrm>
            <a:off x="8174736" y="2272"/>
            <a:ext cx="762000" cy="365760"/>
          </a:xfrm>
          <a:prstGeom prst="rect">
            <a:avLst/>
          </a:prstGeom>
        </p:spPr>
        <p:txBody>
          <a:bodyPr vert="horz" anchor="b"/>
          <a:lstStyle>
            <a:lvl1pPr algn="r" eaLnBrk="1" latinLnBrk="0" hangingPunct="1">
              <a:defRPr kumimoji="0" sz="1800">
                <a:solidFill>
                  <a:srgbClr val="FFFFFF"/>
                </a:solidFill>
              </a:defRPr>
            </a:lvl1pPr>
          </a:lstStyle>
          <a:p>
            <a:fld id="{9BCE2292-086C-4A2B-91BC-2D622E28C149}" type="slidenum">
              <a:rPr lang="en-US" smtClean="0"/>
              <a:pPr/>
              <a:t>‹#›</a:t>
            </a:fld>
            <a:endParaRPr lang="en-US" dirty="0"/>
          </a:p>
        </p:txBody>
      </p:sp>
    </p:spTree>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365760" indent="-256032" algn="l" rtl="0" eaLnBrk="1" latinLnBrk="0" hangingPunct="1">
        <a:spcBef>
          <a:spcPts val="300"/>
        </a:spcBef>
        <a:buClr>
          <a:schemeClr val="accent3"/>
        </a:buClr>
        <a:buFont typeface="Georgia"/>
        <a:buChar char="•"/>
        <a:defRPr kumimoji="0" sz="2800" kern="1200">
          <a:solidFill>
            <a:schemeClr val="tx1"/>
          </a:solidFill>
          <a:latin typeface="+mn-lt"/>
          <a:ea typeface="+mn-ea"/>
          <a:cs typeface="+mn-cs"/>
        </a:defRPr>
      </a:lvl1pPr>
      <a:lvl2pPr marL="658368" indent="-246888" algn="l" rtl="0" eaLnBrk="1" latinLnBrk="0" hangingPunct="1">
        <a:spcBef>
          <a:spcPts val="300"/>
        </a:spcBef>
        <a:buClr>
          <a:schemeClr val="accent2"/>
        </a:buClr>
        <a:buFont typeface="Georgia"/>
        <a:buChar char="▫"/>
        <a:defRPr kumimoji="0" sz="2600" kern="1200">
          <a:solidFill>
            <a:schemeClr val="accent2"/>
          </a:solidFill>
          <a:latin typeface="+mn-lt"/>
          <a:ea typeface="+mn-ea"/>
          <a:cs typeface="+mn-cs"/>
        </a:defRPr>
      </a:lvl2pPr>
      <a:lvl3pPr marL="923544" indent="-219456" algn="l" rtl="0" eaLnBrk="1" latinLnBrk="0" hangingPunct="1">
        <a:spcBef>
          <a:spcPts val="300"/>
        </a:spcBef>
        <a:buClr>
          <a:schemeClr val="accent1"/>
        </a:buClr>
        <a:buFont typeface="Wingdings 2"/>
        <a:buChar char=""/>
        <a:defRPr kumimoji="0" sz="2400" kern="1200">
          <a:solidFill>
            <a:schemeClr val="accent1"/>
          </a:solidFill>
          <a:latin typeface="+mn-lt"/>
          <a:ea typeface="+mn-ea"/>
          <a:cs typeface="+mn-cs"/>
        </a:defRPr>
      </a:lvl3pPr>
      <a:lvl4pPr marL="1179576" indent="-201168" algn="l" rtl="0" eaLnBrk="1" latinLnBrk="0" hangingPunct="1">
        <a:spcBef>
          <a:spcPts val="300"/>
        </a:spcBef>
        <a:buClr>
          <a:schemeClr val="accent1"/>
        </a:buClr>
        <a:buFont typeface="Wingdings 2"/>
        <a:buChar char=""/>
        <a:defRPr kumimoji="0" sz="2200" kern="1200">
          <a:solidFill>
            <a:schemeClr val="accent1"/>
          </a:solidFill>
          <a:latin typeface="+mn-lt"/>
          <a:ea typeface="+mn-ea"/>
          <a:cs typeface="+mn-cs"/>
        </a:defRPr>
      </a:lvl4pPr>
      <a:lvl5pPr marL="1389888" indent="-182880" algn="l" rtl="0" eaLnBrk="1" latinLnBrk="0" hangingPunct="1">
        <a:spcBef>
          <a:spcPts val="300"/>
        </a:spcBef>
        <a:buClr>
          <a:schemeClr val="accent3"/>
        </a:buClr>
        <a:buFont typeface="Georgia"/>
        <a:buChar char="▫"/>
        <a:defRPr kumimoji="0" sz="2000" kern="1200">
          <a:solidFill>
            <a:schemeClr val="accent3"/>
          </a:solidFill>
          <a:latin typeface="+mn-lt"/>
          <a:ea typeface="+mn-ea"/>
          <a:cs typeface="+mn-cs"/>
        </a:defRPr>
      </a:lvl5pPr>
      <a:lvl6pPr marL="1609344" indent="-182880" algn="l" rtl="0" eaLnBrk="1" latinLnBrk="0" hangingPunct="1">
        <a:spcBef>
          <a:spcPts val="300"/>
        </a:spcBef>
        <a:buClr>
          <a:schemeClr val="accent3"/>
        </a:buClr>
        <a:buFont typeface="Georgia"/>
        <a:buChar char="▫"/>
        <a:defRPr kumimoji="0" sz="1800" kern="1200">
          <a:solidFill>
            <a:schemeClr val="accent3"/>
          </a:solidFill>
          <a:latin typeface="+mn-lt"/>
          <a:ea typeface="+mn-ea"/>
          <a:cs typeface="+mn-cs"/>
        </a:defRPr>
      </a:lvl6pPr>
      <a:lvl7pPr marL="1828800" indent="-182880" algn="l" rtl="0" eaLnBrk="1" latinLnBrk="0" hangingPunct="1">
        <a:spcBef>
          <a:spcPts val="300"/>
        </a:spcBef>
        <a:buClr>
          <a:schemeClr val="accent3"/>
        </a:buClr>
        <a:buFont typeface="Georgia"/>
        <a:buChar char="▫"/>
        <a:defRPr kumimoji="0" sz="1600" kern="1200">
          <a:solidFill>
            <a:schemeClr val="accent3"/>
          </a:solidFill>
          <a:latin typeface="+mn-lt"/>
          <a:ea typeface="+mn-ea"/>
          <a:cs typeface="+mn-cs"/>
        </a:defRPr>
      </a:lvl7pPr>
      <a:lvl8pPr marL="2029968" indent="-182880" algn="l" rtl="0" eaLnBrk="1" latinLnBrk="0" hangingPunct="1">
        <a:spcBef>
          <a:spcPts val="300"/>
        </a:spcBef>
        <a:buClr>
          <a:schemeClr val="accent3"/>
        </a:buClr>
        <a:buFont typeface="Georgia"/>
        <a:buChar char="◦"/>
        <a:defRPr kumimoji="0" sz="1500" kern="1200">
          <a:solidFill>
            <a:schemeClr val="accent3"/>
          </a:solidFill>
          <a:latin typeface="+mn-lt"/>
          <a:ea typeface="+mn-ea"/>
          <a:cs typeface="+mn-cs"/>
        </a:defRPr>
      </a:lvl8pPr>
      <a:lvl9pPr marL="2240280" indent="-182880" algn="l" rtl="0" eaLnBrk="1" latinLnBrk="0" hangingPunct="1">
        <a:spcBef>
          <a:spcPts val="300"/>
        </a:spcBef>
        <a:buClr>
          <a:schemeClr val="accent3"/>
        </a:buClr>
        <a:buFont typeface="Georgia"/>
        <a:buChar char="◦"/>
        <a:defRPr kumimoji="0" sz="1400" kern="1200" baseline="0">
          <a:solidFill>
            <a:schemeClr val="accent3"/>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42900" y="1196752"/>
            <a:ext cx="8458200" cy="936105"/>
          </a:xfrm>
        </p:spPr>
        <p:txBody>
          <a:bodyPr>
            <a:normAutofit/>
          </a:bodyPr>
          <a:lstStyle/>
          <a:p>
            <a:pPr algn="ctr"/>
            <a:r>
              <a:rPr lang="en-IN" sz="1800" dirty="0" smtClean="0">
                <a:latin typeface="Times New Roman" panose="02020603050405020304" pitchFamily="18" charset="0"/>
                <a:cs typeface="Times New Roman" panose="02020603050405020304" pitchFamily="18" charset="0"/>
              </a:rPr>
              <a:t>NON-INVASIVE ATHLETIC MONITORING SYSTEM</a:t>
            </a:r>
            <a:endParaRPr lang="en-US" sz="1800"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normAutofit/>
          </a:bodyPr>
          <a:lstStyle/>
          <a:p>
            <a:r>
              <a:rPr lang="en-US" sz="2000" dirty="0" smtClean="0"/>
              <a:t>The aim of the project is to measures vitals of athletes , which includes temperature, heart rate, acceleration .It will also gives an alarming signal whenever a dangerous vital level is sensed. </a:t>
            </a:r>
          </a:p>
          <a:p>
            <a:endParaRPr lang="en-US" sz="2000" dirty="0" smtClean="0">
              <a:latin typeface="Times New Roman" pitchFamily="18" charset="0"/>
              <a:cs typeface="Times New Roman" pitchFamily="18" charset="0"/>
            </a:endParaRPr>
          </a:p>
          <a:p>
            <a:r>
              <a:rPr lang="en-US" sz="2000" dirty="0" smtClean="0">
                <a:latin typeface="Times New Roman" pitchFamily="18" charset="0"/>
                <a:cs typeface="Times New Roman" pitchFamily="18" charset="0"/>
              </a:rPr>
              <a:t>Using IOT we will store health records of all players and analyze .</a:t>
            </a:r>
          </a:p>
          <a:p>
            <a:endParaRPr lang="en-US" sz="2000" dirty="0" smtClean="0">
              <a:latin typeface="Times New Roman" pitchFamily="18" charset="0"/>
              <a:cs typeface="Times New Roman" pitchFamily="18" charset="0"/>
            </a:endParaRPr>
          </a:p>
          <a:p>
            <a:r>
              <a:rPr lang="en-US" sz="2000" dirty="0" smtClean="0">
                <a:latin typeface="Times New Roman" pitchFamily="18" charset="0"/>
                <a:cs typeface="Times New Roman" pitchFamily="18" charset="0"/>
              </a:rPr>
              <a:t>Using this data we can know how fit they are and health condition will be monitored continuously .</a:t>
            </a:r>
          </a:p>
          <a:p>
            <a:endParaRPr lang="en-US" sz="2000" dirty="0" smtClean="0">
              <a:latin typeface="Times New Roman" pitchFamily="18" charset="0"/>
              <a:cs typeface="Times New Roman" pitchFamily="18" charset="0"/>
            </a:endParaRPr>
          </a:p>
          <a:p>
            <a:endParaRPr lang="en-US" sz="2000" dirty="0">
              <a:latin typeface="Times New Roman" pitchFamily="18" charset="0"/>
              <a:cs typeface="Times New Roman" pitchFamily="18" charset="0"/>
            </a:endParaRPr>
          </a:p>
        </p:txBody>
      </p:sp>
      <p:sp>
        <p:nvSpPr>
          <p:cNvPr id="4" name="Title 3"/>
          <p:cNvSpPr txBox="1">
            <a:spLocks/>
          </p:cNvSpPr>
          <p:nvPr/>
        </p:nvSpPr>
        <p:spPr>
          <a:xfrm>
            <a:off x="457200" y="1143000"/>
            <a:ext cx="8229600" cy="10668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vert="horz"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4000" b="1" i="0" u="none" strike="noStrike" kern="1200" cap="none" spc="0" normalizeH="0" baseline="0" noProof="0" dirty="0">
                <a:ln>
                  <a:noFill/>
                </a:ln>
                <a:solidFill>
                  <a:schemeClr val="lt1"/>
                </a:solidFill>
                <a:effectLst/>
                <a:uLnTx/>
                <a:uFillTx/>
                <a:latin typeface="+mn-lt"/>
                <a:ea typeface="+mn-ea"/>
                <a:cs typeface="+mn-cs"/>
              </a:rPr>
              <a:t> OBJECTIVE</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a:xfrm>
            <a:off x="381000" y="2209800"/>
            <a:ext cx="8229600" cy="4433910"/>
          </a:xfrm>
        </p:spPr>
        <p:txBody>
          <a:bodyPr>
            <a:noAutofit/>
          </a:bodyPr>
          <a:lstStyle/>
          <a:p>
            <a:r>
              <a:rPr lang="en-US" sz="2000" dirty="0" smtClean="0"/>
              <a:t>The primary objective is to detect the vitals of the body by using non</a:t>
            </a:r>
          </a:p>
          <a:p>
            <a:pPr>
              <a:buNone/>
            </a:pPr>
            <a:r>
              <a:rPr lang="en-US" sz="2000" dirty="0" smtClean="0"/>
              <a:t>  invasive measures. </a:t>
            </a:r>
          </a:p>
          <a:p>
            <a:pPr>
              <a:buNone/>
            </a:pPr>
            <a:endParaRPr lang="en-US" sz="2000" dirty="0" smtClean="0"/>
          </a:p>
          <a:p>
            <a:r>
              <a:rPr lang="en-US" sz="2000" dirty="0" smtClean="0"/>
              <a:t> It will filled with multiple sensors which will measure body temperature, heart rate, Accelerometer to health condition and upload in database. </a:t>
            </a:r>
          </a:p>
          <a:p>
            <a:endParaRPr lang="en-US" sz="2000" dirty="0" smtClean="0"/>
          </a:p>
          <a:p>
            <a:r>
              <a:rPr lang="en-US" sz="2000" dirty="0" smtClean="0"/>
              <a:t> When the device senses a level of heart rate , it will alert the player who will be able to take measures to prevent  possible injury. </a:t>
            </a:r>
          </a:p>
          <a:p>
            <a:pPr>
              <a:buNone/>
            </a:pPr>
            <a:endParaRPr lang="en-US" sz="2000" dirty="0" smtClean="0"/>
          </a:p>
          <a:p>
            <a:r>
              <a:rPr lang="en-US" sz="2000" dirty="0" smtClean="0"/>
              <a:t>The data will also have the ability to be stored on a Database or directly monitored in application and analyzed by players.</a:t>
            </a:r>
            <a:endParaRPr lang="en-US" sz="2000" b="1" dirty="0">
              <a:latin typeface="Times New Roman" pitchFamily="18" charset="0"/>
              <a:cs typeface="Times New Roman" pitchFamily="18" charset="0"/>
            </a:endParaRPr>
          </a:p>
        </p:txBody>
      </p:sp>
      <p:sp>
        <p:nvSpPr>
          <p:cNvPr id="5" name="Rounded Rectangle 4"/>
          <p:cNvSpPr/>
          <p:nvPr/>
        </p:nvSpPr>
        <p:spPr>
          <a:xfrm>
            <a:off x="457200" y="1181100"/>
            <a:ext cx="8305800" cy="9906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000" b="1" dirty="0">
                <a:latin typeface="Times New Roman" panose="02020603050405020304" pitchFamily="18" charset="0"/>
                <a:cs typeface="Times New Roman" panose="02020603050405020304" pitchFamily="18" charset="0"/>
              </a:rPr>
              <a:t>ABSTRACT</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85000" lnSpcReduction="20000"/>
          </a:bodyPr>
          <a:lstStyle/>
          <a:p>
            <a:r>
              <a:rPr lang="en-US" sz="2000" dirty="0" smtClean="0"/>
              <a:t>Approximately 420,000 athletes participate in collegiate sports, and over 12,000 injuries occur every year .</a:t>
            </a:r>
          </a:p>
          <a:p>
            <a:endParaRPr lang="en-US" sz="2000" dirty="0" smtClean="0"/>
          </a:p>
          <a:p>
            <a:r>
              <a:rPr lang="en-US" sz="2000" dirty="0" smtClean="0"/>
              <a:t>While the National Collegiate Athletic Association (NCAA) has enforced rules to mitigate the risk of accidents, the </a:t>
            </a:r>
          </a:p>
          <a:p>
            <a:pPr>
              <a:buNone/>
            </a:pPr>
            <a:r>
              <a:rPr lang="en-US" sz="2000" dirty="0" smtClean="0"/>
              <a:t>	amount of injuries is still alarming. </a:t>
            </a:r>
          </a:p>
          <a:p>
            <a:endParaRPr lang="en-US" sz="2000" dirty="0" smtClean="0"/>
          </a:p>
          <a:p>
            <a:r>
              <a:rPr lang="en-US" sz="2000" dirty="0" smtClean="0"/>
              <a:t>According to the National Center for Catastrophic Injuries (NCCSI), there have been 66 sports-related heat stroke  deaths since 1975. Between 2000-2007, NCCSI reported 20 deaths from heat stroke where dehydration was a contributing factor to the incident  .</a:t>
            </a:r>
          </a:p>
          <a:p>
            <a:endParaRPr lang="en-US" sz="2000" dirty="0" smtClean="0"/>
          </a:p>
          <a:p>
            <a:r>
              <a:rPr lang="en-US" sz="2000" dirty="0" smtClean="0"/>
              <a:t>Furthermore, it was estimated that between 1.6 and 3.8 million concussions  occur in sports and recreational activities annually. </a:t>
            </a:r>
          </a:p>
          <a:p>
            <a:endParaRPr lang="en-US" sz="2000" dirty="0" smtClean="0"/>
          </a:p>
          <a:p>
            <a:r>
              <a:rPr lang="en-US" sz="2000" dirty="0" smtClean="0"/>
              <a:t>Although there are </a:t>
            </a:r>
            <a:r>
              <a:rPr lang="en-US" sz="2000" dirty="0" err="1" smtClean="0"/>
              <a:t>existingproducts</a:t>
            </a:r>
            <a:r>
              <a:rPr lang="en-US" sz="2000" dirty="0" smtClean="0"/>
              <a:t> that address this issue, the high cost of the current devices suggest the need for a cost effective device that can monitor various </a:t>
            </a:r>
            <a:r>
              <a:rPr lang="en-US" sz="2000" dirty="0" err="1" smtClean="0"/>
              <a:t>physiologicalsignals</a:t>
            </a:r>
            <a:r>
              <a:rPr lang="en-US" sz="2000" dirty="0" smtClean="0"/>
              <a:t> from an athlete.</a:t>
            </a:r>
            <a:endParaRPr lang="en-US" sz="2000" dirty="0">
              <a:latin typeface="Times New Roman" pitchFamily="18" charset="0"/>
              <a:cs typeface="Times New Roman" pitchFamily="18" charset="0"/>
            </a:endParaRPr>
          </a:p>
        </p:txBody>
      </p:sp>
      <p:sp>
        <p:nvSpPr>
          <p:cNvPr id="4" name="Title 3"/>
          <p:cNvSpPr>
            <a:spLocks noGrp="1"/>
          </p:cNvSpPr>
          <p:nvPr>
            <p:ph type="title"/>
          </p:nvPr>
        </p:nvSpPr>
        <p:spPr>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000" b="1" dirty="0">
                <a:latin typeface="Times New Roman" panose="02020603050405020304" pitchFamily="18" charset="0"/>
                <a:cs typeface="Times New Roman" panose="02020603050405020304" pitchFamily="18" charset="0"/>
              </a:rPr>
              <a:t>INTRODUCTION</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3D267946-6DB3-4B64-8F85-DD44C37ED5EF}"/>
              </a:ext>
            </a:extLst>
          </p:cNvPr>
          <p:cNvSpPr>
            <a:spLocks noGrp="1"/>
          </p:cNvSpPr>
          <p:nvPr>
            <p:ph type="title"/>
          </p:nvPr>
        </p:nvSpPr>
        <p:spPr>
          <a:xfrm>
            <a:off x="457200" y="764704"/>
            <a:ext cx="8229600" cy="864096"/>
          </a:xfrm>
        </p:spPr>
        <p:txBody>
          <a:bodyPr/>
          <a:lstStyle/>
          <a:p>
            <a:pPr algn="ctr"/>
            <a:r>
              <a:rPr lang="en-US" b="1" dirty="0">
                <a:latin typeface="Times New Roman" panose="02020603050405020304" pitchFamily="18" charset="0"/>
                <a:cs typeface="Times New Roman" panose="02020603050405020304" pitchFamily="18" charset="0"/>
              </a:rPr>
              <a:t>LITERATURE SURVEY</a:t>
            </a:r>
            <a:endParaRPr lang="en-IN" b="1" dirty="0">
              <a:latin typeface="Times New Roman" panose="02020603050405020304" pitchFamily="18" charset="0"/>
              <a:cs typeface="Times New Roman" panose="02020603050405020304" pitchFamily="18" charset="0"/>
            </a:endParaRPr>
          </a:p>
        </p:txBody>
      </p:sp>
      <p:graphicFrame>
        <p:nvGraphicFramePr>
          <p:cNvPr id="4" name="Table 4">
            <a:extLst>
              <a:ext uri="{FF2B5EF4-FFF2-40B4-BE49-F238E27FC236}">
                <a16:creationId xmlns="" xmlns:a16="http://schemas.microsoft.com/office/drawing/2014/main" id="{C4CB4EEA-00A9-4828-8228-DBB6DEF9D3E6}"/>
              </a:ext>
            </a:extLst>
          </p:cNvPr>
          <p:cNvGraphicFramePr>
            <a:graphicFrameLocks noGrp="1"/>
          </p:cNvGraphicFramePr>
          <p:nvPr>
            <p:ph idx="1"/>
            <p:extLst>
              <p:ext uri="{D42A27DB-BD31-4B8C-83A1-F6EECF244321}">
                <p14:modId xmlns="" xmlns:p14="http://schemas.microsoft.com/office/powerpoint/2010/main" val="2702270746"/>
              </p:ext>
            </p:extLst>
          </p:nvPr>
        </p:nvGraphicFramePr>
        <p:xfrm>
          <a:off x="485775" y="1844824"/>
          <a:ext cx="8229600" cy="3662680"/>
        </p:xfrm>
        <a:graphic>
          <a:graphicData uri="http://schemas.openxmlformats.org/drawingml/2006/table">
            <a:tbl>
              <a:tblPr firstRow="1" bandRow="1">
                <a:tableStyleId>{5C22544A-7EE6-4342-B048-85BDC9FD1C3A}</a:tableStyleId>
              </a:tblPr>
              <a:tblGrid>
                <a:gridCol w="989881">
                  <a:extLst>
                    <a:ext uri="{9D8B030D-6E8A-4147-A177-3AD203B41FA5}">
                      <a16:colId xmlns="" xmlns:a16="http://schemas.microsoft.com/office/drawing/2014/main" val="1134973415"/>
                    </a:ext>
                  </a:extLst>
                </a:gridCol>
                <a:gridCol w="2952328">
                  <a:extLst>
                    <a:ext uri="{9D8B030D-6E8A-4147-A177-3AD203B41FA5}">
                      <a16:colId xmlns="" xmlns:a16="http://schemas.microsoft.com/office/drawing/2014/main" val="1052489034"/>
                    </a:ext>
                  </a:extLst>
                </a:gridCol>
                <a:gridCol w="2016224">
                  <a:extLst>
                    <a:ext uri="{9D8B030D-6E8A-4147-A177-3AD203B41FA5}">
                      <a16:colId xmlns="" xmlns:a16="http://schemas.microsoft.com/office/drawing/2014/main" val="1979066076"/>
                    </a:ext>
                  </a:extLst>
                </a:gridCol>
                <a:gridCol w="2271167">
                  <a:extLst>
                    <a:ext uri="{9D8B030D-6E8A-4147-A177-3AD203B41FA5}">
                      <a16:colId xmlns="" xmlns:a16="http://schemas.microsoft.com/office/drawing/2014/main" val="2299937169"/>
                    </a:ext>
                  </a:extLst>
                </a:gridCol>
              </a:tblGrid>
              <a:tr h="370840">
                <a:tc>
                  <a:txBody>
                    <a:bodyPr/>
                    <a:lstStyle/>
                    <a:p>
                      <a:pPr algn="ctr"/>
                      <a:r>
                        <a:rPr lang="en-US" sz="1700" dirty="0">
                          <a:latin typeface="Times New Roman" panose="02020603050405020304" pitchFamily="18" charset="0"/>
                          <a:cs typeface="Times New Roman" panose="02020603050405020304" pitchFamily="18" charset="0"/>
                        </a:rPr>
                        <a:t>S.NO</a:t>
                      </a:r>
                      <a:endParaRPr lang="en-IN" sz="1700" dirty="0">
                        <a:latin typeface="Times New Roman" panose="02020603050405020304" pitchFamily="18" charset="0"/>
                        <a:cs typeface="Times New Roman" panose="02020603050405020304" pitchFamily="18" charset="0"/>
                      </a:endParaRPr>
                    </a:p>
                  </a:txBody>
                  <a:tcPr/>
                </a:tc>
                <a:tc>
                  <a:txBody>
                    <a:bodyPr/>
                    <a:lstStyle/>
                    <a:p>
                      <a:r>
                        <a:rPr lang="en-US" sz="1700" dirty="0">
                          <a:latin typeface="Times New Roman" panose="02020603050405020304" pitchFamily="18" charset="0"/>
                          <a:cs typeface="Times New Roman" panose="02020603050405020304" pitchFamily="18" charset="0"/>
                        </a:rPr>
                        <a:t>TITLE,JOURNAL,YEAR</a:t>
                      </a:r>
                      <a:endParaRPr lang="en-IN" sz="1700" dirty="0">
                        <a:latin typeface="Times New Roman" panose="02020603050405020304" pitchFamily="18" charset="0"/>
                        <a:cs typeface="Times New Roman" panose="02020603050405020304" pitchFamily="18" charset="0"/>
                      </a:endParaRPr>
                    </a:p>
                  </a:txBody>
                  <a:tcPr/>
                </a:tc>
                <a:tc>
                  <a:txBody>
                    <a:bodyPr/>
                    <a:lstStyle/>
                    <a:p>
                      <a:r>
                        <a:rPr lang="en-US" sz="1700" dirty="0">
                          <a:latin typeface="Times New Roman" panose="02020603050405020304" pitchFamily="18" charset="0"/>
                          <a:cs typeface="Times New Roman" panose="02020603050405020304" pitchFamily="18" charset="0"/>
                        </a:rPr>
                        <a:t>METHODOLOGY</a:t>
                      </a:r>
                      <a:endParaRPr lang="en-IN" sz="1700" dirty="0">
                        <a:latin typeface="Times New Roman" panose="02020603050405020304" pitchFamily="18" charset="0"/>
                        <a:cs typeface="Times New Roman" panose="02020603050405020304" pitchFamily="18" charset="0"/>
                      </a:endParaRPr>
                    </a:p>
                  </a:txBody>
                  <a:tcPr/>
                </a:tc>
                <a:tc>
                  <a:txBody>
                    <a:bodyPr/>
                    <a:lstStyle/>
                    <a:p>
                      <a:r>
                        <a:rPr lang="en-US" sz="1700" dirty="0">
                          <a:latin typeface="Times New Roman" panose="02020603050405020304" pitchFamily="18" charset="0"/>
                          <a:cs typeface="Times New Roman" panose="02020603050405020304" pitchFamily="18" charset="0"/>
                        </a:rPr>
                        <a:t>MERITS/DEMERITS</a:t>
                      </a:r>
                      <a:endParaRPr lang="en-IN" sz="1700" dirty="0">
                        <a:latin typeface="Times New Roman" panose="02020603050405020304" pitchFamily="18" charset="0"/>
                        <a:cs typeface="Times New Roman" panose="02020603050405020304" pitchFamily="18" charset="0"/>
                      </a:endParaRPr>
                    </a:p>
                  </a:txBody>
                  <a:tcPr/>
                </a:tc>
                <a:extLst>
                  <a:ext uri="{0D108BD9-81ED-4DB2-BD59-A6C34878D82A}">
                    <a16:rowId xmlns="" xmlns:a16="http://schemas.microsoft.com/office/drawing/2014/main" val="3744862679"/>
                  </a:ext>
                </a:extLst>
              </a:tr>
              <a:tr h="370840">
                <a:tc>
                  <a:txBody>
                    <a:bodyPr/>
                    <a:lstStyle/>
                    <a:p>
                      <a:pPr algn="ctr"/>
                      <a:r>
                        <a:rPr lang="en-US" sz="1500" dirty="0">
                          <a:latin typeface="Times New Roman" panose="02020603050405020304" pitchFamily="18" charset="0"/>
                          <a:cs typeface="Times New Roman" panose="02020603050405020304" pitchFamily="18" charset="0"/>
                        </a:rPr>
                        <a:t>1</a:t>
                      </a:r>
                      <a:endParaRPr lang="en-IN" sz="1500" dirty="0">
                        <a:latin typeface="Times New Roman" panose="02020603050405020304" pitchFamily="18" charset="0"/>
                        <a:cs typeface="Times New Roman" panose="02020603050405020304" pitchFamily="18" charset="0"/>
                      </a:endParaRPr>
                    </a:p>
                  </a:txBody>
                  <a:tcPr/>
                </a:tc>
                <a:tc>
                  <a:txBody>
                    <a:bodyPr/>
                    <a:lstStyle/>
                    <a:p>
                      <a:pPr algn="just">
                        <a:lnSpc>
                          <a:spcPct val="100000"/>
                        </a:lnSpc>
                      </a:pPr>
                      <a:r>
                        <a:rPr lang="en-IN" sz="1500" b="1" dirty="0" smtClean="0">
                          <a:latin typeface="Times New Roman" pitchFamily="18" charset="0"/>
                          <a:cs typeface="Times New Roman" pitchFamily="18" charset="0"/>
                        </a:rPr>
                        <a:t>Implementation of the Driver Drowsiness Detection System</a:t>
                      </a:r>
                    </a:p>
                    <a:p>
                      <a:pPr algn="just">
                        <a:lnSpc>
                          <a:spcPct val="100000"/>
                        </a:lnSpc>
                      </a:pPr>
                      <a:r>
                        <a:rPr lang="en-IN" sz="1500" dirty="0" err="1" smtClean="0">
                          <a:latin typeface="Times New Roman" pitchFamily="18" charset="0"/>
                          <a:cs typeface="Times New Roman" pitchFamily="18" charset="0"/>
                        </a:rPr>
                        <a:t>K.Srijayathi</a:t>
                      </a:r>
                      <a:r>
                        <a:rPr lang="en-IN" sz="1500" dirty="0" smtClean="0">
                          <a:latin typeface="Times New Roman" pitchFamily="18" charset="0"/>
                          <a:cs typeface="Times New Roman" pitchFamily="18" charset="0"/>
                        </a:rPr>
                        <a:t> and </a:t>
                      </a:r>
                      <a:r>
                        <a:rPr lang="en-IN" sz="1500" dirty="0" err="1" smtClean="0">
                          <a:latin typeface="Times New Roman" pitchFamily="18" charset="0"/>
                          <a:cs typeface="Times New Roman" pitchFamily="18" charset="0"/>
                        </a:rPr>
                        <a:t>M.Vedachary</a:t>
                      </a:r>
                      <a:r>
                        <a:rPr lang="en-IN" sz="1500" smtClean="0">
                          <a:latin typeface="Times New Roman" pitchFamily="18" charset="0"/>
                          <a:cs typeface="Times New Roman" pitchFamily="18" charset="0"/>
                        </a:rPr>
                        <a:t>, </a:t>
                      </a:r>
                    </a:p>
                    <a:p>
                      <a:pPr algn="just">
                        <a:lnSpc>
                          <a:spcPct val="100000"/>
                        </a:lnSpc>
                      </a:pPr>
                      <a:r>
                        <a:rPr lang="en-IN" sz="1500" b="0" smtClean="0">
                          <a:latin typeface="Times New Roman" pitchFamily="18" charset="0"/>
                          <a:cs typeface="Times New Roman" pitchFamily="18" charset="0"/>
                        </a:rPr>
                        <a:t>2013.</a:t>
                      </a:r>
                      <a:endParaRPr lang="en-IN" sz="1500" b="0" dirty="0">
                        <a:latin typeface="Times New Roman" pitchFamily="18" charset="0"/>
                        <a:cs typeface="Times New Roman" pitchFamily="18" charset="0"/>
                      </a:endParaRPr>
                    </a:p>
                  </a:txBody>
                  <a:tcPr/>
                </a:tc>
                <a:tc>
                  <a:txBody>
                    <a:bodyPr/>
                    <a:lstStyle/>
                    <a:p>
                      <a:pPr marL="285750" indent="-285750" algn="just">
                        <a:lnSpc>
                          <a:spcPct val="100000"/>
                        </a:lnSpc>
                        <a:buFont typeface="Arial" panose="020B0604020202020204" pitchFamily="34" charset="0"/>
                        <a:buChar char="•"/>
                      </a:pPr>
                      <a:r>
                        <a:rPr lang="en-IN" sz="1500" dirty="0" smtClean="0">
                          <a:latin typeface="Times New Roman" pitchFamily="18" charset="0"/>
                          <a:cs typeface="Times New Roman" pitchFamily="18" charset="0"/>
                        </a:rPr>
                        <a:t>The system is dynamic, it can update and modify its components like current drivers eye model and skin model throughout its life cycle.</a:t>
                      </a:r>
                    </a:p>
                    <a:p>
                      <a:pPr marL="285750" indent="-285750" algn="just">
                        <a:lnSpc>
                          <a:spcPct val="100000"/>
                        </a:lnSpc>
                        <a:buFont typeface="Arial" panose="020B0604020202020204" pitchFamily="34" charset="0"/>
                        <a:buChar char="•"/>
                      </a:pPr>
                      <a:r>
                        <a:rPr lang="en-IN" sz="1500" dirty="0" smtClean="0">
                          <a:latin typeface="Times New Roman" pitchFamily="18" charset="0"/>
                          <a:cs typeface="Times New Roman" pitchFamily="18" charset="0"/>
                        </a:rPr>
                        <a:t>Such an eye model can always be upgraded, thus increase its quality, through frequent use of the system.</a:t>
                      </a:r>
                      <a:endParaRPr lang="en-IN" sz="1500" dirty="0">
                        <a:latin typeface="Times New Roman" pitchFamily="18" charset="0"/>
                        <a:cs typeface="Times New Roman" pitchFamily="18" charset="0"/>
                      </a:endParaRPr>
                    </a:p>
                  </a:txBody>
                  <a:tcPr/>
                </a:tc>
                <a:tc>
                  <a:txBody>
                    <a:bodyPr/>
                    <a:lstStyle/>
                    <a:p>
                      <a:pPr marL="285750" indent="-285750" algn="just">
                        <a:lnSpc>
                          <a:spcPct val="100000"/>
                        </a:lnSpc>
                        <a:buFont typeface="Arial" panose="020B0604020202020204" pitchFamily="34" charset="0"/>
                        <a:buChar char="•"/>
                      </a:pPr>
                      <a:r>
                        <a:rPr lang="en-IN" sz="1500" dirty="0" smtClean="0">
                          <a:latin typeface="Times New Roman" pitchFamily="18" charset="0"/>
                          <a:cs typeface="Times New Roman" pitchFamily="18" charset="0"/>
                        </a:rPr>
                        <a:t>The driver influences the performance of used face/eye detection algorithm as well as the consistency of its detection.</a:t>
                      </a:r>
                    </a:p>
                    <a:p>
                      <a:pPr marL="285750" indent="-285750" algn="just">
                        <a:lnSpc>
                          <a:spcPct val="100000"/>
                        </a:lnSpc>
                        <a:buFont typeface="Arial" panose="020B0604020202020204" pitchFamily="34" charset="0"/>
                        <a:buChar char="•"/>
                      </a:pPr>
                      <a:r>
                        <a:rPr lang="en-IN" sz="1500" dirty="0" smtClean="0">
                          <a:solidFill>
                            <a:srgbClr val="FF0000"/>
                          </a:solidFill>
                          <a:latin typeface="Times New Roman" pitchFamily="18" charset="0"/>
                          <a:cs typeface="Times New Roman" pitchFamily="18" charset="0"/>
                        </a:rPr>
                        <a:t>The driver might also be asked to hold their eyes closed and then open for a matter of few seconds each time.</a:t>
                      </a:r>
                      <a:endParaRPr lang="en-IN" sz="1500" dirty="0">
                        <a:solidFill>
                          <a:srgbClr val="FF0000"/>
                        </a:solidFill>
                        <a:latin typeface="Times New Roman" pitchFamily="18" charset="0"/>
                        <a:cs typeface="Times New Roman" pitchFamily="18" charset="0"/>
                      </a:endParaRPr>
                    </a:p>
                  </a:txBody>
                  <a:tcPr/>
                </a:tc>
                <a:extLst>
                  <a:ext uri="{0D108BD9-81ED-4DB2-BD59-A6C34878D82A}">
                    <a16:rowId xmlns="" xmlns:a16="http://schemas.microsoft.com/office/drawing/2014/main" val="3752398222"/>
                  </a:ext>
                </a:extLst>
              </a:tr>
            </a:tbl>
          </a:graphicData>
        </a:graphic>
      </p:graphicFrame>
    </p:spTree>
    <p:extLst>
      <p:ext uri="{BB962C8B-B14F-4D97-AF65-F5344CB8AC3E}">
        <p14:creationId xmlns="" xmlns:p14="http://schemas.microsoft.com/office/powerpoint/2010/main" val="10775156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E41B726A-AF44-4E3A-8810-C3DAC0C47BD5}"/>
              </a:ext>
            </a:extLst>
          </p:cNvPr>
          <p:cNvSpPr>
            <a:spLocks noGrp="1"/>
          </p:cNvSpPr>
          <p:nvPr>
            <p:ph type="title"/>
          </p:nvPr>
        </p:nvSpPr>
        <p:spPr>
          <a:xfrm>
            <a:off x="457200" y="692696"/>
            <a:ext cx="8229600" cy="936104"/>
          </a:xfrm>
        </p:spPr>
        <p:txBody>
          <a:bodyPr/>
          <a:lstStyle/>
          <a:p>
            <a:pPr algn="ctr"/>
            <a:r>
              <a:rPr lang="en-US" b="1" dirty="0">
                <a:latin typeface="Times New Roman" panose="02020603050405020304" pitchFamily="18" charset="0"/>
                <a:cs typeface="Times New Roman" panose="02020603050405020304" pitchFamily="18" charset="0"/>
              </a:rPr>
              <a:t>LITERATURE SURVEY</a:t>
            </a:r>
            <a:endParaRPr lang="en-IN" dirty="0"/>
          </a:p>
        </p:txBody>
      </p:sp>
      <p:graphicFrame>
        <p:nvGraphicFramePr>
          <p:cNvPr id="4" name="Table 4">
            <a:extLst>
              <a:ext uri="{FF2B5EF4-FFF2-40B4-BE49-F238E27FC236}">
                <a16:creationId xmlns="" xmlns:a16="http://schemas.microsoft.com/office/drawing/2014/main" id="{771504C0-A483-4457-850D-BD91F20CF8A1}"/>
              </a:ext>
            </a:extLst>
          </p:cNvPr>
          <p:cNvGraphicFramePr>
            <a:graphicFrameLocks noGrp="1"/>
          </p:cNvGraphicFramePr>
          <p:nvPr>
            <p:ph idx="1"/>
            <p:extLst>
              <p:ext uri="{D42A27DB-BD31-4B8C-83A1-F6EECF244321}">
                <p14:modId xmlns="" xmlns:p14="http://schemas.microsoft.com/office/powerpoint/2010/main" val="1410840125"/>
              </p:ext>
            </p:extLst>
          </p:nvPr>
        </p:nvGraphicFramePr>
        <p:xfrm>
          <a:off x="457200" y="2060848"/>
          <a:ext cx="8229600" cy="3230880"/>
        </p:xfrm>
        <a:graphic>
          <a:graphicData uri="http://schemas.openxmlformats.org/drawingml/2006/table">
            <a:tbl>
              <a:tblPr firstRow="1" bandRow="1">
                <a:tableStyleId>{5C22544A-7EE6-4342-B048-85BDC9FD1C3A}</a:tableStyleId>
              </a:tblPr>
              <a:tblGrid>
                <a:gridCol w="936104">
                  <a:extLst>
                    <a:ext uri="{9D8B030D-6E8A-4147-A177-3AD203B41FA5}">
                      <a16:colId xmlns="" xmlns:a16="http://schemas.microsoft.com/office/drawing/2014/main" val="2046657195"/>
                    </a:ext>
                  </a:extLst>
                </a:gridCol>
                <a:gridCol w="3024336">
                  <a:extLst>
                    <a:ext uri="{9D8B030D-6E8A-4147-A177-3AD203B41FA5}">
                      <a16:colId xmlns="" xmlns:a16="http://schemas.microsoft.com/office/drawing/2014/main" val="1439436746"/>
                    </a:ext>
                  </a:extLst>
                </a:gridCol>
                <a:gridCol w="2016224">
                  <a:extLst>
                    <a:ext uri="{9D8B030D-6E8A-4147-A177-3AD203B41FA5}">
                      <a16:colId xmlns="" xmlns:a16="http://schemas.microsoft.com/office/drawing/2014/main" val="2241580214"/>
                    </a:ext>
                  </a:extLst>
                </a:gridCol>
                <a:gridCol w="2252936">
                  <a:extLst>
                    <a:ext uri="{9D8B030D-6E8A-4147-A177-3AD203B41FA5}">
                      <a16:colId xmlns="" xmlns:a16="http://schemas.microsoft.com/office/drawing/2014/main" val="3939023619"/>
                    </a:ext>
                  </a:extLst>
                </a:gridCol>
              </a:tblGrid>
              <a:tr h="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700" dirty="0">
                          <a:latin typeface="Times New Roman" panose="02020603050405020304" pitchFamily="18" charset="0"/>
                          <a:cs typeface="Times New Roman" panose="02020603050405020304" pitchFamily="18" charset="0"/>
                        </a:rPr>
                        <a:t>S.NO</a:t>
                      </a:r>
                      <a:endParaRPr lang="en-IN" sz="1700" dirty="0">
                        <a:latin typeface="Times New Roman" panose="02020603050405020304" pitchFamily="18" charset="0"/>
                        <a:cs typeface="Times New Roman" panose="02020603050405020304" pitchFamily="18" charset="0"/>
                      </a:endParaRPr>
                    </a:p>
                    <a:p>
                      <a:endParaRPr lang="en-IN"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700" dirty="0">
                          <a:latin typeface="Times New Roman" panose="02020603050405020304" pitchFamily="18" charset="0"/>
                          <a:cs typeface="Times New Roman" panose="02020603050405020304" pitchFamily="18" charset="0"/>
                        </a:rPr>
                        <a:t>TITLE,JOURNAL,YEAR</a:t>
                      </a:r>
                      <a:endParaRPr lang="en-IN" sz="1700" dirty="0">
                        <a:latin typeface="Times New Roman" panose="02020603050405020304" pitchFamily="18" charset="0"/>
                        <a:cs typeface="Times New Roman" panose="02020603050405020304" pitchFamily="18"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700" dirty="0">
                          <a:latin typeface="Times New Roman" panose="02020603050405020304" pitchFamily="18" charset="0"/>
                          <a:cs typeface="Times New Roman" panose="02020603050405020304" pitchFamily="18" charset="0"/>
                        </a:rPr>
                        <a:t>METHODOLOGY</a:t>
                      </a:r>
                      <a:endParaRPr lang="en-IN" sz="1700" dirty="0">
                        <a:latin typeface="Times New Roman" panose="02020603050405020304" pitchFamily="18" charset="0"/>
                        <a:cs typeface="Times New Roman" panose="02020603050405020304" pitchFamily="18" charset="0"/>
                      </a:endParaRPr>
                    </a:p>
                    <a:p>
                      <a:endParaRPr lang="en-IN" sz="1700"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700" dirty="0">
                          <a:latin typeface="Times New Roman" panose="02020603050405020304" pitchFamily="18" charset="0"/>
                          <a:cs typeface="Times New Roman" panose="02020603050405020304" pitchFamily="18" charset="0"/>
                        </a:rPr>
                        <a:t>MERITS/DEMERITS</a:t>
                      </a:r>
                      <a:endParaRPr lang="en-IN" sz="1700" dirty="0">
                        <a:latin typeface="Times New Roman" panose="02020603050405020304" pitchFamily="18" charset="0"/>
                        <a:cs typeface="Times New Roman" panose="02020603050405020304" pitchFamily="18" charset="0"/>
                      </a:endParaRPr>
                    </a:p>
                    <a:p>
                      <a:pPr algn="ctr"/>
                      <a:endParaRPr lang="en-IN" dirty="0"/>
                    </a:p>
                  </a:txBody>
                  <a:tcPr/>
                </a:tc>
                <a:extLst>
                  <a:ext uri="{0D108BD9-81ED-4DB2-BD59-A6C34878D82A}">
                    <a16:rowId xmlns="" xmlns:a16="http://schemas.microsoft.com/office/drawing/2014/main" val="2244625788"/>
                  </a:ext>
                </a:extLst>
              </a:tr>
              <a:tr h="370840">
                <a:tc>
                  <a:txBody>
                    <a:bodyPr/>
                    <a:lstStyle/>
                    <a:p>
                      <a:pPr algn="ctr"/>
                      <a:r>
                        <a:rPr lang="en-US" sz="1500" dirty="0">
                          <a:latin typeface="Times New Roman" panose="02020603050405020304" pitchFamily="18" charset="0"/>
                          <a:cs typeface="Times New Roman" panose="02020603050405020304" pitchFamily="18" charset="0"/>
                        </a:rPr>
                        <a:t>2</a:t>
                      </a:r>
                      <a:endParaRPr lang="en-IN" sz="1500" dirty="0">
                        <a:latin typeface="Times New Roman" panose="02020603050405020304" pitchFamily="18" charset="0"/>
                        <a:cs typeface="Times New Roman" panose="02020603050405020304" pitchFamily="18" charset="0"/>
                      </a:endParaRPr>
                    </a:p>
                  </a:txBody>
                  <a:tcPr/>
                </a:tc>
                <a:tc>
                  <a:txBody>
                    <a:bodyPr/>
                    <a:lstStyle/>
                    <a:p>
                      <a:pPr algn="just"/>
                      <a:r>
                        <a:rPr lang="en-IN" sz="1500" b="1" dirty="0" smtClean="0">
                          <a:latin typeface="Times New Roman" pitchFamily="18" charset="0"/>
                          <a:cs typeface="Times New Roman" pitchFamily="18" charset="0"/>
                        </a:rPr>
                        <a:t>An </a:t>
                      </a:r>
                      <a:r>
                        <a:rPr lang="en-IN" sz="1500" b="1" dirty="0" err="1" smtClean="0">
                          <a:latin typeface="Times New Roman" pitchFamily="18" charset="0"/>
                          <a:cs typeface="Times New Roman" pitchFamily="18" charset="0"/>
                        </a:rPr>
                        <a:t>IoT</a:t>
                      </a:r>
                      <a:r>
                        <a:rPr lang="en-IN" sz="1500" b="1" dirty="0" smtClean="0">
                          <a:latin typeface="Times New Roman" pitchFamily="18" charset="0"/>
                          <a:cs typeface="Times New Roman" pitchFamily="18" charset="0"/>
                        </a:rPr>
                        <a:t> Approach to Vehicle Accident Detection, Reporting and Navigation</a:t>
                      </a:r>
                    </a:p>
                    <a:p>
                      <a:pPr algn="just"/>
                      <a:r>
                        <a:rPr lang="en-IN" sz="1500" dirty="0" err="1" smtClean="0">
                          <a:latin typeface="Times New Roman" pitchFamily="18" charset="0"/>
                          <a:cs typeface="Times New Roman" pitchFamily="18" charset="0"/>
                        </a:rPr>
                        <a:t>Elie</a:t>
                      </a:r>
                      <a:r>
                        <a:rPr lang="en-IN" sz="1500" dirty="0" smtClean="0">
                          <a:latin typeface="Times New Roman" pitchFamily="18" charset="0"/>
                          <a:cs typeface="Times New Roman" pitchFamily="18" charset="0"/>
                        </a:rPr>
                        <a:t> Nasr, </a:t>
                      </a:r>
                      <a:r>
                        <a:rPr lang="en-IN" sz="1500" dirty="0" err="1" smtClean="0">
                          <a:latin typeface="Times New Roman" pitchFamily="18" charset="0"/>
                          <a:cs typeface="Times New Roman" pitchFamily="18" charset="0"/>
                        </a:rPr>
                        <a:t>Elie</a:t>
                      </a:r>
                      <a:r>
                        <a:rPr lang="en-IN" sz="1500" dirty="0" smtClean="0">
                          <a:latin typeface="Times New Roman" pitchFamily="18" charset="0"/>
                          <a:cs typeface="Times New Roman" pitchFamily="18" charset="0"/>
                        </a:rPr>
                        <a:t> </a:t>
                      </a:r>
                      <a:r>
                        <a:rPr lang="en-IN" sz="1500" dirty="0" err="1" smtClean="0">
                          <a:latin typeface="Times New Roman" pitchFamily="18" charset="0"/>
                          <a:cs typeface="Times New Roman" pitchFamily="18" charset="0"/>
                        </a:rPr>
                        <a:t>Kfoury</a:t>
                      </a:r>
                      <a:r>
                        <a:rPr lang="en-IN" sz="1500" dirty="0" smtClean="0">
                          <a:latin typeface="Times New Roman" pitchFamily="18" charset="0"/>
                          <a:cs typeface="Times New Roman" pitchFamily="18" charset="0"/>
                        </a:rPr>
                        <a:t> and David </a:t>
                      </a:r>
                      <a:r>
                        <a:rPr lang="en-IN" sz="1500" dirty="0" err="1" smtClean="0">
                          <a:latin typeface="Times New Roman" pitchFamily="18" charset="0"/>
                          <a:cs typeface="Times New Roman" pitchFamily="18" charset="0"/>
                        </a:rPr>
                        <a:t>Khoury</a:t>
                      </a:r>
                      <a:r>
                        <a:rPr lang="en-IN" sz="1500" dirty="0" smtClean="0">
                          <a:latin typeface="Times New Roman" pitchFamily="18" charset="0"/>
                          <a:cs typeface="Times New Roman" pitchFamily="18" charset="0"/>
                        </a:rPr>
                        <a:t>, 2016</a:t>
                      </a:r>
                      <a:endParaRPr lang="en-IN" sz="1500" b="0" dirty="0">
                        <a:latin typeface="Times New Roman" pitchFamily="18" charset="0"/>
                        <a:cs typeface="Times New Roman" pitchFamily="18" charset="0"/>
                      </a:endParaRPr>
                    </a:p>
                  </a:txBody>
                  <a:tcPr/>
                </a:tc>
                <a:tc>
                  <a:txBody>
                    <a:bodyPr/>
                    <a:lstStyle/>
                    <a:p>
                      <a:pPr marL="285750" indent="-285750" algn="just">
                        <a:buFont typeface="Arial" panose="020B0604020202020204" pitchFamily="34" charset="0"/>
                        <a:buChar char="•"/>
                      </a:pPr>
                      <a:r>
                        <a:rPr lang="en-IN" sz="1500" dirty="0" smtClean="0">
                          <a:latin typeface="Times New Roman" pitchFamily="18" charset="0"/>
                          <a:cs typeface="Times New Roman" pitchFamily="18" charset="0"/>
                        </a:rPr>
                        <a:t>This method is applicable for any vehicle used in transportation and mainly for cars accidents. </a:t>
                      </a:r>
                    </a:p>
                    <a:p>
                      <a:pPr marL="285750" indent="-285750" algn="just">
                        <a:buFont typeface="Arial" panose="020B0604020202020204" pitchFamily="34" charset="0"/>
                        <a:buChar char="•"/>
                      </a:pPr>
                      <a:r>
                        <a:rPr lang="en-IN" sz="1500" dirty="0" smtClean="0">
                          <a:latin typeface="Times New Roman" pitchFamily="18" charset="0"/>
                          <a:cs typeface="Times New Roman" pitchFamily="18" charset="0"/>
                        </a:rPr>
                        <a:t>The vehicle’s owner must prepare the vehicle for this system by installing the </a:t>
                      </a:r>
                      <a:r>
                        <a:rPr lang="en-IN" sz="1500" dirty="0" err="1" smtClean="0">
                          <a:latin typeface="Times New Roman" pitchFamily="18" charset="0"/>
                          <a:cs typeface="Times New Roman" pitchFamily="18" charset="0"/>
                        </a:rPr>
                        <a:t>IoT</a:t>
                      </a:r>
                      <a:r>
                        <a:rPr lang="en-IN" sz="1500" dirty="0" smtClean="0">
                          <a:latin typeface="Times New Roman" pitchFamily="18" charset="0"/>
                          <a:cs typeface="Times New Roman" pitchFamily="18" charset="0"/>
                        </a:rPr>
                        <a:t> device.</a:t>
                      </a:r>
                      <a:endParaRPr lang="en-IN" sz="1500" dirty="0">
                        <a:latin typeface="Times New Roman" pitchFamily="18" charset="0"/>
                        <a:cs typeface="Times New Roman" pitchFamily="18" charset="0"/>
                      </a:endParaRPr>
                    </a:p>
                  </a:txBody>
                  <a:tcPr/>
                </a:tc>
                <a:tc>
                  <a:txBody>
                    <a:bodyPr/>
                    <a:lstStyle/>
                    <a:p>
                      <a:pPr marL="285750" indent="-285750" algn="just">
                        <a:buFont typeface="Arial" panose="020B0604020202020204" pitchFamily="34" charset="0"/>
                        <a:buChar char="•"/>
                      </a:pPr>
                      <a:r>
                        <a:rPr lang="en-IN" sz="1500" dirty="0" smtClean="0">
                          <a:latin typeface="Times New Roman" pitchFamily="18" charset="0"/>
                          <a:cs typeface="Times New Roman" pitchFamily="18" charset="0"/>
                        </a:rPr>
                        <a:t>An NFC reader is used to identify each passenger by detecting his/her ID.</a:t>
                      </a:r>
                    </a:p>
                    <a:p>
                      <a:pPr marL="285750" indent="-285750" algn="just">
                        <a:buFont typeface="Arial" panose="020B0604020202020204" pitchFamily="34" charset="0"/>
                        <a:buChar char="•"/>
                      </a:pPr>
                      <a:r>
                        <a:rPr lang="en-IN" sz="1500" dirty="0" smtClean="0">
                          <a:solidFill>
                            <a:srgbClr val="FF0000"/>
                          </a:solidFill>
                          <a:latin typeface="Times New Roman" pitchFamily="18" charset="0"/>
                          <a:cs typeface="Times New Roman" pitchFamily="18" charset="0"/>
                        </a:rPr>
                        <a:t>The main disadvantage is that it serves only as a form of manual reporting about the accident after it is being taken place.</a:t>
                      </a:r>
                      <a:endParaRPr lang="en-IN" sz="1500" dirty="0">
                        <a:solidFill>
                          <a:srgbClr val="FF0000"/>
                        </a:solidFill>
                        <a:latin typeface="Times New Roman" pitchFamily="18" charset="0"/>
                        <a:cs typeface="Times New Roman" pitchFamily="18" charset="0"/>
                      </a:endParaRPr>
                    </a:p>
                  </a:txBody>
                  <a:tcPr/>
                </a:tc>
                <a:extLst>
                  <a:ext uri="{0D108BD9-81ED-4DB2-BD59-A6C34878D82A}">
                    <a16:rowId xmlns="" xmlns:a16="http://schemas.microsoft.com/office/drawing/2014/main" val="2760456586"/>
                  </a:ext>
                </a:extLst>
              </a:tr>
            </a:tbl>
          </a:graphicData>
        </a:graphic>
      </p:graphicFrame>
    </p:spTree>
    <p:extLst>
      <p:ext uri="{BB962C8B-B14F-4D97-AF65-F5344CB8AC3E}">
        <p14:creationId xmlns="" xmlns:p14="http://schemas.microsoft.com/office/powerpoint/2010/main" val="422150766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19088521-7FD1-4A12-A517-DBDC9C0AA621}"/>
              </a:ext>
            </a:extLst>
          </p:cNvPr>
          <p:cNvSpPr>
            <a:spLocks noGrp="1"/>
          </p:cNvSpPr>
          <p:nvPr>
            <p:ph type="title"/>
          </p:nvPr>
        </p:nvSpPr>
        <p:spPr>
          <a:xfrm>
            <a:off x="457200" y="692696"/>
            <a:ext cx="8229600" cy="864096"/>
          </a:xfrm>
        </p:spPr>
        <p:txBody>
          <a:bodyPr/>
          <a:lstStyle/>
          <a:p>
            <a:pPr algn="ctr"/>
            <a:r>
              <a:rPr lang="en-US" b="1" dirty="0">
                <a:latin typeface="Times New Roman" panose="02020603050405020304" pitchFamily="18" charset="0"/>
                <a:cs typeface="Times New Roman" panose="02020603050405020304" pitchFamily="18" charset="0"/>
              </a:rPr>
              <a:t>LITERATURE SURVEY</a:t>
            </a:r>
            <a:endParaRPr lang="en-IN" dirty="0"/>
          </a:p>
        </p:txBody>
      </p:sp>
      <p:graphicFrame>
        <p:nvGraphicFramePr>
          <p:cNvPr id="4" name="Table 4">
            <a:extLst>
              <a:ext uri="{FF2B5EF4-FFF2-40B4-BE49-F238E27FC236}">
                <a16:creationId xmlns="" xmlns:a16="http://schemas.microsoft.com/office/drawing/2014/main" id="{EECB78ED-4277-4BBF-9CB3-BABA96A9EFAA}"/>
              </a:ext>
            </a:extLst>
          </p:cNvPr>
          <p:cNvGraphicFramePr>
            <a:graphicFrameLocks noGrp="1"/>
          </p:cNvGraphicFramePr>
          <p:nvPr>
            <p:ph idx="1"/>
            <p:extLst>
              <p:ext uri="{D42A27DB-BD31-4B8C-83A1-F6EECF244321}">
                <p14:modId xmlns="" xmlns:p14="http://schemas.microsoft.com/office/powerpoint/2010/main" val="689274465"/>
              </p:ext>
            </p:extLst>
          </p:nvPr>
        </p:nvGraphicFramePr>
        <p:xfrm>
          <a:off x="457200" y="2156460"/>
          <a:ext cx="8147248" cy="3415680"/>
        </p:xfrm>
        <a:graphic>
          <a:graphicData uri="http://schemas.openxmlformats.org/drawingml/2006/table">
            <a:tbl>
              <a:tblPr firstRow="1" bandRow="1">
                <a:tableStyleId>{5C22544A-7EE6-4342-B048-85BDC9FD1C3A}</a:tableStyleId>
              </a:tblPr>
              <a:tblGrid>
                <a:gridCol w="1090464">
                  <a:extLst>
                    <a:ext uri="{9D8B030D-6E8A-4147-A177-3AD203B41FA5}">
                      <a16:colId xmlns="" xmlns:a16="http://schemas.microsoft.com/office/drawing/2014/main" val="1726910032"/>
                    </a:ext>
                  </a:extLst>
                </a:gridCol>
                <a:gridCol w="2664296">
                  <a:extLst>
                    <a:ext uri="{9D8B030D-6E8A-4147-A177-3AD203B41FA5}">
                      <a16:colId xmlns="" xmlns:a16="http://schemas.microsoft.com/office/drawing/2014/main" val="2693661485"/>
                    </a:ext>
                  </a:extLst>
                </a:gridCol>
                <a:gridCol w="2016224">
                  <a:extLst>
                    <a:ext uri="{9D8B030D-6E8A-4147-A177-3AD203B41FA5}">
                      <a16:colId xmlns="" xmlns:a16="http://schemas.microsoft.com/office/drawing/2014/main" val="3963040187"/>
                    </a:ext>
                  </a:extLst>
                </a:gridCol>
                <a:gridCol w="2376264">
                  <a:extLst>
                    <a:ext uri="{9D8B030D-6E8A-4147-A177-3AD203B41FA5}">
                      <a16:colId xmlns="" xmlns:a16="http://schemas.microsoft.com/office/drawing/2014/main" val="2079087720"/>
                    </a:ext>
                  </a:extLst>
                </a:gridCol>
              </a:tblGrid>
              <a:tr h="76946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700" dirty="0">
                          <a:latin typeface="Times New Roman" panose="02020603050405020304" pitchFamily="18" charset="0"/>
                          <a:cs typeface="Times New Roman" panose="02020603050405020304" pitchFamily="18" charset="0"/>
                        </a:rPr>
                        <a:t>S.NO</a:t>
                      </a:r>
                      <a:endParaRPr lang="en-IN" sz="1700" dirty="0">
                        <a:latin typeface="Times New Roman" panose="02020603050405020304" pitchFamily="18" charset="0"/>
                        <a:cs typeface="Times New Roman" panose="02020603050405020304" pitchFamily="18" charset="0"/>
                      </a:endParaRPr>
                    </a:p>
                    <a:p>
                      <a:endParaRPr kumimoji="0" lang="en-IN" sz="1500" b="1" kern="1200" dirty="0">
                        <a:solidFill>
                          <a:schemeClr val="dk1"/>
                        </a:solidFill>
                        <a:latin typeface="Times New Roman" panose="02020603050405020304" pitchFamily="18" charset="0"/>
                        <a:ea typeface="+mn-ea"/>
                        <a:cs typeface="Times New Roman" panose="02020603050405020304" pitchFamily="18"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700" dirty="0">
                          <a:latin typeface="Times New Roman" panose="02020603050405020304" pitchFamily="18" charset="0"/>
                          <a:cs typeface="Times New Roman" panose="02020603050405020304" pitchFamily="18" charset="0"/>
                        </a:rPr>
                        <a:t>TITLE,JOURNAL,YEAR</a:t>
                      </a:r>
                      <a:endParaRPr lang="en-IN" sz="1700" dirty="0">
                        <a:latin typeface="Times New Roman" panose="02020603050405020304" pitchFamily="18" charset="0"/>
                        <a:cs typeface="Times New Roman" panose="02020603050405020304" pitchFamily="18" charset="0"/>
                      </a:endParaRPr>
                    </a:p>
                    <a:p>
                      <a:endParaRPr lang="en-IN"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700" dirty="0">
                          <a:latin typeface="Times New Roman" panose="02020603050405020304" pitchFamily="18" charset="0"/>
                          <a:cs typeface="Times New Roman" panose="02020603050405020304" pitchFamily="18" charset="0"/>
                        </a:rPr>
                        <a:t>METHODOLOGY</a:t>
                      </a:r>
                      <a:endParaRPr lang="en-IN" sz="1700" dirty="0">
                        <a:latin typeface="Times New Roman" panose="02020603050405020304" pitchFamily="18" charset="0"/>
                        <a:cs typeface="Times New Roman" panose="02020603050405020304" pitchFamily="18" charset="0"/>
                      </a:endParaRPr>
                    </a:p>
                    <a:p>
                      <a:endParaRPr lang="en-IN"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700" dirty="0">
                          <a:latin typeface="Times New Roman" panose="02020603050405020304" pitchFamily="18" charset="0"/>
                          <a:cs typeface="Times New Roman" panose="02020603050405020304" pitchFamily="18" charset="0"/>
                        </a:rPr>
                        <a:t>MERITS/DEMERITS</a:t>
                      </a:r>
                      <a:endParaRPr lang="en-IN" sz="1700" dirty="0">
                        <a:latin typeface="Times New Roman" panose="02020603050405020304" pitchFamily="18" charset="0"/>
                        <a:cs typeface="Times New Roman" panose="02020603050405020304" pitchFamily="18" charset="0"/>
                      </a:endParaRPr>
                    </a:p>
                    <a:p>
                      <a:endParaRPr lang="en-IN" dirty="0"/>
                    </a:p>
                  </a:txBody>
                  <a:tcPr/>
                </a:tc>
                <a:extLst>
                  <a:ext uri="{0D108BD9-81ED-4DB2-BD59-A6C34878D82A}">
                    <a16:rowId xmlns="" xmlns:a16="http://schemas.microsoft.com/office/drawing/2014/main" val="2714331039"/>
                  </a:ext>
                </a:extLst>
              </a:tr>
              <a:tr h="2646214">
                <a:tc>
                  <a:txBody>
                    <a:bodyPr/>
                    <a:lstStyle/>
                    <a:p>
                      <a:pPr algn="ctr"/>
                      <a:r>
                        <a:rPr lang="en-US" sz="1500" dirty="0">
                          <a:latin typeface="Times New Roman" panose="02020603050405020304" pitchFamily="18" charset="0"/>
                          <a:cs typeface="Times New Roman" panose="02020603050405020304" pitchFamily="18" charset="0"/>
                        </a:rPr>
                        <a:t>3</a:t>
                      </a:r>
                      <a:endParaRPr lang="en-IN" sz="1500" dirty="0">
                        <a:latin typeface="Times New Roman" panose="02020603050405020304" pitchFamily="18" charset="0"/>
                        <a:cs typeface="Times New Roman" panose="02020603050405020304" pitchFamily="18" charset="0"/>
                      </a:endParaRPr>
                    </a:p>
                  </a:txBody>
                  <a:tcPr/>
                </a:tc>
                <a:tc>
                  <a:txBody>
                    <a:bodyPr/>
                    <a:lstStyle/>
                    <a:p>
                      <a:pPr algn="just"/>
                      <a:r>
                        <a:rPr lang="en-IN" sz="1500" b="1" dirty="0" smtClean="0">
                          <a:latin typeface="Times New Roman" pitchFamily="18" charset="0"/>
                          <a:cs typeface="Times New Roman" pitchFamily="18" charset="0"/>
                        </a:rPr>
                        <a:t>A Microcontroller based Car-Safety System: Implementing Drowsiness Detection And Vehicle-Vehicle Distance Detection In Parallel</a:t>
                      </a:r>
                    </a:p>
                    <a:p>
                      <a:pPr algn="just"/>
                      <a:r>
                        <a:rPr lang="en-IN" sz="1500" dirty="0" err="1" smtClean="0">
                          <a:latin typeface="Times New Roman" pitchFamily="18" charset="0"/>
                          <a:cs typeface="Times New Roman" pitchFamily="18" charset="0"/>
                        </a:rPr>
                        <a:t>Pragyaditya</a:t>
                      </a:r>
                      <a:r>
                        <a:rPr lang="en-IN" sz="1500" dirty="0" smtClean="0">
                          <a:latin typeface="Times New Roman" pitchFamily="18" charset="0"/>
                          <a:cs typeface="Times New Roman" pitchFamily="18" charset="0"/>
                        </a:rPr>
                        <a:t> Das and </a:t>
                      </a:r>
                      <a:r>
                        <a:rPr lang="en-IN" sz="1500" dirty="0" err="1" smtClean="0">
                          <a:latin typeface="Times New Roman" pitchFamily="18" charset="0"/>
                          <a:cs typeface="Times New Roman" pitchFamily="18" charset="0"/>
                        </a:rPr>
                        <a:t>S.Pragadeesh</a:t>
                      </a:r>
                      <a:r>
                        <a:rPr lang="en-IN" sz="1500" dirty="0" smtClean="0">
                          <a:latin typeface="Times New Roman" pitchFamily="18" charset="0"/>
                          <a:cs typeface="Times New Roman" pitchFamily="18" charset="0"/>
                        </a:rPr>
                        <a:t>,  2015</a:t>
                      </a:r>
                      <a:endParaRPr lang="en-IN" sz="1500" b="0" dirty="0">
                        <a:latin typeface="Times New Roman" pitchFamily="18" charset="0"/>
                        <a:cs typeface="Times New Roman" pitchFamily="18" charset="0"/>
                      </a:endParaRPr>
                    </a:p>
                  </a:txBody>
                  <a:tcPr/>
                </a:tc>
                <a:tc>
                  <a:txBody>
                    <a:bodyPr/>
                    <a:lstStyle/>
                    <a:p>
                      <a:pPr marL="285750" indent="-285750" algn="just">
                        <a:buFont typeface="Arial" panose="020B0604020202020204" pitchFamily="34" charset="0"/>
                        <a:buChar char="•"/>
                      </a:pPr>
                      <a:r>
                        <a:rPr lang="en-IN" sz="1500" dirty="0" smtClean="0">
                          <a:latin typeface="Times New Roman" pitchFamily="18" charset="0"/>
                          <a:cs typeface="Times New Roman" pitchFamily="18" charset="0"/>
                        </a:rPr>
                        <a:t>This is the method of Distributed sensing using an Array of Sensor. </a:t>
                      </a:r>
                    </a:p>
                    <a:p>
                      <a:pPr marL="285750" indent="-285750" algn="just">
                        <a:buFont typeface="Arial" panose="020B0604020202020204" pitchFamily="34" charset="0"/>
                        <a:buChar char="•"/>
                      </a:pPr>
                      <a:r>
                        <a:rPr lang="en-IN" sz="1500" dirty="0" smtClean="0">
                          <a:latin typeface="Times New Roman" pitchFamily="18" charset="0"/>
                          <a:cs typeface="Times New Roman" pitchFamily="18" charset="0"/>
                        </a:rPr>
                        <a:t>The output to the microcontroller will be the statistical mean of the output of all the Sensors</a:t>
                      </a:r>
                      <a:endParaRPr lang="en-IN" sz="1500" dirty="0">
                        <a:latin typeface="Times New Roman" pitchFamily="18" charset="0"/>
                        <a:cs typeface="Times New Roman" pitchFamily="18" charset="0"/>
                      </a:endParaRPr>
                    </a:p>
                  </a:txBody>
                  <a:tcPr/>
                </a:tc>
                <a:tc>
                  <a:txBody>
                    <a:bodyPr/>
                    <a:lstStyle/>
                    <a:p>
                      <a:pPr marL="285750" indent="-285750" algn="just">
                        <a:buFont typeface="Arial" panose="020B0604020202020204" pitchFamily="34" charset="0"/>
                        <a:buChar char="•"/>
                      </a:pPr>
                      <a:r>
                        <a:rPr lang="en-IN" sz="1500" dirty="0" smtClean="0">
                          <a:latin typeface="Times New Roman" pitchFamily="18" charset="0"/>
                          <a:cs typeface="Times New Roman" pitchFamily="18" charset="0"/>
                        </a:rPr>
                        <a:t>One main condition is that the IR transmitter and receiver should be in a straight line for optimum performance.</a:t>
                      </a:r>
                    </a:p>
                    <a:p>
                      <a:pPr marL="285750" indent="-285750" algn="just">
                        <a:buFont typeface="Arial" panose="020B0604020202020204" pitchFamily="34" charset="0"/>
                        <a:buChar char="•"/>
                      </a:pPr>
                      <a:r>
                        <a:rPr lang="en-IN" sz="1500" dirty="0" smtClean="0">
                          <a:solidFill>
                            <a:srgbClr val="FF0000"/>
                          </a:solidFill>
                          <a:latin typeface="Times New Roman" pitchFamily="18" charset="0"/>
                          <a:cs typeface="Times New Roman" pitchFamily="18" charset="0"/>
                        </a:rPr>
                        <a:t>It can also be connected to the braking system to stop the vehicle.</a:t>
                      </a:r>
                      <a:endParaRPr lang="en-IN" sz="1500" dirty="0">
                        <a:solidFill>
                          <a:srgbClr val="FF0000"/>
                        </a:solidFill>
                        <a:latin typeface="Times New Roman" pitchFamily="18" charset="0"/>
                        <a:cs typeface="Times New Roman" pitchFamily="18" charset="0"/>
                      </a:endParaRPr>
                    </a:p>
                  </a:txBody>
                  <a:tcPr/>
                </a:tc>
                <a:extLst>
                  <a:ext uri="{0D108BD9-81ED-4DB2-BD59-A6C34878D82A}">
                    <a16:rowId xmlns="" xmlns:a16="http://schemas.microsoft.com/office/drawing/2014/main" val="2210217670"/>
                  </a:ext>
                </a:extLst>
              </a:tr>
            </a:tbl>
          </a:graphicData>
        </a:graphic>
      </p:graphicFrame>
    </p:spTree>
    <p:extLst>
      <p:ext uri="{BB962C8B-B14F-4D97-AF65-F5344CB8AC3E}">
        <p14:creationId xmlns="" xmlns:p14="http://schemas.microsoft.com/office/powerpoint/2010/main" val="99291925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5CFD42A5-2ADA-4EE9-A3D6-6981D5EB1CE2}"/>
              </a:ext>
            </a:extLst>
          </p:cNvPr>
          <p:cNvSpPr>
            <a:spLocks noGrp="1"/>
          </p:cNvSpPr>
          <p:nvPr>
            <p:ph type="title"/>
          </p:nvPr>
        </p:nvSpPr>
        <p:spPr>
          <a:xfrm>
            <a:off x="457200" y="764704"/>
            <a:ext cx="8229600" cy="864096"/>
          </a:xfrm>
        </p:spPr>
        <p:txBody>
          <a:bodyPr/>
          <a:lstStyle/>
          <a:p>
            <a:pPr algn="ctr"/>
            <a:r>
              <a:rPr lang="en-US" b="1" dirty="0">
                <a:latin typeface="Times New Roman" panose="02020603050405020304" pitchFamily="18" charset="0"/>
                <a:cs typeface="Times New Roman" panose="02020603050405020304" pitchFamily="18" charset="0"/>
              </a:rPr>
              <a:t>LITERATURE SURVEY</a:t>
            </a:r>
            <a:endParaRPr lang="en-IN" dirty="0"/>
          </a:p>
        </p:txBody>
      </p:sp>
      <p:graphicFrame>
        <p:nvGraphicFramePr>
          <p:cNvPr id="4" name="Table 4">
            <a:extLst>
              <a:ext uri="{FF2B5EF4-FFF2-40B4-BE49-F238E27FC236}">
                <a16:creationId xmlns="" xmlns:a16="http://schemas.microsoft.com/office/drawing/2014/main" id="{DEDA0C5A-FEB1-4EF2-9CC3-1BDFCA7C775E}"/>
              </a:ext>
            </a:extLst>
          </p:cNvPr>
          <p:cNvGraphicFramePr>
            <a:graphicFrameLocks noGrp="1"/>
          </p:cNvGraphicFramePr>
          <p:nvPr>
            <p:ph idx="1"/>
            <p:extLst>
              <p:ext uri="{D42A27DB-BD31-4B8C-83A1-F6EECF244321}">
                <p14:modId xmlns="" xmlns:p14="http://schemas.microsoft.com/office/powerpoint/2010/main" val="1734562361"/>
              </p:ext>
            </p:extLst>
          </p:nvPr>
        </p:nvGraphicFramePr>
        <p:xfrm>
          <a:off x="457200" y="1756232"/>
          <a:ext cx="8229600" cy="3916680"/>
        </p:xfrm>
        <a:graphic>
          <a:graphicData uri="http://schemas.openxmlformats.org/drawingml/2006/table">
            <a:tbl>
              <a:tblPr firstRow="1" bandRow="1">
                <a:tableStyleId>{5C22544A-7EE6-4342-B048-85BDC9FD1C3A}</a:tableStyleId>
              </a:tblPr>
              <a:tblGrid>
                <a:gridCol w="1018456">
                  <a:extLst>
                    <a:ext uri="{9D8B030D-6E8A-4147-A177-3AD203B41FA5}">
                      <a16:colId xmlns="" xmlns:a16="http://schemas.microsoft.com/office/drawing/2014/main" val="1166161626"/>
                    </a:ext>
                  </a:extLst>
                </a:gridCol>
                <a:gridCol w="2808312">
                  <a:extLst>
                    <a:ext uri="{9D8B030D-6E8A-4147-A177-3AD203B41FA5}">
                      <a16:colId xmlns="" xmlns:a16="http://schemas.microsoft.com/office/drawing/2014/main" val="88571301"/>
                    </a:ext>
                  </a:extLst>
                </a:gridCol>
                <a:gridCol w="2016224">
                  <a:extLst>
                    <a:ext uri="{9D8B030D-6E8A-4147-A177-3AD203B41FA5}">
                      <a16:colId xmlns="" xmlns:a16="http://schemas.microsoft.com/office/drawing/2014/main" val="3177115593"/>
                    </a:ext>
                  </a:extLst>
                </a:gridCol>
                <a:gridCol w="2386608">
                  <a:extLst>
                    <a:ext uri="{9D8B030D-6E8A-4147-A177-3AD203B41FA5}">
                      <a16:colId xmlns="" xmlns:a16="http://schemas.microsoft.com/office/drawing/2014/main" val="2917376144"/>
                    </a:ext>
                  </a:extLst>
                </a:gridCol>
              </a:tblGrid>
              <a:tr h="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700" dirty="0">
                          <a:latin typeface="Times New Roman" panose="02020603050405020304" pitchFamily="18" charset="0"/>
                          <a:cs typeface="Times New Roman" panose="02020603050405020304" pitchFamily="18" charset="0"/>
                        </a:rPr>
                        <a:t>S.NO</a:t>
                      </a:r>
                      <a:endParaRPr lang="en-IN" sz="1700" dirty="0">
                        <a:latin typeface="Times New Roman" panose="02020603050405020304" pitchFamily="18" charset="0"/>
                        <a:cs typeface="Times New Roman" panose="02020603050405020304" pitchFamily="18" charset="0"/>
                      </a:endParaRPr>
                    </a:p>
                    <a:p>
                      <a:endParaRPr lang="en-IN"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700" dirty="0">
                          <a:latin typeface="Times New Roman" panose="02020603050405020304" pitchFamily="18" charset="0"/>
                          <a:cs typeface="Times New Roman" panose="02020603050405020304" pitchFamily="18" charset="0"/>
                        </a:rPr>
                        <a:t>TITLE,JOURNAL,YEAR</a:t>
                      </a:r>
                      <a:endParaRPr lang="en-IN" sz="1700" dirty="0">
                        <a:latin typeface="Times New Roman" panose="02020603050405020304" pitchFamily="18" charset="0"/>
                        <a:cs typeface="Times New Roman" panose="02020603050405020304" pitchFamily="18" charset="0"/>
                      </a:endParaRPr>
                    </a:p>
                    <a:p>
                      <a:endParaRPr lang="en-IN"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700" dirty="0">
                          <a:latin typeface="Times New Roman" panose="02020603050405020304" pitchFamily="18" charset="0"/>
                          <a:cs typeface="Times New Roman" panose="02020603050405020304" pitchFamily="18" charset="0"/>
                        </a:rPr>
                        <a:t>METHODOLOGY</a:t>
                      </a:r>
                      <a:endParaRPr lang="en-IN" sz="1700" dirty="0">
                        <a:latin typeface="Times New Roman" panose="02020603050405020304" pitchFamily="18" charset="0"/>
                        <a:cs typeface="Times New Roman" panose="02020603050405020304" pitchFamily="18" charset="0"/>
                      </a:endParaRPr>
                    </a:p>
                    <a:p>
                      <a:endParaRPr lang="en-IN" dirty="0"/>
                    </a:p>
                    <a:p>
                      <a:endParaRPr lang="en-IN"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700" dirty="0">
                          <a:latin typeface="Times New Roman" panose="02020603050405020304" pitchFamily="18" charset="0"/>
                          <a:cs typeface="Times New Roman" panose="02020603050405020304" pitchFamily="18" charset="0"/>
                        </a:rPr>
                        <a:t>MERITS/DEMERITS</a:t>
                      </a:r>
                      <a:endParaRPr lang="en-IN" sz="1700" dirty="0">
                        <a:latin typeface="Times New Roman" panose="02020603050405020304" pitchFamily="18" charset="0"/>
                        <a:cs typeface="Times New Roman" panose="02020603050405020304" pitchFamily="18" charset="0"/>
                      </a:endParaRPr>
                    </a:p>
                    <a:p>
                      <a:endParaRPr lang="en-IN" dirty="0"/>
                    </a:p>
                  </a:txBody>
                  <a:tcPr/>
                </a:tc>
                <a:extLst>
                  <a:ext uri="{0D108BD9-81ED-4DB2-BD59-A6C34878D82A}">
                    <a16:rowId xmlns="" xmlns:a16="http://schemas.microsoft.com/office/drawing/2014/main" val="1156941257"/>
                  </a:ext>
                </a:extLst>
              </a:tr>
              <a:tr h="370840">
                <a:tc>
                  <a:txBody>
                    <a:bodyPr/>
                    <a:lstStyle/>
                    <a:p>
                      <a:pPr algn="ctr"/>
                      <a:r>
                        <a:rPr lang="en-US" sz="1500" dirty="0">
                          <a:latin typeface="Times New Roman" panose="02020603050405020304" pitchFamily="18" charset="0"/>
                          <a:cs typeface="Times New Roman" panose="02020603050405020304" pitchFamily="18" charset="0"/>
                        </a:rPr>
                        <a:t>4</a:t>
                      </a:r>
                      <a:endParaRPr lang="en-IN" sz="1500" dirty="0">
                        <a:latin typeface="Times New Roman" panose="02020603050405020304" pitchFamily="18" charset="0"/>
                        <a:cs typeface="Times New Roman" panose="02020603050405020304" pitchFamily="18" charset="0"/>
                      </a:endParaRPr>
                    </a:p>
                  </a:txBody>
                  <a:tcPr/>
                </a:tc>
                <a:tc>
                  <a:txBody>
                    <a:bodyPr/>
                    <a:lstStyle/>
                    <a:p>
                      <a:pPr algn="just"/>
                      <a:r>
                        <a:rPr lang="en-IN" sz="1600" b="1" dirty="0" smtClean="0">
                          <a:latin typeface="Times New Roman" pitchFamily="18" charset="0"/>
                          <a:cs typeface="Times New Roman" pitchFamily="18" charset="0"/>
                        </a:rPr>
                        <a:t>Eye Blink Detection Algorithms</a:t>
                      </a:r>
                    </a:p>
                    <a:p>
                      <a:pPr algn="just"/>
                      <a:r>
                        <a:rPr lang="en-IN" sz="1600" dirty="0" err="1" smtClean="0">
                          <a:latin typeface="Times New Roman" pitchFamily="18" charset="0"/>
                          <a:cs typeface="Times New Roman" pitchFamily="18" charset="0"/>
                        </a:rPr>
                        <a:t>Swaleh</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Owais</a:t>
                      </a:r>
                      <a:r>
                        <a:rPr lang="en-IN" sz="1600" dirty="0" smtClean="0">
                          <a:latin typeface="Times New Roman" pitchFamily="18" charset="0"/>
                          <a:cs typeface="Times New Roman" pitchFamily="18" charset="0"/>
                        </a:rPr>
                        <a:t>, </a:t>
                      </a:r>
                      <a:endParaRPr lang="en-IN" sz="1500" b="0" dirty="0">
                        <a:latin typeface="Times New Roman" pitchFamily="18" charset="0"/>
                        <a:cs typeface="Times New Roman" pitchFamily="18" charset="0"/>
                      </a:endParaRPr>
                    </a:p>
                  </a:txBody>
                  <a:tcPr/>
                </a:tc>
                <a:tc>
                  <a:txBody>
                    <a:bodyPr/>
                    <a:lstStyle/>
                    <a:p>
                      <a:pPr marL="285750" indent="-285750" algn="just">
                        <a:buFont typeface="Arial" panose="020B0604020202020204" pitchFamily="34" charset="0"/>
                        <a:buChar char="•"/>
                      </a:pPr>
                      <a:r>
                        <a:rPr lang="en-IN" sz="1600" dirty="0" smtClean="0">
                          <a:latin typeface="Times New Roman" pitchFamily="18" charset="0"/>
                          <a:cs typeface="Times New Roman" pitchFamily="18" charset="0"/>
                        </a:rPr>
                        <a:t>The proposed </a:t>
                      </a:r>
                      <a:r>
                        <a:rPr lang="en-IN" sz="1600" dirty="0" err="1" smtClean="0">
                          <a:latin typeface="Times New Roman" pitchFamily="18" charset="0"/>
                          <a:cs typeface="Times New Roman" pitchFamily="18" charset="0"/>
                        </a:rPr>
                        <a:t>eyeblink</a:t>
                      </a:r>
                      <a:r>
                        <a:rPr lang="en-IN" sz="1600" dirty="0" smtClean="0">
                          <a:latin typeface="Times New Roman" pitchFamily="18" charset="0"/>
                          <a:cs typeface="Times New Roman" pitchFamily="18" charset="0"/>
                        </a:rPr>
                        <a:t> detection algorithm first enhances relevant features in the EGG and then determines whether an EOG complex is an </a:t>
                      </a:r>
                      <a:r>
                        <a:rPr lang="en-IN" sz="1600" dirty="0" err="1" smtClean="0">
                          <a:latin typeface="Times New Roman" pitchFamily="18" charset="0"/>
                          <a:cs typeface="Times New Roman" pitchFamily="18" charset="0"/>
                        </a:rPr>
                        <a:t>eyeblink</a:t>
                      </a:r>
                      <a:r>
                        <a:rPr lang="en-IN" sz="1600" dirty="0" smtClean="0">
                          <a:latin typeface="Times New Roman" pitchFamily="18" charset="0"/>
                          <a:cs typeface="Times New Roman" pitchFamily="18" charset="0"/>
                        </a:rPr>
                        <a:t> or not via a composite matching score. </a:t>
                      </a:r>
                      <a:endParaRPr lang="en-IN" sz="1500" dirty="0">
                        <a:latin typeface="Times New Roman" pitchFamily="18" charset="0"/>
                        <a:cs typeface="Times New Roman" pitchFamily="18" charset="0"/>
                      </a:endParaRPr>
                    </a:p>
                  </a:txBody>
                  <a:tcPr/>
                </a:tc>
                <a:tc>
                  <a:txBody>
                    <a:bodyPr/>
                    <a:lstStyle/>
                    <a:p>
                      <a:pPr marL="0" indent="0" algn="just">
                        <a:buFont typeface="Arial" pitchFamily="34" charset="0"/>
                        <a:buChar char="•"/>
                      </a:pPr>
                      <a:r>
                        <a:rPr lang="en-IN" sz="1600" dirty="0" smtClean="0">
                          <a:latin typeface="Times New Roman" pitchFamily="18" charset="0"/>
                          <a:cs typeface="Times New Roman" pitchFamily="18" charset="0"/>
                        </a:rPr>
                        <a:t>The performance </a:t>
                      </a:r>
                      <a:r>
                        <a:rPr lang="en-IN" sz="1600" dirty="0" err="1" smtClean="0">
                          <a:latin typeface="Times New Roman" pitchFamily="18" charset="0"/>
                          <a:cs typeface="Times New Roman" pitchFamily="18" charset="0"/>
                        </a:rPr>
                        <a:t>ofthe</a:t>
                      </a:r>
                      <a:r>
                        <a:rPr lang="en-IN" sz="1600" dirty="0" smtClean="0">
                          <a:latin typeface="Times New Roman" pitchFamily="18" charset="0"/>
                          <a:cs typeface="Times New Roman" pitchFamily="18" charset="0"/>
                        </a:rPr>
                        <a:t> new algorithm was significantly better than that of the WAM system.</a:t>
                      </a:r>
                    </a:p>
                    <a:p>
                      <a:pPr marL="0" indent="0" algn="just">
                        <a:buFont typeface="Arial" pitchFamily="34" charset="0"/>
                        <a:buChar char="•"/>
                      </a:pPr>
                      <a:r>
                        <a:rPr lang="en-IN" sz="1600" dirty="0" smtClean="0">
                          <a:solidFill>
                            <a:srgbClr val="FF0000"/>
                          </a:solidFill>
                          <a:latin typeface="Times New Roman" pitchFamily="18" charset="0"/>
                          <a:cs typeface="Times New Roman" pitchFamily="18" charset="0"/>
                        </a:rPr>
                        <a:t>There is a growing interest in exploring the information contained in eyelid movement patterns.</a:t>
                      </a:r>
                      <a:endParaRPr lang="en-IN" sz="1500" dirty="0">
                        <a:solidFill>
                          <a:srgbClr val="FF0000"/>
                        </a:solidFill>
                        <a:latin typeface="Times New Roman" pitchFamily="18" charset="0"/>
                        <a:cs typeface="Times New Roman" pitchFamily="18" charset="0"/>
                      </a:endParaRPr>
                    </a:p>
                  </a:txBody>
                  <a:tcPr/>
                </a:tc>
                <a:extLst>
                  <a:ext uri="{0D108BD9-81ED-4DB2-BD59-A6C34878D82A}">
                    <a16:rowId xmlns="" xmlns:a16="http://schemas.microsoft.com/office/drawing/2014/main" val="3797176887"/>
                  </a:ext>
                </a:extLst>
              </a:tr>
            </a:tbl>
          </a:graphicData>
        </a:graphic>
      </p:graphicFrame>
    </p:spTree>
    <p:extLst>
      <p:ext uri="{BB962C8B-B14F-4D97-AF65-F5344CB8AC3E}">
        <p14:creationId xmlns="" xmlns:p14="http://schemas.microsoft.com/office/powerpoint/2010/main" val="113248507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32D806B3-10BD-44D6-AC2F-A12E3E584FC3}"/>
              </a:ext>
            </a:extLst>
          </p:cNvPr>
          <p:cNvSpPr>
            <a:spLocks noGrp="1"/>
          </p:cNvSpPr>
          <p:nvPr>
            <p:ph type="title"/>
          </p:nvPr>
        </p:nvSpPr>
        <p:spPr>
          <a:xfrm>
            <a:off x="457200" y="764704"/>
            <a:ext cx="8229600" cy="792088"/>
          </a:xfrm>
        </p:spPr>
        <p:txBody>
          <a:bodyPr/>
          <a:lstStyle/>
          <a:p>
            <a:pPr algn="ctr"/>
            <a:r>
              <a:rPr lang="en-US" b="1" dirty="0">
                <a:latin typeface="Times New Roman" panose="02020603050405020304" pitchFamily="18" charset="0"/>
                <a:cs typeface="Times New Roman" panose="02020603050405020304" pitchFamily="18" charset="0"/>
              </a:rPr>
              <a:t>LITERATURE SURVEY</a:t>
            </a:r>
            <a:endParaRPr lang="en-IN" dirty="0"/>
          </a:p>
        </p:txBody>
      </p:sp>
      <p:graphicFrame>
        <p:nvGraphicFramePr>
          <p:cNvPr id="4" name="Table 4">
            <a:extLst>
              <a:ext uri="{FF2B5EF4-FFF2-40B4-BE49-F238E27FC236}">
                <a16:creationId xmlns="" xmlns:a16="http://schemas.microsoft.com/office/drawing/2014/main" id="{8F4638E1-AE31-44B6-A39F-7C496ECEED24}"/>
              </a:ext>
            </a:extLst>
          </p:cNvPr>
          <p:cNvGraphicFramePr>
            <a:graphicFrameLocks noGrp="1"/>
          </p:cNvGraphicFramePr>
          <p:nvPr>
            <p:ph idx="1"/>
            <p:extLst>
              <p:ext uri="{D42A27DB-BD31-4B8C-83A1-F6EECF244321}">
                <p14:modId xmlns="" xmlns:p14="http://schemas.microsoft.com/office/powerpoint/2010/main" val="3074966679"/>
              </p:ext>
            </p:extLst>
          </p:nvPr>
        </p:nvGraphicFramePr>
        <p:xfrm>
          <a:off x="323528" y="1556792"/>
          <a:ext cx="8229600" cy="3002280"/>
        </p:xfrm>
        <a:graphic>
          <a:graphicData uri="http://schemas.openxmlformats.org/drawingml/2006/table">
            <a:tbl>
              <a:tblPr firstRow="1" bandRow="1">
                <a:tableStyleId>{5C22544A-7EE6-4342-B048-85BDC9FD1C3A}</a:tableStyleId>
              </a:tblPr>
              <a:tblGrid>
                <a:gridCol w="730424">
                  <a:extLst>
                    <a:ext uri="{9D8B030D-6E8A-4147-A177-3AD203B41FA5}">
                      <a16:colId xmlns="" xmlns:a16="http://schemas.microsoft.com/office/drawing/2014/main" val="1311045546"/>
                    </a:ext>
                  </a:extLst>
                </a:gridCol>
                <a:gridCol w="3024336">
                  <a:extLst>
                    <a:ext uri="{9D8B030D-6E8A-4147-A177-3AD203B41FA5}">
                      <a16:colId xmlns="" xmlns:a16="http://schemas.microsoft.com/office/drawing/2014/main" val="3035616815"/>
                    </a:ext>
                  </a:extLst>
                </a:gridCol>
                <a:gridCol w="2160240">
                  <a:extLst>
                    <a:ext uri="{9D8B030D-6E8A-4147-A177-3AD203B41FA5}">
                      <a16:colId xmlns="" xmlns:a16="http://schemas.microsoft.com/office/drawing/2014/main" val="977100714"/>
                    </a:ext>
                  </a:extLst>
                </a:gridCol>
                <a:gridCol w="2314600">
                  <a:extLst>
                    <a:ext uri="{9D8B030D-6E8A-4147-A177-3AD203B41FA5}">
                      <a16:colId xmlns="" xmlns:a16="http://schemas.microsoft.com/office/drawing/2014/main" val="1698556062"/>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700" dirty="0">
                          <a:latin typeface="Times New Roman" panose="02020603050405020304" pitchFamily="18" charset="0"/>
                          <a:cs typeface="Times New Roman" panose="02020603050405020304" pitchFamily="18" charset="0"/>
                        </a:rPr>
                        <a:t>S.NO</a:t>
                      </a:r>
                      <a:endParaRPr lang="en-IN" sz="1700" dirty="0">
                        <a:latin typeface="Times New Roman" panose="02020603050405020304" pitchFamily="18" charset="0"/>
                        <a:cs typeface="Times New Roman" panose="02020603050405020304" pitchFamily="18" charset="0"/>
                      </a:endParaRPr>
                    </a:p>
                    <a:p>
                      <a:endParaRPr lang="en-IN"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700" dirty="0">
                          <a:latin typeface="Times New Roman" panose="02020603050405020304" pitchFamily="18" charset="0"/>
                          <a:cs typeface="Times New Roman" panose="02020603050405020304" pitchFamily="18" charset="0"/>
                        </a:rPr>
                        <a:t>TITLE,JOURNAL,YEAR</a:t>
                      </a:r>
                      <a:endParaRPr lang="en-IN" sz="1700" dirty="0">
                        <a:latin typeface="Times New Roman" panose="02020603050405020304" pitchFamily="18" charset="0"/>
                        <a:cs typeface="Times New Roman" panose="02020603050405020304" pitchFamily="18" charset="0"/>
                      </a:endParaRPr>
                    </a:p>
                    <a:p>
                      <a:endParaRPr lang="en-IN"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700" dirty="0">
                          <a:latin typeface="Times New Roman" panose="02020603050405020304" pitchFamily="18" charset="0"/>
                          <a:cs typeface="Times New Roman" panose="02020603050405020304" pitchFamily="18" charset="0"/>
                        </a:rPr>
                        <a:t>METHODOLOGY</a:t>
                      </a:r>
                      <a:endParaRPr lang="en-IN" sz="1700" dirty="0">
                        <a:latin typeface="Times New Roman" panose="02020603050405020304" pitchFamily="18" charset="0"/>
                        <a:cs typeface="Times New Roman" panose="02020603050405020304" pitchFamily="18" charset="0"/>
                      </a:endParaRPr>
                    </a:p>
                    <a:p>
                      <a:endParaRPr lang="en-IN"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700" dirty="0">
                          <a:latin typeface="Times New Roman" panose="02020603050405020304" pitchFamily="18" charset="0"/>
                          <a:cs typeface="Times New Roman" panose="02020603050405020304" pitchFamily="18" charset="0"/>
                        </a:rPr>
                        <a:t>MERITS/DEMERITS</a:t>
                      </a:r>
                      <a:endParaRPr lang="en-IN" sz="1700" dirty="0">
                        <a:latin typeface="Times New Roman" panose="02020603050405020304" pitchFamily="18" charset="0"/>
                        <a:cs typeface="Times New Roman" panose="02020603050405020304" pitchFamily="18" charset="0"/>
                      </a:endParaRPr>
                    </a:p>
                    <a:p>
                      <a:endParaRPr lang="en-IN" dirty="0"/>
                    </a:p>
                  </a:txBody>
                  <a:tcPr/>
                </a:tc>
                <a:extLst>
                  <a:ext uri="{0D108BD9-81ED-4DB2-BD59-A6C34878D82A}">
                    <a16:rowId xmlns="" xmlns:a16="http://schemas.microsoft.com/office/drawing/2014/main" val="2977189631"/>
                  </a:ext>
                </a:extLst>
              </a:tr>
              <a:tr h="370840">
                <a:tc>
                  <a:txBody>
                    <a:bodyPr/>
                    <a:lstStyle/>
                    <a:p>
                      <a:pPr algn="ctr"/>
                      <a:r>
                        <a:rPr lang="en-US" sz="1500" dirty="0">
                          <a:latin typeface="Times New Roman" panose="02020603050405020304" pitchFamily="18" charset="0"/>
                          <a:cs typeface="Times New Roman" panose="02020603050405020304" pitchFamily="18" charset="0"/>
                        </a:rPr>
                        <a:t>5</a:t>
                      </a:r>
                      <a:endParaRPr lang="en-IN" sz="1500" dirty="0">
                        <a:latin typeface="Times New Roman" panose="02020603050405020304" pitchFamily="18" charset="0"/>
                        <a:cs typeface="Times New Roman" panose="02020603050405020304" pitchFamily="18" charset="0"/>
                      </a:endParaRPr>
                    </a:p>
                  </a:txBody>
                  <a:tcPr/>
                </a:tc>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IN" sz="1500" b="1" dirty="0" smtClean="0">
                          <a:latin typeface="Times New Roman" pitchFamily="18" charset="0"/>
                          <a:cs typeface="Times New Roman" pitchFamily="18" charset="0"/>
                        </a:rPr>
                        <a:t>IOT based </a:t>
                      </a:r>
                      <a:r>
                        <a:rPr lang="en-IN" sz="1500" b="1" dirty="0" err="1" smtClean="0">
                          <a:latin typeface="Times New Roman" pitchFamily="18" charset="0"/>
                          <a:cs typeface="Times New Roman" pitchFamily="18" charset="0"/>
                        </a:rPr>
                        <a:t>Vehical</a:t>
                      </a:r>
                      <a:r>
                        <a:rPr lang="en-IN" sz="1500" b="1" dirty="0" smtClean="0">
                          <a:latin typeface="Times New Roman" pitchFamily="18" charset="0"/>
                          <a:cs typeface="Times New Roman" pitchFamily="18" charset="0"/>
                        </a:rPr>
                        <a:t> Tracking &amp; Vehicular </a:t>
                      </a:r>
                      <a:r>
                        <a:rPr lang="en-IN" sz="1500" b="1" dirty="0" err="1" smtClean="0">
                          <a:latin typeface="Times New Roman" pitchFamily="18" charset="0"/>
                          <a:cs typeface="Times New Roman" pitchFamily="18" charset="0"/>
                        </a:rPr>
                        <a:t>Emergy</a:t>
                      </a:r>
                      <a:r>
                        <a:rPr lang="en-IN" sz="1500" b="1" dirty="0" smtClean="0">
                          <a:latin typeface="Times New Roman" pitchFamily="18" charset="0"/>
                          <a:cs typeface="Times New Roman" pitchFamily="18" charset="0"/>
                        </a:rPr>
                        <a:t> System – A case Study and Review</a:t>
                      </a:r>
                    </a:p>
                    <a:p>
                      <a:pPr marL="0" marR="0" lvl="0" indent="0" algn="just" defTabSz="914400" rtl="0" eaLnBrk="1" fontAlgn="auto" latinLnBrk="0" hangingPunct="1">
                        <a:lnSpc>
                          <a:spcPct val="100000"/>
                        </a:lnSpc>
                        <a:spcBef>
                          <a:spcPts val="0"/>
                        </a:spcBef>
                        <a:spcAft>
                          <a:spcPts val="0"/>
                        </a:spcAft>
                        <a:buClrTx/>
                        <a:buSzTx/>
                        <a:buFontTx/>
                        <a:buNone/>
                        <a:tabLst/>
                        <a:defRPr/>
                      </a:pPr>
                      <a:r>
                        <a:rPr lang="en-IN" sz="1500" dirty="0" err="1" smtClean="0">
                          <a:latin typeface="Times New Roman" pitchFamily="18" charset="0"/>
                          <a:cs typeface="Times New Roman" pitchFamily="18" charset="0"/>
                        </a:rPr>
                        <a:t>Patole</a:t>
                      </a:r>
                      <a:r>
                        <a:rPr lang="en-IN" sz="1500" dirty="0" smtClean="0">
                          <a:latin typeface="Times New Roman" pitchFamily="18" charset="0"/>
                          <a:cs typeface="Times New Roman" pitchFamily="18" charset="0"/>
                        </a:rPr>
                        <a:t> </a:t>
                      </a:r>
                      <a:r>
                        <a:rPr lang="en-IN" sz="1500" dirty="0" err="1" smtClean="0">
                          <a:latin typeface="Times New Roman" pitchFamily="18" charset="0"/>
                          <a:cs typeface="Times New Roman" pitchFamily="18" charset="0"/>
                        </a:rPr>
                        <a:t>Gitanjali</a:t>
                      </a:r>
                      <a:r>
                        <a:rPr lang="en-IN" sz="1500" dirty="0" smtClean="0">
                          <a:latin typeface="Times New Roman" pitchFamily="18" charset="0"/>
                          <a:cs typeface="Times New Roman" pitchFamily="18" charset="0"/>
                        </a:rPr>
                        <a:t>, </a:t>
                      </a:r>
                      <a:r>
                        <a:rPr lang="en-IN" sz="1500" dirty="0" err="1" smtClean="0">
                          <a:latin typeface="Times New Roman" pitchFamily="18" charset="0"/>
                          <a:cs typeface="Times New Roman" pitchFamily="18" charset="0"/>
                        </a:rPr>
                        <a:t>Shinde</a:t>
                      </a:r>
                      <a:r>
                        <a:rPr lang="en-IN" sz="1500" dirty="0" smtClean="0">
                          <a:latin typeface="Times New Roman" pitchFamily="18" charset="0"/>
                          <a:cs typeface="Times New Roman" pitchFamily="18" charset="0"/>
                        </a:rPr>
                        <a:t> </a:t>
                      </a:r>
                      <a:r>
                        <a:rPr lang="en-IN" sz="1500" dirty="0" err="1" smtClean="0">
                          <a:latin typeface="Times New Roman" pitchFamily="18" charset="0"/>
                          <a:cs typeface="Times New Roman" pitchFamily="18" charset="0"/>
                        </a:rPr>
                        <a:t>Jyoti</a:t>
                      </a:r>
                      <a:r>
                        <a:rPr lang="en-IN" sz="1500" dirty="0" smtClean="0">
                          <a:latin typeface="Times New Roman" pitchFamily="18" charset="0"/>
                          <a:cs typeface="Times New Roman" pitchFamily="18" charset="0"/>
                        </a:rPr>
                        <a:t>, </a:t>
                      </a:r>
                      <a:r>
                        <a:rPr lang="en-IN" sz="1500" dirty="0" err="1" smtClean="0">
                          <a:latin typeface="Times New Roman" pitchFamily="18" charset="0"/>
                          <a:cs typeface="Times New Roman" pitchFamily="18" charset="0"/>
                        </a:rPr>
                        <a:t>Dalve</a:t>
                      </a:r>
                      <a:r>
                        <a:rPr lang="en-IN" sz="1500" dirty="0" smtClean="0">
                          <a:latin typeface="Times New Roman" pitchFamily="18" charset="0"/>
                          <a:cs typeface="Times New Roman" pitchFamily="18" charset="0"/>
                        </a:rPr>
                        <a:t> </a:t>
                      </a:r>
                      <a:r>
                        <a:rPr lang="en-IN" sz="1500" dirty="0" err="1" smtClean="0">
                          <a:latin typeface="Times New Roman" pitchFamily="18" charset="0"/>
                          <a:cs typeface="Times New Roman" pitchFamily="18" charset="0"/>
                        </a:rPr>
                        <a:t>Satish</a:t>
                      </a:r>
                      <a:r>
                        <a:rPr lang="en-IN" sz="1500" dirty="0" smtClean="0">
                          <a:latin typeface="Times New Roman" pitchFamily="18" charset="0"/>
                          <a:cs typeface="Times New Roman" pitchFamily="18" charset="0"/>
                        </a:rPr>
                        <a:t>, Prof. </a:t>
                      </a:r>
                      <a:r>
                        <a:rPr lang="en-IN" sz="1500" dirty="0" err="1" smtClean="0">
                          <a:latin typeface="Times New Roman" pitchFamily="18" charset="0"/>
                          <a:cs typeface="Times New Roman" pitchFamily="18" charset="0"/>
                        </a:rPr>
                        <a:t>Vipul</a:t>
                      </a:r>
                      <a:r>
                        <a:rPr lang="en-IN" sz="1500" dirty="0" smtClean="0">
                          <a:latin typeface="Times New Roman" pitchFamily="18" charset="0"/>
                          <a:cs typeface="Times New Roman" pitchFamily="18" charset="0"/>
                        </a:rPr>
                        <a:t> </a:t>
                      </a:r>
                      <a:r>
                        <a:rPr lang="en-IN" sz="1500" dirty="0" err="1" smtClean="0">
                          <a:latin typeface="Times New Roman" pitchFamily="18" charset="0"/>
                          <a:cs typeface="Times New Roman" pitchFamily="18" charset="0"/>
                        </a:rPr>
                        <a:t>Ranjan</a:t>
                      </a:r>
                      <a:r>
                        <a:rPr lang="en-IN" sz="1500" dirty="0" smtClean="0">
                          <a:latin typeface="Times New Roman" pitchFamily="18" charset="0"/>
                          <a:cs typeface="Times New Roman" pitchFamily="18" charset="0"/>
                        </a:rPr>
                        <a:t>, Prof. </a:t>
                      </a:r>
                      <a:r>
                        <a:rPr lang="en-IN" sz="1500" dirty="0" err="1" smtClean="0">
                          <a:latin typeface="Times New Roman" pitchFamily="18" charset="0"/>
                          <a:cs typeface="Times New Roman" pitchFamily="18" charset="0"/>
                        </a:rPr>
                        <a:t>Suri</a:t>
                      </a:r>
                      <a:r>
                        <a:rPr lang="en-IN" sz="1500" dirty="0" smtClean="0">
                          <a:latin typeface="Times New Roman" pitchFamily="18" charset="0"/>
                          <a:cs typeface="Times New Roman" pitchFamily="18" charset="0"/>
                        </a:rPr>
                        <a:t> S.B, </a:t>
                      </a:r>
                      <a:endParaRPr lang="en-IN" sz="1500" dirty="0">
                        <a:latin typeface="Times New Roman" pitchFamily="18" charset="0"/>
                        <a:cs typeface="Times New Roman" pitchFamily="18" charset="0"/>
                      </a:endParaRPr>
                    </a:p>
                  </a:txBody>
                  <a:tcPr/>
                </a:tc>
                <a:tc>
                  <a:txBody>
                    <a:bodyPr/>
                    <a:lstStyle/>
                    <a:p>
                      <a:pPr algn="just">
                        <a:buFont typeface="Arial" pitchFamily="34" charset="0"/>
                        <a:buChar char="•"/>
                      </a:pPr>
                      <a:r>
                        <a:rPr lang="en-IN" sz="1500" dirty="0" smtClean="0">
                          <a:latin typeface="Times New Roman" pitchFamily="18" charset="0"/>
                          <a:cs typeface="Times New Roman" pitchFamily="18" charset="0"/>
                        </a:rPr>
                        <a:t>It considers a network with N mobile unlicensed nodes that move in an environment according to some stochastic mobility models.</a:t>
                      </a:r>
                      <a:endParaRPr lang="en-IN" sz="1500" dirty="0">
                        <a:latin typeface="Times New Roman" pitchFamily="18" charset="0"/>
                        <a:cs typeface="Times New Roman" pitchFamily="18" charset="0"/>
                      </a:endParaRPr>
                    </a:p>
                  </a:txBody>
                  <a:tcPr/>
                </a:tc>
                <a:tc>
                  <a:txBody>
                    <a:bodyPr/>
                    <a:lstStyle/>
                    <a:p>
                      <a:pPr marL="285750" indent="-285750" algn="just">
                        <a:buFont typeface="Arial" panose="020B0604020202020204" pitchFamily="34" charset="0"/>
                        <a:buChar char="•"/>
                      </a:pPr>
                      <a:r>
                        <a:rPr lang="en-IN" sz="1500" dirty="0" smtClean="0">
                          <a:latin typeface="Times New Roman" pitchFamily="18" charset="0"/>
                          <a:cs typeface="Times New Roman" pitchFamily="18" charset="0"/>
                        </a:rPr>
                        <a:t>vehicle performance and fuel use all make it easier for the fleet manager to cut costs and increase efficiencies.</a:t>
                      </a:r>
                    </a:p>
                    <a:p>
                      <a:pPr marL="285750" indent="-285750" algn="just">
                        <a:buFont typeface="Arial" panose="020B0604020202020204" pitchFamily="34" charset="0"/>
                        <a:buChar char="•"/>
                      </a:pPr>
                      <a:r>
                        <a:rPr lang="en-IN" sz="1500" dirty="0" smtClean="0">
                          <a:solidFill>
                            <a:srgbClr val="FF0000"/>
                          </a:solidFill>
                          <a:latin typeface="Times New Roman" pitchFamily="18" charset="0"/>
                          <a:cs typeface="Times New Roman" pitchFamily="18" charset="0"/>
                        </a:rPr>
                        <a:t>Road accidents and traffic congestion are the major problems in urban areas. </a:t>
                      </a:r>
                      <a:endParaRPr lang="en-IN" sz="1500" dirty="0">
                        <a:solidFill>
                          <a:srgbClr val="FF0000"/>
                        </a:solidFill>
                        <a:latin typeface="Times New Roman" pitchFamily="18" charset="0"/>
                        <a:cs typeface="Times New Roman" pitchFamily="18" charset="0"/>
                      </a:endParaRPr>
                    </a:p>
                  </a:txBody>
                  <a:tcPr/>
                </a:tc>
                <a:extLst>
                  <a:ext uri="{0D108BD9-81ED-4DB2-BD59-A6C34878D82A}">
                    <a16:rowId xmlns="" xmlns:a16="http://schemas.microsoft.com/office/drawing/2014/main" val="498770954"/>
                  </a:ext>
                </a:extLst>
              </a:tr>
            </a:tbl>
          </a:graphicData>
        </a:graphic>
      </p:graphicFrame>
    </p:spTree>
    <p:extLst>
      <p:ext uri="{BB962C8B-B14F-4D97-AF65-F5344CB8AC3E}">
        <p14:creationId xmlns="" xmlns:p14="http://schemas.microsoft.com/office/powerpoint/2010/main" val="245169263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125AB293-8979-4B23-873C-25A3D531E095}"/>
              </a:ext>
            </a:extLst>
          </p:cNvPr>
          <p:cNvSpPr>
            <a:spLocks noGrp="1"/>
          </p:cNvSpPr>
          <p:nvPr>
            <p:ph type="title"/>
          </p:nvPr>
        </p:nvSpPr>
        <p:spPr/>
        <p:txBody>
          <a:bodyPr/>
          <a:lstStyle/>
          <a:p>
            <a:pPr algn="ctr"/>
            <a:r>
              <a:rPr lang="en-US" b="1" dirty="0">
                <a:latin typeface="Times New Roman" panose="02020603050405020304" pitchFamily="18" charset="0"/>
                <a:cs typeface="Times New Roman" panose="02020603050405020304" pitchFamily="18" charset="0"/>
              </a:rPr>
              <a:t>LITERATURE SURVEY</a:t>
            </a:r>
            <a:endParaRPr lang="en-IN" dirty="0"/>
          </a:p>
        </p:txBody>
      </p:sp>
      <p:graphicFrame>
        <p:nvGraphicFramePr>
          <p:cNvPr id="4" name="Table 4">
            <a:extLst>
              <a:ext uri="{FF2B5EF4-FFF2-40B4-BE49-F238E27FC236}">
                <a16:creationId xmlns="" xmlns:a16="http://schemas.microsoft.com/office/drawing/2014/main" id="{E4063BB4-42CF-4310-BD7A-F487236F7CA3}"/>
              </a:ext>
            </a:extLst>
          </p:cNvPr>
          <p:cNvGraphicFramePr>
            <a:graphicFrameLocks noGrp="1"/>
          </p:cNvGraphicFramePr>
          <p:nvPr>
            <p:ph idx="1"/>
            <p:extLst>
              <p:ext uri="{D42A27DB-BD31-4B8C-83A1-F6EECF244321}">
                <p14:modId xmlns="" xmlns:p14="http://schemas.microsoft.com/office/powerpoint/2010/main" val="167094600"/>
              </p:ext>
            </p:extLst>
          </p:nvPr>
        </p:nvGraphicFramePr>
        <p:xfrm>
          <a:off x="457200" y="2249488"/>
          <a:ext cx="8229600" cy="3642360"/>
        </p:xfrm>
        <a:graphic>
          <a:graphicData uri="http://schemas.openxmlformats.org/drawingml/2006/table">
            <a:tbl>
              <a:tblPr firstRow="1" bandRow="1">
                <a:tableStyleId>{5C22544A-7EE6-4342-B048-85BDC9FD1C3A}</a:tableStyleId>
              </a:tblPr>
              <a:tblGrid>
                <a:gridCol w="802432">
                  <a:extLst>
                    <a:ext uri="{9D8B030D-6E8A-4147-A177-3AD203B41FA5}">
                      <a16:colId xmlns="" xmlns:a16="http://schemas.microsoft.com/office/drawing/2014/main" val="4201758135"/>
                    </a:ext>
                  </a:extLst>
                </a:gridCol>
                <a:gridCol w="2880320">
                  <a:extLst>
                    <a:ext uri="{9D8B030D-6E8A-4147-A177-3AD203B41FA5}">
                      <a16:colId xmlns="" xmlns:a16="http://schemas.microsoft.com/office/drawing/2014/main" val="4257841249"/>
                    </a:ext>
                  </a:extLst>
                </a:gridCol>
                <a:gridCol w="2088232">
                  <a:extLst>
                    <a:ext uri="{9D8B030D-6E8A-4147-A177-3AD203B41FA5}">
                      <a16:colId xmlns="" xmlns:a16="http://schemas.microsoft.com/office/drawing/2014/main" val="1556784871"/>
                    </a:ext>
                  </a:extLst>
                </a:gridCol>
                <a:gridCol w="2458616">
                  <a:extLst>
                    <a:ext uri="{9D8B030D-6E8A-4147-A177-3AD203B41FA5}">
                      <a16:colId xmlns="" xmlns:a16="http://schemas.microsoft.com/office/drawing/2014/main" val="1403967742"/>
                    </a:ext>
                  </a:extLst>
                </a:gridCol>
              </a:tblGrid>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dirty="0">
                          <a:latin typeface="Times New Roman" panose="02020603050405020304" pitchFamily="18" charset="0"/>
                          <a:cs typeface="Times New Roman" panose="02020603050405020304" pitchFamily="18" charset="0"/>
                        </a:rPr>
                        <a:t>S.NO</a:t>
                      </a:r>
                      <a:endParaRPr lang="en-IN" sz="1600" dirty="0">
                        <a:latin typeface="Times New Roman" panose="02020603050405020304" pitchFamily="18" charset="0"/>
                        <a:cs typeface="Times New Roman" panose="02020603050405020304" pitchFamily="18" charset="0"/>
                      </a:endParaRPr>
                    </a:p>
                    <a:p>
                      <a:endParaRPr lang="en-IN" sz="1600" dirty="0">
                        <a:latin typeface="Times New Roman" panose="02020603050405020304" pitchFamily="18" charset="0"/>
                        <a:cs typeface="Times New Roman" panose="02020603050405020304" pitchFamily="18"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dirty="0">
                          <a:latin typeface="Times New Roman" panose="02020603050405020304" pitchFamily="18" charset="0"/>
                          <a:cs typeface="Times New Roman" panose="02020603050405020304" pitchFamily="18" charset="0"/>
                        </a:rPr>
                        <a:t>TITLE,JOURNAL,YEAR</a:t>
                      </a:r>
                      <a:endParaRPr lang="en-IN" sz="1600" dirty="0">
                        <a:latin typeface="Times New Roman" panose="02020603050405020304" pitchFamily="18" charset="0"/>
                        <a:cs typeface="Times New Roman" panose="02020603050405020304" pitchFamily="18" charset="0"/>
                      </a:endParaRPr>
                    </a:p>
                    <a:p>
                      <a:endParaRPr lang="en-IN" sz="1600" dirty="0">
                        <a:latin typeface="Times New Roman" panose="02020603050405020304" pitchFamily="18" charset="0"/>
                        <a:cs typeface="Times New Roman" panose="02020603050405020304" pitchFamily="18"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dirty="0">
                          <a:latin typeface="Times New Roman" panose="02020603050405020304" pitchFamily="18" charset="0"/>
                          <a:cs typeface="Times New Roman" panose="02020603050405020304" pitchFamily="18" charset="0"/>
                        </a:rPr>
                        <a:t>METHODOLOGY</a:t>
                      </a:r>
                      <a:endParaRPr lang="en-IN" sz="1600" dirty="0">
                        <a:latin typeface="Times New Roman" panose="02020603050405020304" pitchFamily="18" charset="0"/>
                        <a:cs typeface="Times New Roman" panose="02020603050405020304" pitchFamily="18" charset="0"/>
                      </a:endParaRPr>
                    </a:p>
                    <a:p>
                      <a:endParaRPr lang="en-IN" sz="1600" dirty="0">
                        <a:latin typeface="Times New Roman" panose="02020603050405020304" pitchFamily="18" charset="0"/>
                        <a:cs typeface="Times New Roman" panose="02020603050405020304" pitchFamily="18"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dirty="0">
                          <a:latin typeface="Times New Roman" panose="02020603050405020304" pitchFamily="18" charset="0"/>
                          <a:cs typeface="Times New Roman" panose="02020603050405020304" pitchFamily="18" charset="0"/>
                        </a:rPr>
                        <a:t>MERITS/DEMERITS</a:t>
                      </a:r>
                      <a:endParaRPr lang="en-IN" sz="1600" dirty="0">
                        <a:latin typeface="Times New Roman" panose="02020603050405020304" pitchFamily="18" charset="0"/>
                        <a:cs typeface="Times New Roman" panose="02020603050405020304" pitchFamily="18" charset="0"/>
                      </a:endParaRPr>
                    </a:p>
                    <a:p>
                      <a:endParaRPr lang="en-IN" sz="1600" dirty="0">
                        <a:latin typeface="Times New Roman" panose="02020603050405020304" pitchFamily="18" charset="0"/>
                        <a:cs typeface="Times New Roman" panose="02020603050405020304" pitchFamily="18" charset="0"/>
                      </a:endParaRPr>
                    </a:p>
                  </a:txBody>
                  <a:tcPr/>
                </a:tc>
                <a:extLst>
                  <a:ext uri="{0D108BD9-81ED-4DB2-BD59-A6C34878D82A}">
                    <a16:rowId xmlns="" xmlns:a16="http://schemas.microsoft.com/office/drawing/2014/main" val="1958548225"/>
                  </a:ext>
                </a:extLst>
              </a:tr>
              <a:tr h="370840">
                <a:tc>
                  <a:txBody>
                    <a:bodyPr/>
                    <a:lstStyle/>
                    <a:p>
                      <a:pPr algn="ctr"/>
                      <a:r>
                        <a:rPr lang="en-US" sz="1600" dirty="0">
                          <a:latin typeface="Times New Roman" panose="02020603050405020304" pitchFamily="18" charset="0"/>
                          <a:cs typeface="Times New Roman" panose="02020603050405020304" pitchFamily="18" charset="0"/>
                        </a:rPr>
                        <a:t>6</a:t>
                      </a:r>
                      <a:endParaRPr lang="en-IN" sz="1600" dirty="0">
                        <a:latin typeface="Times New Roman" panose="02020603050405020304" pitchFamily="18" charset="0"/>
                        <a:cs typeface="Times New Roman" panose="02020603050405020304" pitchFamily="18" charset="0"/>
                      </a:endParaRPr>
                    </a:p>
                  </a:txBody>
                  <a:tcPr/>
                </a:tc>
                <a:tc>
                  <a:txBody>
                    <a:bodyPr/>
                    <a:lstStyle/>
                    <a:p>
                      <a:pPr marL="0" marR="0" indent="0" algn="just" defTabSz="914400" rtl="0" eaLnBrk="1" fontAlgn="auto" latinLnBrk="0" hangingPunct="1">
                        <a:lnSpc>
                          <a:spcPct val="100000"/>
                        </a:lnSpc>
                        <a:spcBef>
                          <a:spcPts val="0"/>
                        </a:spcBef>
                        <a:spcAft>
                          <a:spcPts val="500"/>
                        </a:spcAft>
                        <a:buClrTx/>
                        <a:buSzTx/>
                        <a:buFontTx/>
                        <a:buNone/>
                        <a:tabLst>
                          <a:tab pos="457200" algn="l"/>
                        </a:tabLst>
                        <a:defRPr/>
                      </a:pPr>
                      <a:r>
                        <a:rPr lang="en-IN" sz="1500" b="1" dirty="0" smtClean="0">
                          <a:latin typeface="Times New Roman" pitchFamily="18" charset="0"/>
                          <a:cs typeface="Times New Roman" pitchFamily="18" charset="0"/>
                        </a:rPr>
                        <a:t>Design of Smart Helmet for Accident Avoidance</a:t>
                      </a:r>
                      <a:endParaRPr lang="en-US" sz="1500" b="1" dirty="0" smtClean="0">
                        <a:latin typeface="Times New Roman" pitchFamily="18" charset="0"/>
                        <a:ea typeface="Calibri"/>
                        <a:cs typeface="Times New Roman" pitchFamily="18" charset="0"/>
                      </a:endParaRPr>
                    </a:p>
                    <a:p>
                      <a:pPr marL="0" marR="0" indent="0" algn="just" defTabSz="914400" rtl="0" eaLnBrk="1" fontAlgn="auto" latinLnBrk="0" hangingPunct="1">
                        <a:lnSpc>
                          <a:spcPct val="100000"/>
                        </a:lnSpc>
                        <a:spcBef>
                          <a:spcPts val="0"/>
                        </a:spcBef>
                        <a:spcAft>
                          <a:spcPts val="500"/>
                        </a:spcAft>
                        <a:buClrTx/>
                        <a:buSzTx/>
                        <a:buFontTx/>
                        <a:buNone/>
                        <a:tabLst>
                          <a:tab pos="457200" algn="l"/>
                        </a:tabLst>
                        <a:defRPr/>
                      </a:pPr>
                      <a:r>
                        <a:rPr lang="en-IN" sz="1500" dirty="0" err="1" smtClean="0">
                          <a:latin typeface="Times New Roman" pitchFamily="18" charset="0"/>
                          <a:cs typeface="Times New Roman" pitchFamily="18" charset="0"/>
                        </a:rPr>
                        <a:t>Jesudoss</a:t>
                      </a:r>
                      <a:r>
                        <a:rPr lang="en-IN" sz="1500" dirty="0" smtClean="0">
                          <a:latin typeface="Times New Roman" pitchFamily="18" charset="0"/>
                          <a:cs typeface="Times New Roman" pitchFamily="18" charset="0"/>
                        </a:rPr>
                        <a:t>, A., R. </a:t>
                      </a:r>
                      <a:r>
                        <a:rPr lang="en-IN" sz="1500" dirty="0" err="1" smtClean="0">
                          <a:latin typeface="Times New Roman" pitchFamily="18" charset="0"/>
                          <a:cs typeface="Times New Roman" pitchFamily="18" charset="0"/>
                        </a:rPr>
                        <a:t>Vybhavi</a:t>
                      </a:r>
                      <a:r>
                        <a:rPr lang="en-IN" sz="1500" dirty="0" smtClean="0">
                          <a:latin typeface="Times New Roman" pitchFamily="18" charset="0"/>
                          <a:cs typeface="Times New Roman" pitchFamily="18" charset="0"/>
                        </a:rPr>
                        <a:t>, and B. </a:t>
                      </a:r>
                      <a:r>
                        <a:rPr lang="en-IN" sz="1500" dirty="0" err="1" smtClean="0">
                          <a:latin typeface="Times New Roman" pitchFamily="18" charset="0"/>
                          <a:cs typeface="Times New Roman" pitchFamily="18" charset="0"/>
                        </a:rPr>
                        <a:t>Anusha</a:t>
                      </a:r>
                      <a:r>
                        <a:rPr lang="en-IN" sz="1500" dirty="0" smtClean="0">
                          <a:latin typeface="Times New Roman" pitchFamily="18" charset="0"/>
                          <a:cs typeface="Times New Roman" pitchFamily="18" charset="0"/>
                        </a:rPr>
                        <a:t>. 2018</a:t>
                      </a:r>
                      <a:endParaRPr lang="en-US" sz="1500" b="1" dirty="0" smtClean="0">
                        <a:latin typeface="Times New Roman" pitchFamily="18" charset="0"/>
                        <a:ea typeface="Calibri"/>
                        <a:cs typeface="Times New Roman" pitchFamily="18" charset="0"/>
                      </a:endParaRPr>
                    </a:p>
                  </a:txBody>
                  <a:tcPr marL="68580" marR="68580" marT="0" marB="0"/>
                </a:tc>
                <a:tc>
                  <a:txBody>
                    <a:bodyPr/>
                    <a:lstStyle/>
                    <a:p>
                      <a:pPr algn="just">
                        <a:lnSpc>
                          <a:spcPct val="100000"/>
                        </a:lnSpc>
                        <a:spcAft>
                          <a:spcPts val="500"/>
                        </a:spcAft>
                        <a:tabLst>
                          <a:tab pos="457200" algn="l"/>
                        </a:tabLst>
                      </a:pPr>
                      <a:r>
                        <a:rPr lang="en-IN" sz="1500" dirty="0" smtClean="0">
                          <a:latin typeface="Times New Roman" pitchFamily="18" charset="0"/>
                          <a:cs typeface="Times New Roman" pitchFamily="18" charset="0"/>
                        </a:rPr>
                        <a:t>They will establish mechanisms for identifying and solving problems rather than attempting to apply one-size fits-all methods. Our system includes an alcohol sensor and a helmet sensing switch.</a:t>
                      </a:r>
                      <a:endParaRPr lang="en-IN" sz="1500" dirty="0">
                        <a:latin typeface="Times New Roman" pitchFamily="18" charset="0"/>
                        <a:ea typeface="Calibri"/>
                        <a:cs typeface="Times New Roman" pitchFamily="18" charset="0"/>
                      </a:endParaRPr>
                    </a:p>
                  </a:txBody>
                  <a:tcPr marL="68580" marR="68580" marT="0" marB="0"/>
                </a:tc>
                <a:tc>
                  <a:txBody>
                    <a:bodyPr/>
                    <a:lstStyle/>
                    <a:p>
                      <a:pPr marL="285750" indent="-285750" algn="just">
                        <a:lnSpc>
                          <a:spcPct val="100000"/>
                        </a:lnSpc>
                        <a:buFont typeface="Arial" panose="020B0604020202020204" pitchFamily="34" charset="0"/>
                        <a:buChar char="•"/>
                      </a:pPr>
                      <a:r>
                        <a:rPr lang="en-IN" sz="1500" dirty="0" smtClean="0">
                          <a:latin typeface="Times New Roman" pitchFamily="18" charset="0"/>
                          <a:cs typeface="Times New Roman" pitchFamily="18" charset="0"/>
                        </a:rPr>
                        <a:t>Our system efficiently checks the wearing of helmet and drunken driving.</a:t>
                      </a:r>
                    </a:p>
                    <a:p>
                      <a:pPr marL="285750" indent="-285750" algn="just">
                        <a:lnSpc>
                          <a:spcPct val="100000"/>
                        </a:lnSpc>
                        <a:buFont typeface="Arial" panose="020B0604020202020204" pitchFamily="34" charset="0"/>
                        <a:buChar char="•"/>
                      </a:pPr>
                      <a:r>
                        <a:rPr lang="en-IN" sz="1500" dirty="0" smtClean="0">
                          <a:solidFill>
                            <a:srgbClr val="FF0000"/>
                          </a:solidFill>
                          <a:latin typeface="Times New Roman" pitchFamily="18" charset="0"/>
                          <a:cs typeface="Times New Roman" pitchFamily="18" charset="0"/>
                        </a:rPr>
                        <a:t>They will operate in the public eye, using the media to report on problems and solutions, because ultimate decisions on priorities and resources to control drunk driving must have public support. </a:t>
                      </a:r>
                      <a:endParaRPr lang="en-IN" sz="1500" dirty="0">
                        <a:solidFill>
                          <a:srgbClr val="FF0000"/>
                        </a:solidFill>
                        <a:latin typeface="Times New Roman" pitchFamily="18" charset="0"/>
                        <a:cs typeface="Times New Roman" pitchFamily="18" charset="0"/>
                      </a:endParaRPr>
                    </a:p>
                  </a:txBody>
                  <a:tcPr/>
                </a:tc>
                <a:extLst>
                  <a:ext uri="{0D108BD9-81ED-4DB2-BD59-A6C34878D82A}">
                    <a16:rowId xmlns="" xmlns:a16="http://schemas.microsoft.com/office/drawing/2014/main" val="2095590863"/>
                  </a:ext>
                </a:extLst>
              </a:tr>
            </a:tbl>
          </a:graphicData>
        </a:graphic>
      </p:graphicFrame>
    </p:spTree>
    <p:extLst>
      <p:ext uri="{BB962C8B-B14F-4D97-AF65-F5344CB8AC3E}">
        <p14:creationId xmlns="" xmlns:p14="http://schemas.microsoft.com/office/powerpoint/2010/main" val="364681162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425450" indent="-285750" algn="just"/>
            <a:r>
              <a:rPr lang="en-US" sz="2000" dirty="0" smtClean="0"/>
              <a:t>Athletes adapt their training daily to optimize performance, as well as avoid fatigue, overtraining and other undesirable effects on their health. </a:t>
            </a:r>
          </a:p>
          <a:p>
            <a:pPr marL="425450" indent="-285750" algn="just"/>
            <a:endParaRPr lang="en-US" sz="2000" dirty="0" smtClean="0"/>
          </a:p>
          <a:p>
            <a:pPr marL="425450" indent="-285750" algn="just"/>
            <a:r>
              <a:rPr lang="en-US" sz="2000" dirty="0" smtClean="0"/>
              <a:t>To optimize training load, each athlete must take his/her own personal objective and subjective characteristics into consideration and an increasing number of wearable technologies (</a:t>
            </a:r>
            <a:r>
              <a:rPr lang="en-US" sz="2000" dirty="0" err="1" smtClean="0"/>
              <a:t>wearables</a:t>
            </a:r>
            <a:r>
              <a:rPr lang="en-US" sz="2000" dirty="0" smtClean="0"/>
              <a:t>) provide convenient monitoring of various parameters.</a:t>
            </a:r>
          </a:p>
          <a:p>
            <a:pPr marL="425450" indent="-285750" algn="just"/>
            <a:endParaRPr lang="en-US" sz="2000" dirty="0" smtClean="0">
              <a:latin typeface="Times New Roman" pitchFamily="18" charset="0"/>
              <a:cs typeface="Times New Roman" pitchFamily="18" charset="0"/>
            </a:endParaRPr>
          </a:p>
          <a:p>
            <a:pPr marL="425450" indent="-285750" algn="just"/>
            <a:r>
              <a:rPr lang="en-US" sz="2000" dirty="0" smtClean="0">
                <a:latin typeface="Times New Roman" pitchFamily="18" charset="0"/>
                <a:cs typeface="Times New Roman" pitchFamily="18" charset="0"/>
              </a:rPr>
              <a:t>But there is no proper day by day data maintained in existing system.</a:t>
            </a:r>
          </a:p>
          <a:p>
            <a:pPr marL="425450" indent="-285750" algn="just"/>
            <a:endParaRPr lang="en-IN" sz="2000" dirty="0">
              <a:latin typeface="Times New Roman" pitchFamily="18" charset="0"/>
              <a:cs typeface="Times New Roman" pitchFamily="18" charset="0"/>
            </a:endParaRPr>
          </a:p>
        </p:txBody>
      </p:sp>
      <p:sp>
        <p:nvSpPr>
          <p:cNvPr id="4" name="Title 3"/>
          <p:cNvSpPr>
            <a:spLocks noGrp="1"/>
          </p:cNvSpPr>
          <p:nvPr>
            <p:ph type="title"/>
          </p:nvPr>
        </p:nvSpPr>
        <p:spPr>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t>EXISTING SYSTEM</a:t>
            </a:r>
            <a:endParaRPr lang="en-US" sz="4000" b="1"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algn="just"/>
            <a:r>
              <a:rPr lang="en-US" sz="2000" dirty="0" smtClean="0"/>
              <a:t>It is important to help athletes decide which parameters are of primary interest and which wearable can monitor these parameters most effectively. </a:t>
            </a:r>
          </a:p>
          <a:p>
            <a:pPr algn="just"/>
            <a:endParaRPr lang="en-US" sz="2000" dirty="0" smtClean="0"/>
          </a:p>
          <a:p>
            <a:pPr algn="just"/>
            <a:r>
              <a:rPr lang="en-US" sz="2000" dirty="0" smtClean="0"/>
              <a:t>Here, we discuss the wearable technologies available for non-invasive monitoring of various parameters concerning an athlete's training and health. </a:t>
            </a:r>
          </a:p>
          <a:p>
            <a:pPr algn="just"/>
            <a:endParaRPr lang="en-US" sz="2000" dirty="0" smtClean="0"/>
          </a:p>
          <a:p>
            <a:pPr algn="just"/>
            <a:r>
              <a:rPr lang="en-US" sz="2000" dirty="0" smtClean="0"/>
              <a:t>Using IOT Technologies we store temperature ,heart rate and accelerometer value in database and predict his health condition based on that data.</a:t>
            </a:r>
          </a:p>
        </p:txBody>
      </p:sp>
      <p:sp>
        <p:nvSpPr>
          <p:cNvPr id="4" name="Title 3"/>
          <p:cNvSpPr>
            <a:spLocks noGrp="1"/>
          </p:cNvSpPr>
          <p:nvPr>
            <p:ph type="title"/>
          </p:nvPr>
        </p:nvSpPr>
        <p:spPr>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t> PROPOSED SYSTEM</a:t>
            </a:r>
            <a:endParaRPr lang="en-US" sz="4000" b="1"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457200" y="836712"/>
            <a:ext cx="8229600" cy="936104"/>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000" b="1" dirty="0"/>
              <a:t>BLOCK DIAGRAM</a:t>
            </a:r>
          </a:p>
        </p:txBody>
      </p:sp>
      <p:pic>
        <p:nvPicPr>
          <p:cNvPr id="1028" name="Picture 4" descr="D:\STUDENT\2021\Paavai\Dhinesh-Non invasive\Block Diagram-NON-INVASIVE ATHLETIC.png"/>
          <p:cNvPicPr>
            <a:picLocks noGrp="1" noChangeAspect="1" noChangeArrowheads="1"/>
          </p:cNvPicPr>
          <p:nvPr>
            <p:ph idx="1"/>
          </p:nvPr>
        </p:nvPicPr>
        <p:blipFill>
          <a:blip r:embed="rId2"/>
          <a:srcRect/>
          <a:stretch>
            <a:fillRect/>
          </a:stretch>
        </p:blipFill>
        <p:spPr bwMode="auto">
          <a:xfrm>
            <a:off x="428596" y="2249488"/>
            <a:ext cx="8286808" cy="4324350"/>
          </a:xfrm>
          <a:prstGeom prst="rect">
            <a:avLst/>
          </a:prstGeom>
          <a:noFill/>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905000"/>
            <a:ext cx="8229600" cy="4669536"/>
          </a:xfrm>
        </p:spPr>
        <p:txBody>
          <a:bodyPr>
            <a:normAutofit/>
          </a:bodyPr>
          <a:lstStyle/>
          <a:p>
            <a:pPr marL="452628" indent="-342900" algn="just"/>
            <a:endParaRPr lang="en-IN" sz="2000" dirty="0" smtClean="0">
              <a:latin typeface="Times New Roman" pitchFamily="18" charset="0"/>
              <a:cs typeface="Times New Roman" pitchFamily="18" charset="0"/>
            </a:endParaRPr>
          </a:p>
          <a:p>
            <a:pPr marL="452628" indent="-342900" algn="just"/>
            <a:r>
              <a:rPr lang="en-IN" sz="2000" dirty="0" err="1" smtClean="0">
                <a:latin typeface="Times New Roman" pitchFamily="18" charset="0"/>
                <a:cs typeface="Times New Roman" pitchFamily="18" charset="0"/>
              </a:rPr>
              <a:t>K.Srijayathi</a:t>
            </a:r>
            <a:r>
              <a:rPr lang="en-IN" sz="2000" dirty="0" smtClean="0">
                <a:latin typeface="Times New Roman" pitchFamily="18" charset="0"/>
                <a:cs typeface="Times New Roman" pitchFamily="18" charset="0"/>
              </a:rPr>
              <a:t> and </a:t>
            </a:r>
            <a:r>
              <a:rPr lang="en-IN" sz="2000" dirty="0" err="1" smtClean="0">
                <a:latin typeface="Times New Roman" pitchFamily="18" charset="0"/>
                <a:cs typeface="Times New Roman" pitchFamily="18" charset="0"/>
              </a:rPr>
              <a:t>M.Vedachary</a:t>
            </a:r>
            <a:r>
              <a:rPr lang="en-IN" sz="2000" dirty="0" smtClean="0">
                <a:latin typeface="Times New Roman" pitchFamily="18" charset="0"/>
                <a:cs typeface="Times New Roman" pitchFamily="18" charset="0"/>
              </a:rPr>
              <a:t>, “Implementation of the Driver Drowsiness Detection System,” International Journal of </a:t>
            </a:r>
            <a:r>
              <a:rPr lang="en-IN" sz="2000" dirty="0" err="1" smtClean="0">
                <a:latin typeface="Times New Roman" pitchFamily="18" charset="0"/>
                <a:cs typeface="Times New Roman" pitchFamily="18" charset="0"/>
              </a:rPr>
              <a:t>science,Engineering</a:t>
            </a:r>
            <a:r>
              <a:rPr lang="en-IN" sz="2000" dirty="0" smtClean="0">
                <a:latin typeface="Times New Roman" pitchFamily="18" charset="0"/>
                <a:cs typeface="Times New Roman" pitchFamily="18" charset="0"/>
              </a:rPr>
              <a:t> and Technology Research(IJSETR), vol. 2, pp. 1751-1754, September 2013. </a:t>
            </a:r>
          </a:p>
          <a:p>
            <a:pPr marL="452628" indent="-342900" algn="just"/>
            <a:r>
              <a:rPr lang="en-IN" sz="2000" dirty="0" err="1" smtClean="0">
                <a:latin typeface="Times New Roman" pitchFamily="18" charset="0"/>
                <a:cs typeface="Times New Roman" pitchFamily="18" charset="0"/>
              </a:rPr>
              <a:t>Elie</a:t>
            </a:r>
            <a:r>
              <a:rPr lang="en-IN" sz="2000" dirty="0" smtClean="0">
                <a:latin typeface="Times New Roman" pitchFamily="18" charset="0"/>
                <a:cs typeface="Times New Roman" pitchFamily="18" charset="0"/>
              </a:rPr>
              <a:t> Nasr, </a:t>
            </a:r>
            <a:r>
              <a:rPr lang="en-IN" sz="2000" dirty="0" err="1" smtClean="0">
                <a:latin typeface="Times New Roman" pitchFamily="18" charset="0"/>
                <a:cs typeface="Times New Roman" pitchFamily="18" charset="0"/>
              </a:rPr>
              <a:t>Elie</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Kfoury</a:t>
            </a:r>
            <a:r>
              <a:rPr lang="en-IN" sz="2000" dirty="0" smtClean="0">
                <a:latin typeface="Times New Roman" pitchFamily="18" charset="0"/>
                <a:cs typeface="Times New Roman" pitchFamily="18" charset="0"/>
              </a:rPr>
              <a:t> and David </a:t>
            </a:r>
            <a:r>
              <a:rPr lang="en-IN" sz="2000" dirty="0" err="1" smtClean="0">
                <a:latin typeface="Times New Roman" pitchFamily="18" charset="0"/>
                <a:cs typeface="Times New Roman" pitchFamily="18" charset="0"/>
              </a:rPr>
              <a:t>Khoury</a:t>
            </a:r>
            <a:r>
              <a:rPr lang="en-IN" sz="2000" dirty="0" smtClean="0">
                <a:latin typeface="Times New Roman" pitchFamily="18" charset="0"/>
                <a:cs typeface="Times New Roman" pitchFamily="18" charset="0"/>
              </a:rPr>
              <a:t>, “An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Approach to Vehicle Accident Detection, Reporting and Navigation,” IEEE International Multidisciplinary Conference on Engineering Technology (IMCET), 978-1- 5090-0996-1, 2016.</a:t>
            </a:r>
          </a:p>
          <a:p>
            <a:pPr marL="452628" indent="-342900" algn="just"/>
            <a:r>
              <a:rPr lang="en-IN" sz="2000" dirty="0" err="1" smtClean="0">
                <a:latin typeface="Times New Roman" pitchFamily="18" charset="0"/>
                <a:cs typeface="Times New Roman" pitchFamily="18" charset="0"/>
              </a:rPr>
              <a:t>Pragyaditya</a:t>
            </a:r>
            <a:r>
              <a:rPr lang="en-IN" sz="2000" dirty="0" smtClean="0">
                <a:latin typeface="Times New Roman" pitchFamily="18" charset="0"/>
                <a:cs typeface="Times New Roman" pitchFamily="18" charset="0"/>
              </a:rPr>
              <a:t> Das and </a:t>
            </a:r>
            <a:r>
              <a:rPr lang="en-IN" sz="2000" dirty="0" err="1" smtClean="0">
                <a:latin typeface="Times New Roman" pitchFamily="18" charset="0"/>
                <a:cs typeface="Times New Roman" pitchFamily="18" charset="0"/>
              </a:rPr>
              <a:t>S.Pragadeesh</a:t>
            </a:r>
            <a:r>
              <a:rPr lang="en-IN" sz="2000" dirty="0" smtClean="0">
                <a:latin typeface="Times New Roman" pitchFamily="18" charset="0"/>
                <a:cs typeface="Times New Roman" pitchFamily="18" charset="0"/>
              </a:rPr>
              <a:t>, “A Microcontroller based Car-Safety System: Implementing Drowsiness Detection And Vehicle-Vehicle Distance Detection In Parallel,” International journal of Scientific &amp; Technology Research , vol. 4, issue 12 , pp. 161-163, December 2015.</a:t>
            </a:r>
            <a:endParaRPr lang="en-US" sz="2000" dirty="0">
              <a:latin typeface="Times New Roman" pitchFamily="18" charset="0"/>
              <a:cs typeface="Times New Roman" pitchFamily="18" charset="0"/>
            </a:endParaRPr>
          </a:p>
        </p:txBody>
      </p:sp>
      <p:sp>
        <p:nvSpPr>
          <p:cNvPr id="4" name="Rounded Rectangle 3"/>
          <p:cNvSpPr/>
          <p:nvPr/>
        </p:nvSpPr>
        <p:spPr>
          <a:xfrm>
            <a:off x="381000" y="762000"/>
            <a:ext cx="8305800" cy="9906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000" b="1" dirty="0"/>
              <a:t>REFERENCES</a:t>
            </a: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Urban">
  <a:themeElements>
    <a:clrScheme name="Urban">
      <a:dk1>
        <a:sysClr val="windowText" lastClr="000000"/>
      </a:dk1>
      <a:lt1>
        <a:sysClr val="window" lastClr="FFFFFF"/>
      </a:lt1>
      <a:dk2>
        <a:srgbClr val="424456"/>
      </a:dk2>
      <a:lt2>
        <a:srgbClr val="DEDEDE"/>
      </a:lt2>
      <a:accent1>
        <a:srgbClr val="53548A"/>
      </a:accent1>
      <a:accent2>
        <a:srgbClr val="438086"/>
      </a:accent2>
      <a:accent3>
        <a:srgbClr val="A04DA3"/>
      </a:accent3>
      <a:accent4>
        <a:srgbClr val="C4652D"/>
      </a:accent4>
      <a:accent5>
        <a:srgbClr val="8B5D3D"/>
      </a:accent5>
      <a:accent6>
        <a:srgbClr val="5C92B5"/>
      </a:accent6>
      <a:hlink>
        <a:srgbClr val="67AFBD"/>
      </a:hlink>
      <a:folHlink>
        <a:srgbClr val="C2A874"/>
      </a:folHlink>
    </a:clrScheme>
    <a:fontScheme name="Urban">
      <a:majorFont>
        <a:latin typeface="Trebuchet MS"/>
        <a:ea typeface=""/>
        <a:cs typeface=""/>
        <a:font script="Jpan" typeface="HGｺﾞｼｯｸM"/>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eorgia"/>
        <a:ea typeface=""/>
        <a:cs typeface=""/>
        <a:font script="Jpan" typeface="HG明朝B"/>
        <a:font script="Hang" typeface="맑은 고딕"/>
        <a:font script="Hans" typeface="宋体"/>
        <a:font script="Hant" typeface="新細明體"/>
        <a:font script="Arab" typeface="Arial"/>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Urban">
      <a:fillStyleLst>
        <a:solidFill>
          <a:schemeClr val="phClr"/>
        </a:solidFill>
        <a:gradFill rotWithShape="1">
          <a:gsLst>
            <a:gs pos="0">
              <a:schemeClr val="phClr">
                <a:tint val="1000"/>
                <a:satMod val="255000"/>
              </a:schemeClr>
            </a:gs>
            <a:gs pos="55000">
              <a:schemeClr val="phClr">
                <a:tint val="12000"/>
                <a:satMod val="255000"/>
              </a:schemeClr>
            </a:gs>
            <a:gs pos="100000">
              <a:schemeClr val="phClr">
                <a:tint val="45000"/>
                <a:satMod val="250000"/>
              </a:schemeClr>
            </a:gs>
          </a:gsLst>
          <a:path path="circle">
            <a:fillToRect l="-40000" t="-90000" r="140000" b="190000"/>
          </a:path>
        </a:gradFill>
        <a:gradFill rotWithShape="1">
          <a:gsLst>
            <a:gs pos="0">
              <a:schemeClr val="phClr">
                <a:tint val="43000"/>
                <a:satMod val="165000"/>
              </a:schemeClr>
            </a:gs>
            <a:gs pos="55000">
              <a:schemeClr val="phClr">
                <a:tint val="83000"/>
                <a:satMod val="155000"/>
              </a:schemeClr>
            </a:gs>
            <a:gs pos="100000">
              <a:schemeClr val="phClr">
                <a:shade val="85000"/>
              </a:schemeClr>
            </a:gs>
          </a:gsLst>
          <a:path path="circle">
            <a:fillToRect l="-40000" t="-90000" r="140000" b="190000"/>
          </a:path>
        </a:gradFill>
      </a:fillStyleLst>
      <a:lnStyleLst>
        <a:ln w="9525" cap="flat" cmpd="sng" algn="ctr">
          <a:solidFill>
            <a:schemeClr val="phClr"/>
          </a:solidFill>
          <a:prstDash val="solid"/>
        </a:ln>
        <a:ln w="19050" cap="flat" cmpd="sng" algn="ctr">
          <a:solidFill>
            <a:schemeClr val="phClr"/>
          </a:solidFill>
          <a:prstDash val="solid"/>
        </a:ln>
        <a:ln w="31750" cap="flat" cmpd="sng" algn="ctr">
          <a:solidFill>
            <a:schemeClr val="phClr"/>
          </a:solidFill>
          <a:prstDash val="solid"/>
        </a:ln>
      </a:lnStyleLst>
      <a:effectStyleLst>
        <a:effectStyle>
          <a:effectLst>
            <a:outerShdw blurRad="51500" dist="25400" dir="5400000" rotWithShape="0">
              <a:srgbClr val="000000">
                <a:alpha val="40000"/>
              </a:srgbClr>
            </a:outerShdw>
          </a:effectLst>
        </a:effectStyle>
        <a:effectStyle>
          <a:effectLst>
            <a:outerShdw blurRad="50800" dist="25400" dir="5400000" rotWithShape="0">
              <a:srgbClr val="000000">
                <a:alpha val="45000"/>
              </a:srgbClr>
            </a:outerShdw>
          </a:effectLst>
        </a:effectStyle>
        <a:effectStyle>
          <a:effectLst>
            <a:outerShdw blurRad="50800" dist="25400" dir="5400000" rotWithShape="0">
              <a:srgbClr val="000000">
                <a:alpha val="45000"/>
              </a:srgbClr>
            </a:outerShdw>
          </a:effectLst>
          <a:scene3d>
            <a:camera prst="orthographicFront" fov="0">
              <a:rot lat="0" lon="0" rev="0"/>
            </a:camera>
            <a:lightRig rig="flat" dir="t">
              <a:rot lat="0" lon="0" rev="20040000"/>
            </a:lightRig>
          </a:scene3d>
          <a:sp3d contourW="12700" prstMaterial="dkEdge">
            <a:bevelT w="25400" h="38100" prst="convex"/>
            <a:contourClr>
              <a:schemeClr val="phClr">
                <a:satMod val="115000"/>
              </a:schemeClr>
            </a:contourClr>
          </a:sp3d>
        </a:effectStyle>
      </a:effectStyleLst>
      <a:bgFillStyleLst>
        <a:solidFill>
          <a:schemeClr val="phClr"/>
        </a:solidFill>
        <a:gradFill rotWithShape="1">
          <a:gsLst>
            <a:gs pos="100000">
              <a:schemeClr val="phClr">
                <a:tint val="80000"/>
                <a:satMod val="250000"/>
              </a:schemeClr>
            </a:gs>
            <a:gs pos="60000">
              <a:schemeClr val="phClr">
                <a:shade val="38000"/>
                <a:satMod val="175000"/>
              </a:schemeClr>
            </a:gs>
            <a:gs pos="0">
              <a:schemeClr val="phClr">
                <a:shade val="30000"/>
                <a:satMod val="175000"/>
              </a:schemeClr>
            </a:gs>
          </a:gsLst>
          <a:lin ang="5400000" scaled="0"/>
        </a:gradFill>
        <a:blipFill>
          <a:blip xmlns:r="http://schemas.openxmlformats.org/officeDocument/2006/relationships" r:embed="rId1">
            <a:duotone>
              <a:schemeClr val="phClr">
                <a:shade val="48000"/>
              </a:schemeClr>
              <a:schemeClr val="phClr">
                <a:tint val="96000"/>
                <a:satMod val="150000"/>
              </a:schemeClr>
            </a:duotone>
          </a:blip>
          <a:tile tx="0" ty="0" sx="80000" sy="80000" flip="none" algn="tl"/>
        </a:blipFill>
      </a:bgFillStyleLst>
    </a:fmtScheme>
  </a:themeElements>
  <a:objectDefaults/>
  <a:extraClrSchemeLst/>
  <a:extLst>
    <a:ext uri="{05A4C25C-085E-4340-85A3-A5531E510DB2}">
      <thm15:themeFamily xmlns="" xmlns:thm15="http://schemas.microsoft.com/office/thememl/2012/main" name="PROJECT PHASE 1- ZEROTH REVIEW CORRECTED (2)" id="{6A8ACD73-6DE5-43BB-B836-ED14D9141AE2}" vid="{DEEA4124-531B-4339-A3F2-1431AAB8CF9F}"/>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Batch 2 COVID DETECTION</Template>
  <TotalTime>727</TotalTime>
  <Words>1037</Words>
  <Application>Microsoft Office PowerPoint</Application>
  <PresentationFormat>On-screen Show (4:3)</PresentationFormat>
  <Paragraphs>115</Paragraphs>
  <Slides>14</Slides>
  <Notes>0</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Urban</vt:lpstr>
      <vt:lpstr>NON-INVASIVE ATHLETIC MONITORING SYSTEM</vt:lpstr>
      <vt:lpstr>Slide 2</vt:lpstr>
      <vt:lpstr>Slide 3</vt:lpstr>
      <vt:lpstr>INTRODUCTION</vt:lpstr>
      <vt:lpstr>LITERATURE SURVEY</vt:lpstr>
      <vt:lpstr>LITERATURE SURVEY</vt:lpstr>
      <vt:lpstr>LITERATURE SURVEY</vt:lpstr>
      <vt:lpstr>LITERATURE SURVEY</vt:lpstr>
      <vt:lpstr>LITERATURE SURVEY</vt:lpstr>
      <vt:lpstr>LITERATURE SURVEY</vt:lpstr>
      <vt:lpstr>EXISTING SYSTEM</vt:lpstr>
      <vt:lpstr> PROPOSED SYSTEM</vt:lpstr>
      <vt:lpstr>BLOCK DIAGRAM</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PROJECT PRESENTATION 0th Review</dc:title>
  <dc:creator>sumaiya tharif jahan</dc:creator>
  <cp:lastModifiedBy>ELCOT</cp:lastModifiedBy>
  <cp:revision>60</cp:revision>
  <dcterms:created xsi:type="dcterms:W3CDTF">2021-10-18T11:41:36Z</dcterms:created>
  <dcterms:modified xsi:type="dcterms:W3CDTF">2022-02-16T14:29:59Z</dcterms:modified>
</cp:coreProperties>
</file>