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32" r:id="rId2"/>
    <p:sldId id="325" r:id="rId3"/>
    <p:sldId id="328" r:id="rId4"/>
    <p:sldId id="333" r:id="rId5"/>
    <p:sldId id="260" r:id="rId6"/>
    <p:sldId id="262" r:id="rId7"/>
    <p:sldId id="263" r:id="rId8"/>
    <p:sldId id="294" r:id="rId9"/>
    <p:sldId id="327" r:id="rId10"/>
    <p:sldId id="326" r:id="rId11"/>
    <p:sldId id="330" r:id="rId12"/>
    <p:sldId id="296" r:id="rId13"/>
    <p:sldId id="295" r:id="rId14"/>
    <p:sldId id="331" r:id="rId15"/>
    <p:sldId id="334" r:id="rId16"/>
    <p:sldId id="323" r:id="rId17"/>
    <p:sldId id="329" r:id="rId18"/>
    <p:sldId id="335" r:id="rId19"/>
    <p:sldId id="33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90600"/>
            <a:ext cx="7209692" cy="4953000"/>
          </a:xfrm>
        </p:spPr>
        <p:txBody>
          <a:bodyPr>
            <a:noAutofit/>
          </a:bodyPr>
          <a:lstStyle/>
          <a:p>
            <a:pPr algn="ctr"/>
            <a:r>
              <a:rPr lang="en-IN" sz="4000" b="1" dirty="0" smtClean="0">
                <a:latin typeface="Times New Roman" pitchFamily="18" charset="0"/>
                <a:cs typeface="Times New Roman" pitchFamily="18" charset="0"/>
              </a:rPr>
              <a:t>Fuzzy logic control for solar</a:t>
            </a:r>
            <a:br>
              <a:rPr lang="en-IN" sz="4000" b="1" dirty="0" smtClean="0">
                <a:latin typeface="Times New Roman" pitchFamily="18" charset="0"/>
                <a:cs typeface="Times New Roman" pitchFamily="18" charset="0"/>
              </a:rPr>
            </a:br>
            <a:r>
              <a:rPr lang="en-IN" sz="4000" b="1" dirty="0" smtClean="0">
                <a:latin typeface="Times New Roman" pitchFamily="18" charset="0"/>
                <a:cs typeface="Times New Roman" pitchFamily="18" charset="0"/>
              </a:rPr>
              <a:t>PV fed modular multilevel</a:t>
            </a:r>
            <a:br>
              <a:rPr lang="en-IN" sz="4000" b="1" dirty="0" smtClean="0">
                <a:latin typeface="Times New Roman" pitchFamily="18" charset="0"/>
                <a:cs typeface="Times New Roman" pitchFamily="18" charset="0"/>
              </a:rPr>
            </a:br>
            <a:r>
              <a:rPr lang="en-IN" sz="4000" b="1" dirty="0" smtClean="0">
                <a:latin typeface="Times New Roman" pitchFamily="18" charset="0"/>
                <a:cs typeface="Times New Roman" pitchFamily="18" charset="0"/>
              </a:rPr>
              <a:t>inverter towards marine</a:t>
            </a:r>
            <a:br>
              <a:rPr lang="en-IN" sz="4000" b="1" dirty="0" smtClean="0">
                <a:latin typeface="Times New Roman" pitchFamily="18" charset="0"/>
                <a:cs typeface="Times New Roman" pitchFamily="18" charset="0"/>
              </a:rPr>
            </a:br>
            <a:r>
              <a:rPr lang="en-IN" sz="4000" b="1" dirty="0" smtClean="0">
                <a:latin typeface="Times New Roman" pitchFamily="18" charset="0"/>
                <a:cs typeface="Times New Roman" pitchFamily="18" charset="0"/>
              </a:rPr>
              <a:t>water pumping application</a:t>
            </a:r>
            <a:endParaRPr lang="en-IN" sz="4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the design and implementation of Modular Multilevel Inverter (MMI) to control the Induction Motor (IM) drive using intelligent techniques towards marine water pumping applications.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inverter is of eleven levels and has the ability to control the speed of an IM drive which is fed from solar </a:t>
            </a:r>
            <a:r>
              <a:rPr lang="en-IN" sz="2000" dirty="0" err="1" smtClean="0">
                <a:latin typeface="Times New Roman" pitchFamily="18" charset="0"/>
                <a:cs typeface="Times New Roman" pitchFamily="18" charset="0"/>
              </a:rPr>
              <a:t>photovoltaics</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estimated that the energy consumed by pumping schemes in an onboard ship is nearly 50% of the total energy.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96000"/>
          </a:xfrm>
        </p:spPr>
        <p:txBody>
          <a:bodyPr>
            <a:noAutofit/>
          </a:bodyPr>
          <a:lstStyle/>
          <a:p>
            <a:pPr algn="just">
              <a:lnSpc>
                <a:spcPct val="150000"/>
              </a:lnSpc>
            </a:pPr>
            <a:r>
              <a:rPr lang="en-IN" sz="2000" dirty="0" smtClean="0">
                <a:latin typeface="Times New Roman" pitchFamily="18" charset="0"/>
                <a:cs typeface="Times New Roman" pitchFamily="18" charset="0"/>
              </a:rPr>
              <a:t>Considering this fact, this paper investigates and validates the proposed control design with reduced complexity intended for marine water pumping system employing an induction motor (IM) drive and MMI.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analysis of inverter is carried out with Proportional-Integral (PI) and Fuzzy Logic (FL) based controllers for improving the performance.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comparative analysis has been made with respect to better robustness in terms of peak overshoot, settling time of the controller and Total Harmonic Distortion (THD) of the inverter. </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019800"/>
          </a:xfrm>
        </p:spPr>
        <p:txBody>
          <a:bodyPr>
            <a:normAutofit/>
          </a:bodyPr>
          <a:lstStyle/>
          <a:p>
            <a:pPr algn="just">
              <a:lnSpc>
                <a:spcPct val="150000"/>
              </a:lnSpc>
            </a:pPr>
            <a:r>
              <a:rPr lang="en-IN" sz="2000" dirty="0" smtClean="0">
                <a:latin typeface="Times New Roman" pitchFamily="18" charset="0"/>
                <a:cs typeface="Times New Roman" pitchFamily="18" charset="0"/>
              </a:rPr>
              <a:t>Simulations are undertaken in MATLAB/</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and the detailed experimental implementation is conducted with Field Programmable Gate Array (FPGA).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results thus obtained are utilized to analyze the controller performance, improved inverter output voltage, reliable induction motor speed control and power quality improvement by reduction of harmonics.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novelty of the proposed control scheme is the design and integration of MMI, IM drive and intelligent controller exclusively for marine water pumping applications.</a:t>
            </a:r>
          </a:p>
          <a:p>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381000"/>
            <a:ext cx="7498080" cy="6324600"/>
          </a:xfrm>
        </p:spPr>
        <p:txBody>
          <a:bodyPr>
            <a:noAutofit/>
          </a:bodyPr>
          <a:lstStyle/>
          <a:p>
            <a:pPr algn="just">
              <a:lnSpc>
                <a:spcPct val="150000"/>
              </a:lnSpc>
            </a:pPr>
            <a:r>
              <a:rPr lang="en-IN" sz="2000" dirty="0" smtClean="0">
                <a:latin typeface="Times New Roman" pitchFamily="18" charset="0"/>
                <a:cs typeface="Times New Roman" pitchFamily="18" charset="0"/>
              </a:rPr>
              <a:t>They designed a hybrid system with one inverter and the performance was compared with the existing methods.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very effective techniques for complicated and imprecise processes where there does not exist any mathematical model.</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consists of substituting the hysteresis controllers and the look-up table by fuzzy logic switching vector selection scheme.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advantages of Fuzzy logic controller are adapted to the nonlinear control command and not based on the model of the induction machine.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two critical issues occurred in power converter are voltage digression and frequency deviations which leads to harmonics distortions.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impact of the proposed control scheme is to reduce the steady-state error of the induction motor speed control and deteriorate harmonics at the output voltage of modular multilevel inverter.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overcome the drawback of DC motor, induction motor is highly preferred in the ship.</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way, the proposed grid connected PV power conversion system generates seven-level output voltage and a sinusoidal output current which is </a:t>
            </a:r>
            <a:r>
              <a:rPr lang="en-IN" sz="2000" dirty="0" err="1" smtClean="0">
                <a:latin typeface="Times New Roman" pitchFamily="18" charset="0"/>
                <a:cs typeface="Times New Roman" pitchFamily="18" charset="0"/>
              </a:rPr>
              <a:t>inphase</a:t>
            </a:r>
            <a:r>
              <a:rPr lang="en-IN" sz="2000" dirty="0" smtClean="0">
                <a:latin typeface="Times New Roman" pitchFamily="18" charset="0"/>
                <a:cs typeface="Times New Roman" pitchFamily="18" charset="0"/>
              </a:rPr>
              <a:t> with the utility voltage and is fed into the grid.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proposes a solar power generation system to convert the dc energy generated by a solar cell array into ac energy that is fed into the utility.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solar power generation system is composed of a dc–dc power converter and a seven-level inverter.</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86400"/>
          </a:xfrm>
        </p:spPr>
        <p:txBody>
          <a:bodyPr>
            <a:normAutofit/>
          </a:bodyPr>
          <a:lstStyle/>
          <a:p>
            <a:pPr algn="just">
              <a:lnSpc>
                <a:spcPct val="150000"/>
              </a:lnSpc>
            </a:pPr>
            <a:r>
              <a:rPr lang="en-IN" sz="2000" dirty="0" smtClean="0">
                <a:latin typeface="Times New Roman" pitchFamily="18" charset="0"/>
                <a:cs typeface="Times New Roman" pitchFamily="18" charset="0"/>
              </a:rPr>
              <a:t>A solar fed eleven level inverter with intelligent control techniques aimed to attain improved performance parameters for marine applications.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of the multilevel inverter fed IM drive is examined with PI and FLC based controllers.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solar photovoltaic’s based energy system is implemented in ship which delivers the required power incorporating a novel technique to decrease emissions to augment the renewable energy efficiency and also to perk up the stability of power. </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1828800"/>
                <a:gridCol w="2133600"/>
                <a:gridCol w="3905250"/>
              </a:tblGrid>
              <a:tr h="370840">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stability analysis of hybrid PV/diesel/ESS in ship power system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H. </a:t>
                      </a:r>
                      <a:r>
                        <a:rPr lang="en-IN" sz="2000" dirty="0" err="1" smtClean="0">
                          <a:latin typeface="Times New Roman" pitchFamily="18" charset="0"/>
                          <a:cs typeface="Times New Roman" pitchFamily="18" charset="0"/>
                        </a:rPr>
                        <a:t>Lan</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Bai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Wen</a:t>
                      </a:r>
                      <a:r>
                        <a:rPr lang="en-IN" sz="2000" dirty="0" smtClean="0">
                          <a:latin typeface="Times New Roman" pitchFamily="18" charset="0"/>
                          <a:cs typeface="Times New Roman" pitchFamily="18" charset="0"/>
                        </a:rPr>
                        <a:t>, D. C. Yu, Y.-Y. Hong, J. Dai, and P. Cheng,</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 In this paper, a high-speed flywheel energy storage system (FESS) is </a:t>
                      </a:r>
                      <a:r>
                        <a:rPr kumimoji="0" lang="en-IN" sz="2000" b="0" i="0" kern="1200" dirty="0" err="1" smtClean="0">
                          <a:solidFill>
                            <a:schemeClr val="dk1"/>
                          </a:solidFill>
                          <a:latin typeface="Times New Roman" pitchFamily="18" charset="0"/>
                          <a:ea typeface="+mn-ea"/>
                          <a:cs typeface="Times New Roman" pitchFamily="18" charset="0"/>
                        </a:rPr>
                        <a:t>modeled</a:t>
                      </a:r>
                      <a:r>
                        <a:rPr kumimoji="0" lang="en-IN" sz="2000" b="0" i="0" kern="1200" dirty="0" smtClean="0">
                          <a:solidFill>
                            <a:schemeClr val="dk1"/>
                          </a:solidFill>
                          <a:latin typeface="Times New Roman" pitchFamily="18" charset="0"/>
                          <a:ea typeface="+mn-ea"/>
                          <a:cs typeface="Times New Roman" pitchFamily="18" charset="0"/>
                        </a:rPr>
                        <a:t> to smooth the PV power fluctuations and improve the power quality on a large oil tanker which contains a PV generation system, a diesel generator, a FESS, and various types of ship loads.</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Single stage solar PV fed brushless DC motor driven water pump</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R. Kumar and B. Singh,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 simple control technique capable of operating the solar PV array at its peak power using a common voltage source inverter is proposed for BLDC motor control.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Review of ship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System architectures, storage technologies and power quality aspects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S. G. </a:t>
                      </a:r>
                      <a:r>
                        <a:rPr lang="en-IN" sz="2000" dirty="0" err="1" smtClean="0">
                          <a:latin typeface="Times New Roman" pitchFamily="18" charset="0"/>
                          <a:cs typeface="Times New Roman" pitchFamily="18" charset="0"/>
                        </a:rPr>
                        <a:t>Jayasinghe</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Meegahapola</a:t>
                      </a:r>
                      <a:r>
                        <a:rPr lang="en-IN" sz="2000" dirty="0" smtClean="0">
                          <a:latin typeface="Times New Roman" pitchFamily="18" charset="0"/>
                          <a:cs typeface="Times New Roman" pitchFamily="18" charset="0"/>
                        </a:rPr>
                        <a:t>, N. Fernando, Z. Jin, and J. M. Guerrero,</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Passive filtering is the commonly used technology for reducing harmonic distortions, which requires bulky capacitors and inductors.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Single-stage PV array fed speed </a:t>
                      </a:r>
                      <a:r>
                        <a:rPr lang="en-IN" sz="2000" dirty="0" err="1" smtClean="0">
                          <a:latin typeface="Times New Roman" pitchFamily="18" charset="0"/>
                          <a:cs typeface="Times New Roman" pitchFamily="18" charset="0"/>
                        </a:rPr>
                        <a:t>sensorless</a:t>
                      </a:r>
                      <a:r>
                        <a:rPr lang="en-IN" sz="2000" dirty="0" smtClean="0">
                          <a:latin typeface="Times New Roman" pitchFamily="18" charset="0"/>
                          <a:cs typeface="Times New Roman" pitchFamily="18" charset="0"/>
                        </a:rPr>
                        <a:t> vector control of induction motor drive for water pumping</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Shukla</a:t>
                      </a:r>
                      <a:r>
                        <a:rPr lang="en-IN" sz="2000" dirty="0" smtClean="0">
                          <a:latin typeface="Times New Roman" pitchFamily="18" charset="0"/>
                          <a:cs typeface="Times New Roman" pitchFamily="18" charset="0"/>
                        </a:rPr>
                        <a:t> and B. Singh,</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proposed system includes solar photovoltaic (PV) array, a three-phase voltage source inverter, and a motor-pump assembly.</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934199" cy="48006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r>
              <a:rPr lang="en-IN" sz="2800" dirty="0" smtClean="0">
                <a:latin typeface="Times New Roman" pitchFamily="18" charset="0"/>
                <a:cs typeface="Times New Roman" pitchFamily="18" charset="0"/>
              </a:rPr>
              <a:t>Language: Java J2SE and JDK DE, Eclipse MARS.1 </a:t>
            </a:r>
          </a:p>
          <a:p>
            <a:pPr algn="just"/>
            <a:r>
              <a:rPr lang="en-IN" sz="2800" dirty="0" smtClean="0">
                <a:latin typeface="Times New Roman" pitchFamily="18" charset="0"/>
                <a:cs typeface="Times New Roman" pitchFamily="18" charset="0"/>
              </a:rPr>
              <a:t>Operating System: Windows 10 </a:t>
            </a:r>
          </a:p>
          <a:p>
            <a:pPr algn="just"/>
            <a:r>
              <a:rPr lang="en-IN" sz="2800" dirty="0" smtClean="0">
                <a:latin typeface="Times New Roman" pitchFamily="18" charset="0"/>
                <a:cs typeface="Times New Roman" pitchFamily="18" charset="0"/>
              </a:rPr>
              <a:t>Database required: </a:t>
            </a:r>
            <a:r>
              <a:rPr lang="en-IN" sz="2800" dirty="0" err="1" smtClean="0">
                <a:latin typeface="Times New Roman" pitchFamily="18" charset="0"/>
                <a:cs typeface="Times New Roman" pitchFamily="18" charset="0"/>
              </a:rPr>
              <a:t>MySQL</a:t>
            </a:r>
            <a:r>
              <a:rPr lang="en-IN" sz="2800" dirty="0" smtClean="0">
                <a:latin typeface="Times New Roman" pitchFamily="18" charset="0"/>
                <a:cs typeface="Times New Roman" pitchFamily="18" charset="0"/>
              </a:rPr>
              <a:t> </a:t>
            </a:r>
          </a:p>
          <a:p>
            <a:pPr algn="just"/>
            <a:r>
              <a:rPr lang="en-IN" sz="2800" dirty="0" smtClean="0">
                <a:latin typeface="Times New Roman" pitchFamily="18" charset="0"/>
                <a:cs typeface="Times New Roman" pitchFamily="18" charset="0"/>
              </a:rPr>
              <a:t>Apache Tomcat Server </a:t>
            </a:r>
          </a:p>
          <a:p>
            <a:pPr algn="just"/>
            <a:r>
              <a:rPr lang="en-IN" sz="2800" dirty="0" err="1" smtClean="0">
                <a:latin typeface="Times New Roman" pitchFamily="18" charset="0"/>
                <a:cs typeface="Times New Roman" pitchFamily="18" charset="0"/>
              </a:rPr>
              <a:t>Arduino</a:t>
            </a:r>
            <a:r>
              <a:rPr lang="en-IN" sz="2800" dirty="0" smtClean="0">
                <a:latin typeface="Times New Roman" pitchFamily="18" charset="0"/>
                <a:cs typeface="Times New Roman" pitchFamily="18" charset="0"/>
              </a:rPr>
              <a:t> 16.9 </a:t>
            </a:r>
            <a:endParaRPr lang="en-US" sz="2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IN" dirty="0" smtClean="0">
                <a:latin typeface="Times New Roman" pitchFamily="18" charset="0"/>
                <a:cs typeface="Times New Roman" pitchFamily="18" charset="0"/>
              </a:rPr>
              <a:t>Node MCU </a:t>
            </a:r>
          </a:p>
          <a:p>
            <a:r>
              <a:rPr lang="en-IN" dirty="0" smtClean="0">
                <a:latin typeface="Times New Roman" pitchFamily="18" charset="0"/>
                <a:cs typeface="Times New Roman" pitchFamily="18" charset="0"/>
              </a:rPr>
              <a:t>4 GB RAM </a:t>
            </a:r>
          </a:p>
          <a:p>
            <a:r>
              <a:rPr lang="en-IN" dirty="0" smtClean="0">
                <a:latin typeface="Times New Roman" pitchFamily="18" charset="0"/>
                <a:cs typeface="Times New Roman" pitchFamily="18" charset="0"/>
              </a:rPr>
              <a:t>500 GB Hard disk </a:t>
            </a:r>
          </a:p>
          <a:p>
            <a:r>
              <a:rPr lang="en-IN" dirty="0" smtClean="0">
                <a:latin typeface="Times New Roman" pitchFamily="18" charset="0"/>
                <a:cs typeface="Times New Roman" pitchFamily="18" charset="0"/>
              </a:rPr>
              <a:t>GPS receiver </a:t>
            </a:r>
          </a:p>
          <a:p>
            <a:r>
              <a:rPr lang="en-IN" dirty="0" smtClean="0">
                <a:latin typeface="Times New Roman" pitchFamily="18" charset="0"/>
                <a:cs typeface="Times New Roman" pitchFamily="18" charset="0"/>
              </a:rPr>
              <a:t>Jumper Wires </a:t>
            </a:r>
          </a:p>
          <a:p>
            <a:r>
              <a:rPr lang="en-IN" dirty="0" smtClean="0">
                <a:latin typeface="Times New Roman" pitchFamily="18" charset="0"/>
                <a:cs typeface="Times New Roman" pitchFamily="18" charset="0"/>
              </a:rPr>
              <a:t>GPS antenna </a:t>
            </a:r>
          </a:p>
          <a:p>
            <a:r>
              <a:rPr lang="en-IN" dirty="0" smtClean="0">
                <a:latin typeface="Times New Roman" pitchFamily="18" charset="0"/>
                <a:cs typeface="Times New Roman" pitchFamily="18" charset="0"/>
              </a:rPr>
              <a:t>Accelerometer</a:t>
            </a:r>
            <a:endParaRPr lang="en-US"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The relevance of the proposed work is to provide high quality of input power to the inverter drive pertaining to marine water pumping applications.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solar PV fed MMI for speed control of induction motor drive has been examined at steady state and dynamic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to investigate its suitability for water pumping system intended for the marine applications.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solar PV array is connected with the proposed inverter when is then fed to an induction motor. The motor speed is sensed and feedback is given to the controller for generating optimal PWM pulses for the inverter switches.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152400"/>
            <a:ext cx="7498080" cy="6324600"/>
          </a:xfrm>
        </p:spPr>
        <p:txBody>
          <a:bodyPr>
            <a:noAutofit/>
          </a:bodyPr>
          <a:lstStyle/>
          <a:p>
            <a:pPr algn="just">
              <a:lnSpc>
                <a:spcPct val="150000"/>
              </a:lnSpc>
            </a:pPr>
            <a:r>
              <a:rPr lang="en-IN" sz="2000" dirty="0" smtClean="0">
                <a:latin typeface="Times New Roman" pitchFamily="18" charset="0"/>
                <a:cs typeface="Times New Roman" pitchFamily="18" charset="0"/>
              </a:rPr>
              <a:t>The motor is started gradually and the speed is increased to achieve reference speed with aid of PI and FL based controllers.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of PI and FL controllers for a feasible operation is verified and results are compared in both simulation and experiment. The results ensure that the FL based controller provides fast settling time and reduced harmonics when compared with the PI controller.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impact of the proposed control scheme is to reduce the steady-state error of the induction motor speed control and deteriorate harmonics at the output voltage of modular multilevel inverter.</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H. </a:t>
            </a:r>
            <a:r>
              <a:rPr lang="en-IN" sz="2000" dirty="0" err="1" smtClean="0">
                <a:latin typeface="Times New Roman" pitchFamily="18" charset="0"/>
                <a:cs typeface="Times New Roman" pitchFamily="18" charset="0"/>
              </a:rPr>
              <a:t>Lan</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Bai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Wen</a:t>
            </a:r>
            <a:r>
              <a:rPr lang="en-IN" sz="2000" dirty="0" smtClean="0">
                <a:latin typeface="Times New Roman" pitchFamily="18" charset="0"/>
                <a:cs typeface="Times New Roman" pitchFamily="18" charset="0"/>
              </a:rPr>
              <a:t>, D. C. Yu, Y.-Y. Hong, J. Dai, and P. Cheng,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stability analysis of hybrid PV/diesel/ESS in ship power system,’’ Inventions, vol. 1, no. 5, pp. 1–16, 2016.</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S. G. </a:t>
            </a:r>
            <a:r>
              <a:rPr lang="en-IN" sz="2000" dirty="0" err="1" smtClean="0">
                <a:latin typeface="Times New Roman" pitchFamily="18" charset="0"/>
                <a:cs typeface="Times New Roman" pitchFamily="18" charset="0"/>
              </a:rPr>
              <a:t>Jayasinghe</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Meegahapola</a:t>
            </a:r>
            <a:r>
              <a:rPr lang="en-IN" sz="2000" dirty="0" smtClean="0">
                <a:latin typeface="Times New Roman" pitchFamily="18" charset="0"/>
                <a:cs typeface="Times New Roman" pitchFamily="18" charset="0"/>
              </a:rPr>
              <a:t>, N. Fernando, Z. Jin, and J. M. Guerrero, ‘‘Review of ship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System architectures, storage technologies and power quality aspects,’’ Inventions, vol. 2, no. 4, pp. 1–19, 2017.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R. Kumar and B. Singh, ‘‘Single stage solar PV fed brushless DC motor driven water pump,’’ IEEE J. </a:t>
            </a:r>
            <a:r>
              <a:rPr lang="en-IN" sz="2000" dirty="0" err="1" smtClean="0">
                <a:latin typeface="Times New Roman" pitchFamily="18" charset="0"/>
                <a:cs typeface="Times New Roman" pitchFamily="18" charset="0"/>
              </a:rPr>
              <a:t>Emerg</a:t>
            </a:r>
            <a:r>
              <a:rPr lang="en-IN" sz="2000" dirty="0" smtClean="0">
                <a:latin typeface="Times New Roman" pitchFamily="18" charset="0"/>
                <a:cs typeface="Times New Roman" pitchFamily="18" charset="0"/>
              </a:rPr>
              <a:t>. Sel. Topics Power Electron., vol. 5, no. 3, pp. 1337–1385, Sep. 2017.</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 S. </a:t>
            </a:r>
            <a:r>
              <a:rPr lang="en-IN" sz="2000" dirty="0" err="1" smtClean="0">
                <a:latin typeface="Times New Roman" pitchFamily="18" charset="0"/>
                <a:cs typeface="Times New Roman" pitchFamily="18" charset="0"/>
              </a:rPr>
              <a:t>Shukla</a:t>
            </a:r>
            <a:r>
              <a:rPr lang="en-IN" sz="2000" dirty="0" smtClean="0">
                <a:latin typeface="Times New Roman" pitchFamily="18" charset="0"/>
                <a:cs typeface="Times New Roman" pitchFamily="18" charset="0"/>
              </a:rPr>
              <a:t> and B. Singh, ‘‘Single-stage PV array fed speed </a:t>
            </a:r>
            <a:r>
              <a:rPr lang="en-IN" sz="2000" dirty="0" err="1" smtClean="0">
                <a:latin typeface="Times New Roman" pitchFamily="18" charset="0"/>
                <a:cs typeface="Times New Roman" pitchFamily="18" charset="0"/>
              </a:rPr>
              <a:t>sensorless</a:t>
            </a:r>
            <a:r>
              <a:rPr lang="en-IN" sz="2000" dirty="0" smtClean="0">
                <a:latin typeface="Times New Roman" pitchFamily="18" charset="0"/>
                <a:cs typeface="Times New Roman" pitchFamily="18" charset="0"/>
              </a:rPr>
              <a:t> vector control of induction motor drive for water pumping,’’ IEEE Trans. Ind. Appl., vol. 54, no. 4, pp. 3575–3585, Jul./Aug. 2018. </a:t>
            </a:r>
          </a:p>
          <a:p>
            <a:pPr algn="just">
              <a:lnSpc>
                <a:spcPct val="160000"/>
              </a:lnSpc>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 C.-L. Su, W.-L. Chung, and K.-T. Yu, ‘‘An energy-savings evaluation method for variable-frequency-drive applications on ship central cooling systems,’’ IEEE Trans. Ind. Appl., vol. 50, no. 2, pp. 1286–1297, Mar./Apr. 2014.</a:t>
            </a:r>
          </a:p>
          <a:p>
            <a:pPr algn="just">
              <a:lnSpc>
                <a:spcPct val="160000"/>
              </a:lnSpc>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[6] H.-L. Tsai, ‘‘Design and evaluation of a photovoltaic/thermal-assisted heat pump water heating system,’’ Energies, vol. 7, no. 5, pp. 3319–3338, May 2014.</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Autofit/>
          </a:bodyPr>
          <a:lstStyle/>
          <a:p>
            <a:pPr algn="just">
              <a:lnSpc>
                <a:spcPct val="170000"/>
              </a:lnSpc>
            </a:pPr>
            <a:r>
              <a:rPr lang="en-IN" sz="2000" dirty="0" smtClean="0">
                <a:latin typeface="Times New Roman" pitchFamily="18" charset="0"/>
                <a:cs typeface="Times New Roman" pitchFamily="18" charset="0"/>
              </a:rPr>
              <a:t>[7] A. </a:t>
            </a:r>
            <a:r>
              <a:rPr lang="en-IN" sz="2000" dirty="0" err="1" smtClean="0">
                <a:latin typeface="Times New Roman" pitchFamily="18" charset="0"/>
                <a:cs typeface="Times New Roman" pitchFamily="18" charset="0"/>
              </a:rPr>
              <a:t>Dolatabadi</a:t>
            </a:r>
            <a:r>
              <a:rPr lang="en-IN" sz="2000" dirty="0" smtClean="0">
                <a:latin typeface="Times New Roman" pitchFamily="18" charset="0"/>
                <a:cs typeface="Times New Roman" pitchFamily="18" charset="0"/>
              </a:rPr>
              <a:t> and B. </a:t>
            </a:r>
            <a:r>
              <a:rPr lang="en-IN" sz="2000" dirty="0" err="1" smtClean="0">
                <a:latin typeface="Times New Roman" pitchFamily="18" charset="0"/>
                <a:cs typeface="Times New Roman" pitchFamily="18" charset="0"/>
              </a:rPr>
              <a:t>Mohammadi-Ivatloo</a:t>
            </a:r>
            <a:r>
              <a:rPr lang="en-IN" sz="2000" dirty="0" smtClean="0">
                <a:latin typeface="Times New Roman" pitchFamily="18" charset="0"/>
                <a:cs typeface="Times New Roman" pitchFamily="18" charset="0"/>
              </a:rPr>
              <a:t>, ‘‘Stochastic risk-constrained optimal sizing for hybrid power system of merchant marine vessels,’’ IEEE Trans. Ind. </a:t>
            </a:r>
            <a:r>
              <a:rPr lang="en-IN" sz="2000" dirty="0" err="1" smtClean="0">
                <a:latin typeface="Times New Roman" pitchFamily="18" charset="0"/>
                <a:cs typeface="Times New Roman" pitchFamily="18" charset="0"/>
              </a:rPr>
              <a:t>Informat</a:t>
            </a:r>
            <a:r>
              <a:rPr lang="en-IN" sz="2000" dirty="0" smtClean="0">
                <a:latin typeface="Times New Roman" pitchFamily="18" charset="0"/>
                <a:cs typeface="Times New Roman" pitchFamily="18" charset="0"/>
              </a:rPr>
              <a:t>., vol. 14, no. 12, pp. 5509–5517, Dec. 2018.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 B. Singh, U. Sharma, and S. Kumar, ‘‘Standalone photovoltaic water pumping system using induction motor drive with reduced sensors,’’ IEEE Trans. Ind. Appl., vol. 54, no. 4, pp. 3645–3655, Jul./Aug. 2018.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70000"/>
              </a:lnSpc>
            </a:pPr>
            <a:r>
              <a:rPr lang="en-IN" sz="2000" dirty="0" smtClean="0">
                <a:latin typeface="Times New Roman" pitchFamily="18" charset="0"/>
                <a:cs typeface="Times New Roman" pitchFamily="18" charset="0"/>
              </a:rPr>
              <a:t>[9] M. G. Yu, Y. Nam, Y. Yu, and J. </a:t>
            </a:r>
            <a:r>
              <a:rPr lang="en-IN" sz="2000" dirty="0" err="1" smtClean="0">
                <a:latin typeface="Times New Roman" pitchFamily="18" charset="0"/>
                <a:cs typeface="Times New Roman" pitchFamily="18" charset="0"/>
              </a:rPr>
              <a:t>Seo</a:t>
            </a:r>
            <a:r>
              <a:rPr lang="en-IN" sz="2000" dirty="0" smtClean="0">
                <a:latin typeface="Times New Roman" pitchFamily="18" charset="0"/>
                <a:cs typeface="Times New Roman" pitchFamily="18" charset="0"/>
              </a:rPr>
              <a:t>, ‘‘Study on the system design of a solar assisted ground heat pump system using dynamic simulation,’’ Energies, vol. 9, no. 4, pp. 1–17, 2016.</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 S. V. </a:t>
            </a:r>
            <a:r>
              <a:rPr lang="en-IN" sz="2000" dirty="0" err="1" smtClean="0">
                <a:latin typeface="Times New Roman" pitchFamily="18" charset="0"/>
                <a:cs typeface="Times New Roman" pitchFamily="18" charset="0"/>
              </a:rPr>
              <a:t>Giannoutsos</a:t>
            </a:r>
            <a:r>
              <a:rPr lang="en-IN" sz="2000" dirty="0" smtClean="0">
                <a:latin typeface="Times New Roman" pitchFamily="18" charset="0"/>
                <a:cs typeface="Times New Roman" pitchFamily="18" charset="0"/>
              </a:rPr>
              <a:t> and S. N. Manias, ‘‘A systematic power-quality assessment and harmonic filter design methodology for variable-frequency drive application in marine vessels,’’ IEEE Trans. Ind. Appl., vol. 51, no. 2, pp. 1909–1919, Mar. 2015,</a:t>
            </a:r>
          </a:p>
          <a:p>
            <a:pPr>
              <a:buNone/>
            </a:pPr>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1368</TotalTime>
  <Words>1573</Words>
  <Application>Microsoft Office PowerPoint</Application>
  <PresentationFormat>On-screen Show (4:3)</PresentationFormat>
  <Paragraphs>106</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Fuzzy logic control for solar PV fed modular multilevel inverter towards marine water pumping application</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Slide 15</vt:lpstr>
      <vt:lpstr>REFERENCE</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614</cp:revision>
  <dcterms:created xsi:type="dcterms:W3CDTF">2006-08-16T00:00:00Z</dcterms:created>
  <dcterms:modified xsi:type="dcterms:W3CDTF">2022-02-16T10:42:03Z</dcterms:modified>
</cp:coreProperties>
</file>