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322" r:id="rId2"/>
    <p:sldId id="325" r:id="rId3"/>
    <p:sldId id="260" r:id="rId4"/>
    <p:sldId id="263" r:id="rId5"/>
    <p:sldId id="330" r:id="rId6"/>
    <p:sldId id="296" r:id="rId7"/>
    <p:sldId id="295" r:id="rId8"/>
    <p:sldId id="331" r:id="rId9"/>
    <p:sldId id="323" r:id="rId10"/>
    <p:sldId id="329"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2/16/2022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2/16/2022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410200"/>
          </a:xfrm>
        </p:spPr>
        <p:txBody>
          <a:bodyPr>
            <a:normAutofit/>
          </a:bodyPr>
          <a:lstStyle/>
          <a:p>
            <a:pPr algn="ctr"/>
            <a:r>
              <a:rPr lang="en-IN" sz="4000" b="1" dirty="0" smtClean="0">
                <a:latin typeface="Times New Roman" pitchFamily="18" charset="0"/>
                <a:cs typeface="Times New Roman" pitchFamily="18" charset="0"/>
              </a:rPr>
              <a:t>CMOS TRANS-CONDUCTANCE LNA INTEGRATION OF VITAL SIGN PROCESSING RECIEVER WITH CLUTTER ELIMINATION USING SC CHEBYSHEV LPF</a:t>
            </a:r>
            <a:endParaRPr lang="en-US" sz="4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US" sz="2000" dirty="0" smtClean="0">
                <a:latin typeface="Times New Roman" pitchFamily="18" charset="0"/>
                <a:cs typeface="Times New Roman" pitchFamily="18" charset="0"/>
              </a:rPr>
              <a:t>   This </a:t>
            </a:r>
            <a:r>
              <a:rPr lang="en-US" sz="2000" dirty="0" smtClean="0">
                <a:latin typeface="Times New Roman" pitchFamily="18" charset="0"/>
                <a:cs typeface="Times New Roman" pitchFamily="18" charset="0"/>
              </a:rPr>
              <a:t>brief describes a critical signal processing circuit without any automatic signal processing or ultra-wideband (UWB) pulse-based radar algorithm for simultaneous dc/near-dc exclusion and out-of-band interference removal. As a secure and balanced pseudo resistor applied under a servo feedback mechanism in a critical signal receiver of the sensing radar, it was proposed that an inherent self-balancing MOS diode (SBMD) operate as a High-Pass Filter (HPF) with an ultra-low corner frequency below 0.5 Hz to suppress undesired clutters of reflected signals and input dc-offset voltages from underlying circuit offsets. A third-order switched-capacitor (SC) </a:t>
            </a:r>
            <a:r>
              <a:rPr lang="en-US" sz="2000" dirty="0" err="1" smtClean="0">
                <a:latin typeface="Times New Roman" pitchFamily="18" charset="0"/>
                <a:cs typeface="Times New Roman" pitchFamily="18" charset="0"/>
              </a:rPr>
              <a:t>Chebyshev</a:t>
            </a:r>
            <a:r>
              <a:rPr lang="en-US" sz="2000" dirty="0" smtClean="0">
                <a:latin typeface="Times New Roman" pitchFamily="18" charset="0"/>
                <a:cs typeface="Times New Roman" pitchFamily="18" charset="0"/>
              </a:rPr>
              <a:t> low-pass Filter (LPF) with trans-conductance low-noise amplifier (LNA) and leap-frog topology was embraced as the next step to remove out-band noise, create an integrated band-pass response vital-sign transmission circuit and incorporate it into a radar module to verify its viability. This study was finally established at 130 nm and 45 nm CMOS Technology in Tanner EDA.</a:t>
            </a:r>
            <a:endParaRPr lang="en-IN" sz="2000" dirty="0" smtClean="0">
              <a:latin typeface="Times New Roman" pitchFamily="18" charset="0"/>
              <a:cs typeface="Times New Roman" pitchFamily="18" charset="0"/>
            </a:endParaRP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The CW radars suffer from the null detection problem that exists at every multiple of a quarter free-space wavelength distance.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this paper, we propose a single channel receiver topology to eliminate the null points using the path-diversity transmission.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conventional FFT method and the proposed feature extraction method for two separation distances between two targets to evaluate the performance of the proposed algorithm for the vital sign detection of multiple targets: one closer than the theoretical range resolution and the other greater.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It is a very simpler scheme devised for data loss and has been employed in numerous application.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85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609600"/>
            <a:ext cx="7498080" cy="6096000"/>
          </a:xfrm>
        </p:spPr>
        <p:txBody>
          <a:bodyPr>
            <a:noAutofit/>
          </a:bodyPr>
          <a:lstStyle/>
          <a:p>
            <a:pPr algn="just">
              <a:lnSpc>
                <a:spcPct val="150000"/>
              </a:lnSpc>
            </a:pPr>
            <a:r>
              <a:rPr lang="en-US" sz="2000" dirty="0" smtClean="0">
                <a:latin typeface="Times New Roman" pitchFamily="18" charset="0"/>
                <a:cs typeface="Times New Roman" pitchFamily="18" charset="0"/>
              </a:rPr>
              <a:t>Phase noise analysis shows that the proposed radar has the advantages of both phase-locked oscillators and self-injection-locked oscillators to achieve high power spectral signal-to-noise ratio.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 </a:t>
            </a:r>
            <a:r>
              <a:rPr lang="en-US" sz="2000" dirty="0" smtClean="0">
                <a:latin typeface="Times New Roman" pitchFamily="18" charset="0"/>
                <a:cs typeface="Times New Roman" pitchFamily="18" charset="0"/>
              </a:rPr>
              <a:t>Doppler radar using a self-injection-locked (SIL) oscillator has been proposed to achieve a high SNR gain in the vital-signal bandwidth</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Single channel receivers using the dynamic phase variation technique have been proposed to find the optimal detection point with complicated algorithm.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present study proposes a novel vital-sign sensing algorithm for clear target identification and accurate vital sign estimation using a single 24 GHz FMCW Doppler radar based on FCC regulation.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5" name="Content Placeholder 4"/>
          <p:cNvPicPr>
            <a:picLocks noGrp="1"/>
          </p:cNvPicPr>
          <p:nvPr>
            <p:ph idx="1"/>
          </p:nvPr>
        </p:nvPicPr>
        <p:blipFill>
          <a:blip r:embed="rId2"/>
          <a:srcRect/>
          <a:stretch>
            <a:fillRect/>
          </a:stretch>
        </p:blipFill>
        <p:spPr bwMode="auto">
          <a:xfrm>
            <a:off x="1600200" y="1295400"/>
            <a:ext cx="7010400" cy="5029200"/>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609600"/>
            <a:ext cx="7498080" cy="6019800"/>
          </a:xfrm>
        </p:spPr>
        <p:txBody>
          <a:bodyPr>
            <a:noAutofit/>
          </a:bodyPr>
          <a:lstStyle/>
          <a:p>
            <a:pPr algn="just">
              <a:lnSpc>
                <a:spcPct val="150000"/>
              </a:lnSpc>
              <a:buNone/>
            </a:pPr>
            <a:r>
              <a:rPr lang="en-US" sz="2000" dirty="0" smtClean="0">
                <a:latin typeface="Times New Roman" pitchFamily="18" charset="0"/>
                <a:cs typeface="Times New Roman" pitchFamily="18" charset="0"/>
              </a:rPr>
              <a:t>    This </a:t>
            </a:r>
            <a:r>
              <a:rPr lang="en-US" sz="2000" dirty="0" smtClean="0">
                <a:latin typeface="Times New Roman" pitchFamily="18" charset="0"/>
                <a:cs typeface="Times New Roman" pitchFamily="18" charset="0"/>
              </a:rPr>
              <a:t>brief proposed an alternative way to reject the clutter signals of the vital-sign radar. A vital-sign processing receiver with a servo feedback loop was developed to perform a high-pass response. An intrinsic SBMD structure was further applied at the servo feedback path to realize a high-pass corner close to dc for suppressing the in-band dc offset. Meanwhile, the third-order SC </a:t>
            </a:r>
            <a:r>
              <a:rPr lang="en-US" sz="2000" dirty="0" err="1" smtClean="0">
                <a:latin typeface="Times New Roman" pitchFamily="18" charset="0"/>
                <a:cs typeface="Times New Roman" pitchFamily="18" charset="0"/>
              </a:rPr>
              <a:t>Chebyshev</a:t>
            </a:r>
            <a:r>
              <a:rPr lang="en-US" sz="2000" dirty="0" smtClean="0">
                <a:latin typeface="Times New Roman" pitchFamily="18" charset="0"/>
                <a:cs typeface="Times New Roman" pitchFamily="18" charset="0"/>
              </a:rPr>
              <a:t> LPF with variable bandwidth was also used to remove the </a:t>
            </a:r>
            <a:r>
              <a:rPr lang="en-US" sz="2000" dirty="0" err="1" smtClean="0">
                <a:latin typeface="Times New Roman" pitchFamily="18" charset="0"/>
                <a:cs typeface="Times New Roman" pitchFamily="18" charset="0"/>
              </a:rPr>
              <a:t>outband</a:t>
            </a:r>
            <a:r>
              <a:rPr lang="en-US" sz="2000" dirty="0" smtClean="0">
                <a:latin typeface="Times New Roman" pitchFamily="18" charset="0"/>
                <a:cs typeface="Times New Roman" pitchFamily="18" charset="0"/>
              </a:rPr>
              <a:t> interferences. Consequently, instead of using extra digital signal processing, the radar featured the dc/near-dc rejection in the analog vital-sign receiver, which automatically performed clutter signals’ reduction. To demonstrate the concept and its feasibility, a </a:t>
            </a:r>
            <a:r>
              <a:rPr lang="en-US" sz="2000" dirty="0" err="1" smtClean="0">
                <a:latin typeface="Times New Roman" pitchFamily="18" charset="0"/>
                <a:cs typeface="Times New Roman" pitchFamily="18" charset="0"/>
              </a:rPr>
              <a:t>pulsebased</a:t>
            </a:r>
            <a:r>
              <a:rPr lang="en-US" sz="2000" dirty="0" smtClean="0">
                <a:latin typeface="Times New Roman" pitchFamily="18" charset="0"/>
                <a:cs typeface="Times New Roman" pitchFamily="18" charset="0"/>
              </a:rPr>
              <a:t> radar with a clutter elimination circuit for short-range detection was designed, measured, and analyzed.</a:t>
            </a:r>
            <a:endParaRPr lang="en-IN"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US" sz="1500" dirty="0" smtClean="0">
                <a:latin typeface="Times New Roman" pitchFamily="18" charset="0"/>
                <a:cs typeface="Times New Roman" pitchFamily="18" charset="0"/>
              </a:rPr>
              <a:t>[1] B.-K. Park, O. Boric-</a:t>
            </a:r>
            <a:r>
              <a:rPr lang="en-US" sz="1500" dirty="0" err="1" smtClean="0">
                <a:latin typeface="Times New Roman" pitchFamily="18" charset="0"/>
                <a:cs typeface="Times New Roman" pitchFamily="18" charset="0"/>
              </a:rPr>
              <a:t>Lubecke</a:t>
            </a:r>
            <a:r>
              <a:rPr lang="en-US" sz="1500" dirty="0" smtClean="0">
                <a:latin typeface="Times New Roman" pitchFamily="18" charset="0"/>
                <a:cs typeface="Times New Roman" pitchFamily="18" charset="0"/>
              </a:rPr>
              <a:t>, and V. M. </a:t>
            </a:r>
            <a:r>
              <a:rPr lang="en-US" sz="1500" dirty="0" err="1" smtClean="0">
                <a:latin typeface="Times New Roman" pitchFamily="18" charset="0"/>
                <a:cs typeface="Times New Roman" pitchFamily="18" charset="0"/>
              </a:rPr>
              <a:t>Lubecke</a:t>
            </a:r>
            <a:r>
              <a:rPr lang="en-US" sz="1500" dirty="0" smtClean="0">
                <a:latin typeface="Times New Roman" pitchFamily="18" charset="0"/>
                <a:cs typeface="Times New Roman" pitchFamily="18" charset="0"/>
              </a:rPr>
              <a:t>, “Arctangent demodulation with DC offset compensation in </a:t>
            </a:r>
            <a:r>
              <a:rPr lang="en-US" sz="1500" dirty="0" err="1" smtClean="0">
                <a:latin typeface="Times New Roman" pitchFamily="18" charset="0"/>
                <a:cs typeface="Times New Roman" pitchFamily="18" charset="0"/>
              </a:rPr>
              <a:t>quadrature</a:t>
            </a:r>
            <a:r>
              <a:rPr lang="en-US" sz="1500" dirty="0" smtClean="0">
                <a:latin typeface="Times New Roman" pitchFamily="18" charset="0"/>
                <a:cs typeface="Times New Roman" pitchFamily="18" charset="0"/>
              </a:rPr>
              <a:t> Doppler radar receiver systems,” IEEE Trans. </a:t>
            </a:r>
            <a:r>
              <a:rPr lang="en-US" sz="1500" dirty="0" err="1" smtClean="0">
                <a:latin typeface="Times New Roman" pitchFamily="18" charset="0"/>
                <a:cs typeface="Times New Roman" pitchFamily="18" charset="0"/>
              </a:rPr>
              <a:t>Microw</a:t>
            </a:r>
            <a:r>
              <a:rPr lang="en-US" sz="1500" dirty="0" smtClean="0">
                <a:latin typeface="Times New Roman" pitchFamily="18" charset="0"/>
                <a:cs typeface="Times New Roman" pitchFamily="18" charset="0"/>
              </a:rPr>
              <a:t>. Theory </a:t>
            </a:r>
            <a:r>
              <a:rPr lang="en-US" sz="1500" dirty="0" err="1" smtClean="0">
                <a:latin typeface="Times New Roman" pitchFamily="18" charset="0"/>
                <a:cs typeface="Times New Roman" pitchFamily="18" charset="0"/>
              </a:rPr>
              <a:t>Techn</a:t>
            </a:r>
            <a:r>
              <a:rPr lang="en-US" sz="1500" dirty="0" smtClean="0">
                <a:latin typeface="Times New Roman" pitchFamily="18" charset="0"/>
                <a:cs typeface="Times New Roman" pitchFamily="18" charset="0"/>
              </a:rPr>
              <a:t>., vol. 55, no. 5, pp. 1073–1079, May 2007. </a:t>
            </a:r>
            <a:endParaRPr lang="en-IN" sz="1500" dirty="0" smtClean="0">
              <a:latin typeface="Times New Roman" pitchFamily="18" charset="0"/>
              <a:cs typeface="Times New Roman" pitchFamily="18" charset="0"/>
            </a:endParaRPr>
          </a:p>
          <a:p>
            <a:pPr algn="just">
              <a:lnSpc>
                <a:spcPct val="150000"/>
              </a:lnSpc>
            </a:pPr>
            <a:r>
              <a:rPr lang="en-US" sz="1500" dirty="0" smtClean="0">
                <a:latin typeface="Times New Roman" pitchFamily="18" charset="0"/>
                <a:cs typeface="Times New Roman" pitchFamily="18" charset="0"/>
              </a:rPr>
              <a:t>[2] H.-C. </a:t>
            </a:r>
            <a:r>
              <a:rPr lang="en-US" sz="1500" dirty="0" err="1" smtClean="0">
                <a:latin typeface="Times New Roman" pitchFamily="18" charset="0"/>
                <a:cs typeface="Times New Roman" pitchFamily="18" charset="0"/>
              </a:rPr>
              <a:t>Kuo</a:t>
            </a:r>
            <a:r>
              <a:rPr lang="en-US" sz="1500" dirty="0" smtClean="0">
                <a:latin typeface="Times New Roman" pitchFamily="18" charset="0"/>
                <a:cs typeface="Times New Roman" pitchFamily="18" charset="0"/>
              </a:rPr>
              <a:t> et al., “A fully integrated 60-GHz CMOS direct-conversion Doppler radar RF sensor with clutter canceller for single-antenna noncontact human vital-signs detection,” IEEE Trans. </a:t>
            </a:r>
            <a:r>
              <a:rPr lang="en-US" sz="1500" dirty="0" err="1" smtClean="0">
                <a:latin typeface="Times New Roman" pitchFamily="18" charset="0"/>
                <a:cs typeface="Times New Roman" pitchFamily="18" charset="0"/>
              </a:rPr>
              <a:t>Microw</a:t>
            </a:r>
            <a:r>
              <a:rPr lang="en-US" sz="1500" dirty="0" smtClean="0">
                <a:latin typeface="Times New Roman" pitchFamily="18" charset="0"/>
                <a:cs typeface="Times New Roman" pitchFamily="18" charset="0"/>
              </a:rPr>
              <a:t>. Theory </a:t>
            </a:r>
            <a:r>
              <a:rPr lang="en-US" sz="1500" dirty="0" err="1" smtClean="0">
                <a:latin typeface="Times New Roman" pitchFamily="18" charset="0"/>
                <a:cs typeface="Times New Roman" pitchFamily="18" charset="0"/>
              </a:rPr>
              <a:t>Techn</a:t>
            </a:r>
            <a:r>
              <a:rPr lang="en-US" sz="1500" dirty="0" smtClean="0">
                <a:latin typeface="Times New Roman" pitchFamily="18" charset="0"/>
                <a:cs typeface="Times New Roman" pitchFamily="18" charset="0"/>
              </a:rPr>
              <a:t>., vol. 64, no. 4, pp. 1018–1028, Apr. 2016. </a:t>
            </a:r>
            <a:endParaRPr lang="en-IN" sz="1500" dirty="0" smtClean="0">
              <a:latin typeface="Times New Roman" pitchFamily="18" charset="0"/>
              <a:cs typeface="Times New Roman" pitchFamily="18" charset="0"/>
            </a:endParaRPr>
          </a:p>
          <a:p>
            <a:pPr algn="just">
              <a:lnSpc>
                <a:spcPct val="150000"/>
              </a:lnSpc>
            </a:pPr>
            <a:r>
              <a:rPr lang="en-US" sz="1500" dirty="0" smtClean="0">
                <a:latin typeface="Times New Roman" pitchFamily="18" charset="0"/>
                <a:cs typeface="Times New Roman" pitchFamily="18" charset="0"/>
              </a:rPr>
              <a:t>[3] P.-H. Wu et al., “Phase–and self-injection-locked radar for detecting vital signs with efficient elimination of DC offsets and null points,” IEEE Trans. </a:t>
            </a:r>
            <a:r>
              <a:rPr lang="en-US" sz="1500" dirty="0" err="1" smtClean="0">
                <a:latin typeface="Times New Roman" pitchFamily="18" charset="0"/>
                <a:cs typeface="Times New Roman" pitchFamily="18" charset="0"/>
              </a:rPr>
              <a:t>Microw</a:t>
            </a:r>
            <a:r>
              <a:rPr lang="en-US" sz="1500" dirty="0" smtClean="0">
                <a:latin typeface="Times New Roman" pitchFamily="18" charset="0"/>
                <a:cs typeface="Times New Roman" pitchFamily="18" charset="0"/>
              </a:rPr>
              <a:t>. Theory </a:t>
            </a:r>
            <a:r>
              <a:rPr lang="en-US" sz="1500" dirty="0" err="1" smtClean="0">
                <a:latin typeface="Times New Roman" pitchFamily="18" charset="0"/>
                <a:cs typeface="Times New Roman" pitchFamily="18" charset="0"/>
              </a:rPr>
              <a:t>Techn</a:t>
            </a:r>
            <a:r>
              <a:rPr lang="en-US" sz="1500" dirty="0" smtClean="0">
                <a:latin typeface="Times New Roman" pitchFamily="18" charset="0"/>
                <a:cs typeface="Times New Roman" pitchFamily="18" charset="0"/>
              </a:rPr>
              <a:t>., vol. 61, no. 1, pp. 685–695, Jan. 2013. </a:t>
            </a:r>
            <a:endParaRPr lang="en-IN" sz="1500" dirty="0" smtClean="0">
              <a:latin typeface="Times New Roman" pitchFamily="18" charset="0"/>
              <a:cs typeface="Times New Roman" pitchFamily="18" charset="0"/>
            </a:endParaRPr>
          </a:p>
          <a:p>
            <a:pPr algn="just">
              <a:lnSpc>
                <a:spcPct val="150000"/>
              </a:lnSpc>
            </a:pPr>
            <a:r>
              <a:rPr lang="en-US" sz="1500" dirty="0" smtClean="0">
                <a:latin typeface="Times New Roman" pitchFamily="18" charset="0"/>
                <a:cs typeface="Times New Roman" pitchFamily="18" charset="0"/>
              </a:rPr>
              <a:t>[4] Z.-P. Yang and Y.-C. Chiang, “Vital signal radar with adaptive compensation circuits to effectively eliminate DC offsets,” IEEE </a:t>
            </a:r>
            <a:r>
              <a:rPr lang="en-US" sz="1500" dirty="0" err="1" smtClean="0">
                <a:latin typeface="Times New Roman" pitchFamily="18" charset="0"/>
                <a:cs typeface="Times New Roman" pitchFamily="18" charset="0"/>
              </a:rPr>
              <a:t>Microw</a:t>
            </a:r>
            <a:r>
              <a:rPr lang="en-US" sz="1500" dirty="0" smtClean="0">
                <a:latin typeface="Times New Roman" pitchFamily="18" charset="0"/>
                <a:cs typeface="Times New Roman" pitchFamily="18" charset="0"/>
              </a:rPr>
              <a:t>. Wireless </a:t>
            </a:r>
            <a:r>
              <a:rPr lang="en-US" sz="1500" dirty="0" err="1" smtClean="0">
                <a:latin typeface="Times New Roman" pitchFamily="18" charset="0"/>
                <a:cs typeface="Times New Roman" pitchFamily="18" charset="0"/>
              </a:rPr>
              <a:t>Compon</a:t>
            </a:r>
            <a:r>
              <a:rPr lang="en-US" sz="1500" dirty="0" smtClean="0">
                <a:latin typeface="Times New Roman" pitchFamily="18" charset="0"/>
                <a:cs typeface="Times New Roman" pitchFamily="18" charset="0"/>
              </a:rPr>
              <a:t>. </a:t>
            </a:r>
            <a:r>
              <a:rPr lang="en-US" sz="1500" dirty="0" err="1" smtClean="0">
                <a:latin typeface="Times New Roman" pitchFamily="18" charset="0"/>
                <a:cs typeface="Times New Roman" pitchFamily="18" charset="0"/>
              </a:rPr>
              <a:t>Lett</a:t>
            </a:r>
            <a:r>
              <a:rPr lang="en-US" sz="1500" dirty="0" smtClean="0">
                <a:latin typeface="Times New Roman" pitchFamily="18" charset="0"/>
                <a:cs typeface="Times New Roman" pitchFamily="18" charset="0"/>
              </a:rPr>
              <a:t>., vol. 28, no. 1, pp. 88–90, Jan. 2018. </a:t>
            </a:r>
            <a:endParaRPr lang="en-IN" sz="1500" dirty="0" smtClean="0">
              <a:latin typeface="Times New Roman" pitchFamily="18" charset="0"/>
              <a:cs typeface="Times New Roman" pitchFamily="18" charset="0"/>
            </a:endParaRPr>
          </a:p>
          <a:p>
            <a:pPr algn="just">
              <a:lnSpc>
                <a:spcPct val="150000"/>
              </a:lnSpc>
            </a:pPr>
            <a:r>
              <a:rPr lang="en-US" sz="1500" dirty="0" smtClean="0">
                <a:latin typeface="Times New Roman" pitchFamily="18" charset="0"/>
                <a:cs typeface="Times New Roman" pitchFamily="18" charset="0"/>
              </a:rPr>
              <a:t>[5] P.-I. </a:t>
            </a:r>
            <a:r>
              <a:rPr lang="en-US" sz="1500" dirty="0" err="1" smtClean="0">
                <a:latin typeface="Times New Roman" pitchFamily="18" charset="0"/>
                <a:cs typeface="Times New Roman" pitchFamily="18" charset="0"/>
              </a:rPr>
              <a:t>Mak</a:t>
            </a:r>
            <a:r>
              <a:rPr lang="en-US" sz="1500" dirty="0" smtClean="0">
                <a:latin typeface="Times New Roman" pitchFamily="18" charset="0"/>
                <a:cs typeface="Times New Roman" pitchFamily="18" charset="0"/>
              </a:rPr>
              <a:t>, S.-P.U, and R.P. Martins, “On the design of a programmable gain amplifier with built-In compact DC-Offset cancellers for very low voltage WLAN systems,” IEEE Trans. Circuits Syst. I, Reg. Papers, vol. 55, no. 2, pp. 496–509, Mar. 2008. </a:t>
            </a:r>
            <a:endParaRPr lang="en-IN" sz="1500" dirty="0" smtClean="0">
              <a:latin typeface="Times New Roman" pitchFamily="18" charset="0"/>
              <a:cs typeface="Times New Roman" pitchFamily="18" charset="0"/>
            </a:endParaRPr>
          </a:p>
          <a:p>
            <a:pPr algn="just">
              <a:lnSpc>
                <a:spcPct val="150000"/>
              </a:lnSpc>
              <a:buNone/>
            </a:pPr>
            <a:endParaRPr lang="en-US" sz="1500" dirty="0" smtClean="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US" sz="1600" dirty="0" smtClean="0">
                <a:latin typeface="Times New Roman" pitchFamily="18" charset="0"/>
                <a:cs typeface="Times New Roman" pitchFamily="18" charset="0"/>
              </a:rPr>
              <a:t>[6] A. M. </a:t>
            </a:r>
            <a:r>
              <a:rPr lang="en-US" sz="1600" dirty="0" err="1" smtClean="0">
                <a:latin typeface="Times New Roman" pitchFamily="18" charset="0"/>
                <a:cs typeface="Times New Roman" pitchFamily="18" charset="0"/>
              </a:rPr>
              <a:t>Sodagar</a:t>
            </a:r>
            <a:r>
              <a:rPr lang="en-US" sz="1600" dirty="0" smtClean="0">
                <a:latin typeface="Times New Roman" pitchFamily="18" charset="0"/>
                <a:cs typeface="Times New Roman" pitchFamily="18" charset="0"/>
              </a:rPr>
              <a:t>, G. E. </a:t>
            </a:r>
            <a:r>
              <a:rPr lang="en-US" sz="1600" dirty="0" err="1" smtClean="0">
                <a:latin typeface="Times New Roman" pitchFamily="18" charset="0"/>
                <a:cs typeface="Times New Roman" pitchFamily="18" charset="0"/>
              </a:rPr>
              <a:t>Perlin</a:t>
            </a:r>
            <a:r>
              <a:rPr lang="en-US" sz="1600" dirty="0" smtClean="0">
                <a:latin typeface="Times New Roman" pitchFamily="18" charset="0"/>
                <a:cs typeface="Times New Roman" pitchFamily="18" charset="0"/>
              </a:rPr>
              <a:t>, Y. Yao, K. </a:t>
            </a:r>
            <a:r>
              <a:rPr lang="en-US" sz="1600" dirty="0" err="1" smtClean="0">
                <a:latin typeface="Times New Roman" pitchFamily="18" charset="0"/>
                <a:cs typeface="Times New Roman" pitchFamily="18" charset="0"/>
              </a:rPr>
              <a:t>Najafi</a:t>
            </a:r>
            <a:r>
              <a:rPr lang="en-US" sz="1600" dirty="0" smtClean="0">
                <a:latin typeface="Times New Roman" pitchFamily="18" charset="0"/>
                <a:cs typeface="Times New Roman" pitchFamily="18" charset="0"/>
              </a:rPr>
              <a:t>, and K. D. Wise, “An implantable 64-channel wireless </a:t>
            </a:r>
            <a:r>
              <a:rPr lang="en-US" sz="1600" dirty="0" err="1" smtClean="0">
                <a:latin typeface="Times New Roman" pitchFamily="18" charset="0"/>
                <a:cs typeface="Times New Roman" pitchFamily="18" charset="0"/>
              </a:rPr>
              <a:t>microsystem</a:t>
            </a:r>
            <a:r>
              <a:rPr lang="en-US" sz="1600" dirty="0" smtClean="0">
                <a:latin typeface="Times New Roman" pitchFamily="18" charset="0"/>
                <a:cs typeface="Times New Roman" pitchFamily="18" charset="0"/>
              </a:rPr>
              <a:t> for single-unit neural recording,” IEEE J. Solid-State Circuits, vol. 44, no. 9, pp. 2591–2604, Sep. 2009.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[7] R. R. Harrison and C. Charles, “A low-power low-noise CMOS amplifier for neural recording applications,” IEEE J. Solid-State Circuits, vol. 38, no. 6, pp. 958–965, Jun. 2003.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[8] R. </a:t>
            </a:r>
            <a:r>
              <a:rPr lang="en-US" sz="1600" dirty="0" err="1" smtClean="0">
                <a:latin typeface="Times New Roman" pitchFamily="18" charset="0"/>
                <a:cs typeface="Times New Roman" pitchFamily="18" charset="0"/>
              </a:rPr>
              <a:t>Puddu</a:t>
            </a:r>
            <a:r>
              <a:rPr lang="en-US" sz="1600" dirty="0" smtClean="0">
                <a:latin typeface="Times New Roman" pitchFamily="18" charset="0"/>
                <a:cs typeface="Times New Roman" pitchFamily="18" charset="0"/>
              </a:rPr>
              <a:t> et al., “A precision Pseudo Resistor bias scheme for the design of very large time constant filters,” IEEE Trans. Circuits Syst. II, Exp. Briefs, vol. 64, no. 7, pp. 762–766, Jul. 2017.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[9] W.-P. Hung, C.-H. Chang, and T.-H. Lee, “Real-time and noncontact impulse radio radar system for </a:t>
            </a:r>
            <a:r>
              <a:rPr lang="en-US" sz="1600" dirty="0" err="1" smtClean="0">
                <a:latin typeface="Times New Roman" pitchFamily="18" charset="0"/>
                <a:cs typeface="Times New Roman" pitchFamily="18" charset="0"/>
              </a:rPr>
              <a:t>μm</a:t>
            </a:r>
            <a:r>
              <a:rPr lang="en-US" sz="1600" dirty="0" smtClean="0">
                <a:latin typeface="Times New Roman" pitchFamily="18" charset="0"/>
                <a:cs typeface="Times New Roman" pitchFamily="18" charset="0"/>
              </a:rPr>
              <a:t> movement accuracy and vital-sign monitoring applications,” IEEE Sensors J., vol. 17, no. 8, pp. 2349–2358, Apr. 2017.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[10] D. </a:t>
            </a:r>
            <a:r>
              <a:rPr lang="en-US" sz="1600" dirty="0" err="1" smtClean="0">
                <a:latin typeface="Times New Roman" pitchFamily="18" charset="0"/>
                <a:cs typeface="Times New Roman" pitchFamily="18" charset="0"/>
              </a:rPr>
              <a:t>Zito</a:t>
            </a:r>
            <a:r>
              <a:rPr lang="en-US" sz="1600" dirty="0" smtClean="0">
                <a:latin typeface="Times New Roman" pitchFamily="18" charset="0"/>
                <a:cs typeface="Times New Roman" pitchFamily="18" charset="0"/>
              </a:rPr>
              <a:t> et al., “</a:t>
            </a:r>
            <a:r>
              <a:rPr lang="en-US" sz="1600" dirty="0" err="1" smtClean="0">
                <a:latin typeface="Times New Roman" pitchFamily="18" charset="0"/>
                <a:cs typeface="Times New Roman" pitchFamily="18" charset="0"/>
              </a:rPr>
              <a:t>SoC</a:t>
            </a:r>
            <a:r>
              <a:rPr lang="en-US" sz="1600" dirty="0" smtClean="0">
                <a:latin typeface="Times New Roman" pitchFamily="18" charset="0"/>
                <a:cs typeface="Times New Roman" pitchFamily="18" charset="0"/>
              </a:rPr>
              <a:t> CMOS UWB pulse radar sensor for contactless respiratory rate monitoring,” IEEE Trans. Biomed. Circuits Syst., vol. 5, no. 6, pp. 503–511, Dec. 2010. </a:t>
            </a:r>
            <a:endParaRPr lang="en-IN" sz="1600" dirty="0" smtClean="0">
              <a:latin typeface="Times New Roman" pitchFamily="18" charset="0"/>
              <a:cs typeface="Times New Roman" pitchFamily="18" charset="0"/>
            </a:endParaRPr>
          </a:p>
          <a:p>
            <a:pPr algn="just">
              <a:lnSpc>
                <a:spcPct val="150000"/>
              </a:lnSpc>
              <a:buNone/>
            </a:pP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1238</TotalTime>
  <Words>1112</Words>
  <Application>Microsoft Office PowerPoint</Application>
  <PresentationFormat>On-screen Show (4:3)</PresentationFormat>
  <Paragraphs>40</Paragraphs>
  <Slides>10</Slides>
  <Notes>2</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CMOS TRANS-CONDUCTANCE LNA INTEGRATION OF VITAL SIGN PROCESSING RECIEVER WITH CLUTTER ELIMINATION USING SC CHEBYSHEV LPF</vt:lpstr>
      <vt:lpstr>Abstract</vt:lpstr>
      <vt:lpstr>Existing System</vt:lpstr>
      <vt:lpstr>PROPOSED SYSTEM :</vt:lpstr>
      <vt:lpstr>Block Diagram</vt:lpstr>
      <vt:lpstr>SOFTWARE REQUIREMENTS:</vt:lpstr>
      <vt:lpstr>HARDWARE REQUIREMENTS:</vt:lpstr>
      <vt:lpstr>CONCLUSION</vt:lpstr>
      <vt:lpstr>REFERENCE</vt:lpstr>
      <vt:lpstr>Slide 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2022-02-16T13:59:51Z</dcterms:modified>
</cp:coreProperties>
</file>