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s/slide19.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Default Extension="png" ContentType="image/png"/>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56" r:id="rId1"/>
  </p:sldMasterIdLst>
  <p:sldIdLst>
    <p:sldId id="256" r:id="rId2"/>
    <p:sldId id="287" r:id="rId3"/>
    <p:sldId id="258" r:id="rId4"/>
    <p:sldId id="259" r:id="rId5"/>
    <p:sldId id="272" r:id="rId6"/>
    <p:sldId id="273" r:id="rId7"/>
    <p:sldId id="262" r:id="rId8"/>
    <p:sldId id="282" r:id="rId9"/>
    <p:sldId id="285" r:id="rId10"/>
    <p:sldId id="283" r:id="rId11"/>
    <p:sldId id="279" r:id="rId12"/>
    <p:sldId id="286" r:id="rId13"/>
    <p:sldId id="284" r:id="rId14"/>
    <p:sldId id="263" r:id="rId15"/>
    <p:sldId id="278" r:id="rId16"/>
    <p:sldId id="276" r:id="rId17"/>
    <p:sldId id="275" r:id="rId18"/>
    <p:sldId id="274" r:id="rId19"/>
    <p:sldId id="266" r:id="rId20"/>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 xmlns:p14="http://schemas.microsoft.com/office/powerpoint/2010/main" val="0"/>
    </p:ext>
    <p:ext uri="{D31A062A-798A-4329-ABDD-BBA856620510}">
      <p14:defaultImageDpi xmlns="" xmlns:p14="http://schemas.microsoft.com/office/powerpoint/2010/main" val="220"/>
    </p:ext>
    <p:ext uri="{FD5EFAAD-0ECE-453E-9831-46B23BE46B34}">
      <p15:chartTrackingRefBased xmlns=""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9827" autoAdjust="0"/>
    <p:restoredTop sz="94660"/>
  </p:normalViewPr>
  <p:slideViewPr>
    <p:cSldViewPr>
      <p:cViewPr varScale="1">
        <p:scale>
          <a:sx n="68" d="100"/>
          <a:sy n="68" d="100"/>
        </p:scale>
        <p:origin x="-1668" y="-96"/>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B61BEF0D-F0BB-DE4B-95CE-6DB70DBA9567}" type="datetimeFigureOut">
              <a:rPr lang="en-US" smtClean="0"/>
              <a:pPr/>
              <a:t>2/16/2022</a:t>
            </a:fld>
            <a:endParaRPr lang="en-US" dirty="0"/>
          </a:p>
        </p:txBody>
      </p:sp>
      <p:sp>
        <p:nvSpPr>
          <p:cNvPr id="20" name="Footer Placeholder 19"/>
          <p:cNvSpPr>
            <a:spLocks noGrp="1"/>
          </p:cNvSpPr>
          <p:nvPr>
            <p:ph type="ftr" sz="quarter" idx="11"/>
          </p:nvPr>
        </p:nvSpPr>
        <p:spPr/>
        <p:txBody>
          <a:bodyPr/>
          <a:lstStyle>
            <a:extLst/>
          </a:lstStyle>
          <a:p>
            <a:endParaRPr lang="en-US" dirty="0"/>
          </a:p>
        </p:txBody>
      </p:sp>
      <p:sp>
        <p:nvSpPr>
          <p:cNvPr id="10" name="Slide Number Placeholder 9"/>
          <p:cNvSpPr>
            <a:spLocks noGrp="1"/>
          </p:cNvSpPr>
          <p:nvPr>
            <p:ph type="sldNum" sz="quarter" idx="12"/>
          </p:nvPr>
        </p:nvSpPr>
        <p:spPr/>
        <p:txBody>
          <a:bodyPr/>
          <a:lstStyle>
            <a:extLst/>
          </a:lstStyle>
          <a:p>
            <a:fld id="{D57F1E4F-1CFF-5643-939E-217C01CDF565}" type="slidenum">
              <a:rPr lang="en-US" smtClean="0"/>
              <a:pPr/>
              <a:t>‹#›</a:t>
            </a:fld>
            <a:endParaRPr lang="en-US" dirty="0"/>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B61BEF0D-F0BB-DE4B-95CE-6DB70DBA9567}" type="datetimeFigureOut">
              <a:rPr lang="en-US" smtClean="0"/>
              <a:pPr/>
              <a:t>2/16/2022</a:t>
            </a:fld>
            <a:endParaRPr lang="en-US" dirty="0"/>
          </a:p>
        </p:txBody>
      </p:sp>
      <p:sp>
        <p:nvSpPr>
          <p:cNvPr id="5" name="Footer Placeholder 4"/>
          <p:cNvSpPr>
            <a:spLocks noGrp="1"/>
          </p:cNvSpPr>
          <p:nvPr>
            <p:ph type="ftr" sz="quarter" idx="11"/>
          </p:nvPr>
        </p:nvSpPr>
        <p:spPr/>
        <p:txBody>
          <a:bodyPr/>
          <a:lstStyle>
            <a:extLst/>
          </a:lstStyle>
          <a:p>
            <a:endParaRPr lang="en-US" dirty="0"/>
          </a:p>
        </p:txBody>
      </p:sp>
      <p:sp>
        <p:nvSpPr>
          <p:cNvPr id="6" name="Slide Number Placeholder 5"/>
          <p:cNvSpPr>
            <a:spLocks noGrp="1"/>
          </p:cNvSpPr>
          <p:nvPr>
            <p:ph type="sldNum" sz="quarter" idx="12"/>
          </p:nvPr>
        </p:nvSpPr>
        <p:spPr/>
        <p:txBody>
          <a:bodyPr/>
          <a:lstStyle>
            <a:extLst/>
          </a:lstStyle>
          <a:p>
            <a:fld id="{D57F1E4F-1CFF-5643-939E-217C01CDF565}" type="slidenum">
              <a:rPr lang="en-US" smtClean="0"/>
              <a:pPr/>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B61BEF0D-F0BB-DE4B-95CE-6DB70DBA9567}" type="datetimeFigureOut">
              <a:rPr lang="en-US" smtClean="0"/>
              <a:pPr/>
              <a:t>2/16/2022</a:t>
            </a:fld>
            <a:endParaRPr lang="en-US" dirty="0"/>
          </a:p>
        </p:txBody>
      </p:sp>
      <p:sp>
        <p:nvSpPr>
          <p:cNvPr id="5" name="Footer Placeholder 4"/>
          <p:cNvSpPr>
            <a:spLocks noGrp="1"/>
          </p:cNvSpPr>
          <p:nvPr>
            <p:ph type="ftr" sz="quarter" idx="11"/>
          </p:nvPr>
        </p:nvSpPr>
        <p:spPr/>
        <p:txBody>
          <a:bodyPr/>
          <a:lstStyle>
            <a:extLst/>
          </a:lstStyle>
          <a:p>
            <a:endParaRPr lang="en-US" dirty="0"/>
          </a:p>
        </p:txBody>
      </p:sp>
      <p:sp>
        <p:nvSpPr>
          <p:cNvPr id="6" name="Slide Number Placeholder 5"/>
          <p:cNvSpPr>
            <a:spLocks noGrp="1"/>
          </p:cNvSpPr>
          <p:nvPr>
            <p:ph type="sldNum" sz="quarter" idx="12"/>
          </p:nvPr>
        </p:nvSpPr>
        <p:spPr/>
        <p:txBody>
          <a:bodyPr/>
          <a:lstStyle>
            <a:extLst/>
          </a:lstStyle>
          <a:p>
            <a:fld id="{D57F1E4F-1CFF-5643-939E-217C01CDF565}" type="slidenum">
              <a:rPr lang="en-US" smtClean="0"/>
              <a:pPr/>
              <a:t>‹#›</a:t>
            </a:fld>
            <a:endParaRPr lang="en-US" dirty="0"/>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EB712588-04B1-427B-82EE-E8DB90309F08}" type="datetimeFigureOut">
              <a:rPr lang="en-US" smtClean="0"/>
              <a:pPr/>
              <a:t>2/16/2022</a:t>
            </a:fld>
            <a:endParaRPr lang="en-US" dirty="0"/>
          </a:p>
        </p:txBody>
      </p:sp>
      <p:sp>
        <p:nvSpPr>
          <p:cNvPr id="6" name="Footer Placeholder 5"/>
          <p:cNvSpPr>
            <a:spLocks noGrp="1"/>
          </p:cNvSpPr>
          <p:nvPr>
            <p:ph type="ftr" sz="quarter" idx="11"/>
          </p:nvPr>
        </p:nvSpPr>
        <p:spPr/>
        <p:txBody>
          <a:bodyPr/>
          <a:lstStyle>
            <a:extLst/>
          </a:lstStyle>
          <a:p>
            <a:endParaRPr lang="en-US" dirty="0"/>
          </a:p>
        </p:txBody>
      </p:sp>
      <p:sp>
        <p:nvSpPr>
          <p:cNvPr id="7" name="Slide Number Placeholder 6"/>
          <p:cNvSpPr>
            <a:spLocks noGrp="1"/>
          </p:cNvSpPr>
          <p:nvPr>
            <p:ph type="sldNum" sz="quarter" idx="12"/>
          </p:nvPr>
        </p:nvSpPr>
        <p:spPr/>
        <p:txBody>
          <a:bodyPr/>
          <a:lstStyle>
            <a:extLst/>
          </a:lstStyle>
          <a:p>
            <a:fld id="{6FF9F0C5-380F-41C2-899A-BAC0F0927E16}" type="slidenum">
              <a:rPr lang="en-US" smtClean="0"/>
              <a:pPr/>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B61BEF0D-F0BB-DE4B-95CE-6DB70DBA9567}" type="datetimeFigureOut">
              <a:rPr lang="en-US" smtClean="0"/>
              <a:pPr/>
              <a:t>2/16/2022</a:t>
            </a:fld>
            <a:endParaRPr lang="en-US" dirty="0"/>
          </a:p>
        </p:txBody>
      </p:sp>
      <p:sp>
        <p:nvSpPr>
          <p:cNvPr id="8" name="Footer Placeholder 7"/>
          <p:cNvSpPr>
            <a:spLocks noGrp="1"/>
          </p:cNvSpPr>
          <p:nvPr>
            <p:ph type="ftr" sz="quarter" idx="11"/>
          </p:nvPr>
        </p:nvSpPr>
        <p:spPr/>
        <p:txBody>
          <a:bodyPr/>
          <a:lstStyle>
            <a:extLst/>
          </a:lstStyle>
          <a:p>
            <a:endParaRPr lang="en-US" dirty="0"/>
          </a:p>
        </p:txBody>
      </p:sp>
      <p:sp>
        <p:nvSpPr>
          <p:cNvPr id="9" name="Slide Number Placeholder 8"/>
          <p:cNvSpPr>
            <a:spLocks noGrp="1"/>
          </p:cNvSpPr>
          <p:nvPr>
            <p:ph type="sldNum" sz="quarter" idx="12"/>
          </p:nvPr>
        </p:nvSpPr>
        <p:spPr/>
        <p:txBody>
          <a:bodyPr/>
          <a:lstStyle>
            <a:extLst/>
          </a:lstStyle>
          <a:p>
            <a:fld id="{D57F1E4F-1CFF-5643-939E-217C01CDF565}" type="slidenum">
              <a:rPr lang="en-US" smtClean="0"/>
              <a:pPr/>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B61BEF0D-F0BB-DE4B-95CE-6DB70DBA9567}" type="datetimeFigureOut">
              <a:rPr lang="en-US" smtClean="0"/>
              <a:pPr/>
              <a:t>2/16/2022</a:t>
            </a:fld>
            <a:endParaRPr lang="en-US" dirty="0"/>
          </a:p>
        </p:txBody>
      </p:sp>
      <p:sp>
        <p:nvSpPr>
          <p:cNvPr id="4" name="Footer Placeholder 3"/>
          <p:cNvSpPr>
            <a:spLocks noGrp="1"/>
          </p:cNvSpPr>
          <p:nvPr>
            <p:ph type="ftr" sz="quarter" idx="11"/>
          </p:nvPr>
        </p:nvSpPr>
        <p:spPr/>
        <p:txBody>
          <a:bodyPr/>
          <a:lstStyle>
            <a:extLst/>
          </a:lstStyle>
          <a:p>
            <a:endParaRPr lang="en-US" dirty="0"/>
          </a:p>
        </p:txBody>
      </p:sp>
      <p:sp>
        <p:nvSpPr>
          <p:cNvPr id="5" name="Slide Number Placeholder 4"/>
          <p:cNvSpPr>
            <a:spLocks noGrp="1"/>
          </p:cNvSpPr>
          <p:nvPr>
            <p:ph type="sldNum" sz="quarter" idx="12"/>
          </p:nvPr>
        </p:nvSpPr>
        <p:spPr/>
        <p:txBody>
          <a:bodyPr/>
          <a:lstStyle>
            <a:extLst/>
          </a:lstStyle>
          <a:p>
            <a:fld id="{D57F1E4F-1CFF-5643-939E-217C01CDF565}" type="slidenum">
              <a:rPr lang="en-US" smtClean="0"/>
              <a:pPr/>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B61BEF0D-F0BB-DE4B-95CE-6DB70DBA9567}" type="datetimeFigureOut">
              <a:rPr lang="en-US" smtClean="0"/>
              <a:pPr/>
              <a:t>2/16/2022</a:t>
            </a:fld>
            <a:endParaRPr lang="en-US" dirty="0"/>
          </a:p>
        </p:txBody>
      </p:sp>
      <p:sp>
        <p:nvSpPr>
          <p:cNvPr id="3" name="Footer Placeholder 2"/>
          <p:cNvSpPr>
            <a:spLocks noGrp="1"/>
          </p:cNvSpPr>
          <p:nvPr>
            <p:ph type="ftr" sz="quarter" idx="11"/>
          </p:nvPr>
        </p:nvSpPr>
        <p:spPr/>
        <p:txBody>
          <a:bodyPr/>
          <a:lstStyle>
            <a:extLst/>
          </a:lstStyle>
          <a:p>
            <a:endParaRPr lang="en-US" dirty="0"/>
          </a:p>
        </p:txBody>
      </p:sp>
      <p:sp>
        <p:nvSpPr>
          <p:cNvPr id="4" name="Slide Number Placeholder 3"/>
          <p:cNvSpPr>
            <a:spLocks noGrp="1"/>
          </p:cNvSpPr>
          <p:nvPr>
            <p:ph type="sldNum" sz="quarter" idx="12"/>
          </p:nvPr>
        </p:nvSpPr>
        <p:spPr/>
        <p:txBody>
          <a:bodyPr/>
          <a:lstStyle>
            <a:extLst/>
          </a:lstStyle>
          <a:p>
            <a:fld id="{D57F1E4F-1CFF-5643-939E-217C01CDF565}" type="slidenum">
              <a:rPr lang="en-US" smtClean="0"/>
              <a:pPr/>
              <a:t>‹#›</a:t>
            </a:fld>
            <a:endParaRPr lang="en-US" dirty="0"/>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42A54C80-263E-416B-A8E0-580EDEADCBDC}" type="datetimeFigureOut">
              <a:rPr lang="en-US" smtClean="0"/>
              <a:pPr/>
              <a:t>2/16/2022</a:t>
            </a:fld>
            <a:endParaRPr lang="en-US" dirty="0"/>
          </a:p>
        </p:txBody>
      </p:sp>
      <p:sp>
        <p:nvSpPr>
          <p:cNvPr id="6" name="Footer Placeholder 5"/>
          <p:cNvSpPr>
            <a:spLocks noGrp="1"/>
          </p:cNvSpPr>
          <p:nvPr>
            <p:ph type="ftr" sz="quarter" idx="11"/>
          </p:nvPr>
        </p:nvSpPr>
        <p:spPr/>
        <p:txBody>
          <a:bodyPr/>
          <a:lstStyle>
            <a:extLst/>
          </a:lstStyle>
          <a:p>
            <a:endParaRPr lang="en-US" dirty="0"/>
          </a:p>
        </p:txBody>
      </p:sp>
      <p:sp>
        <p:nvSpPr>
          <p:cNvPr id="7" name="Slide Number Placeholder 6"/>
          <p:cNvSpPr>
            <a:spLocks noGrp="1"/>
          </p:cNvSpPr>
          <p:nvPr>
            <p:ph type="sldNum" sz="quarter" idx="12"/>
          </p:nvPr>
        </p:nvSpPr>
        <p:spPr/>
        <p:txBody>
          <a:bodyPr/>
          <a:lstStyle>
            <a:extLst/>
          </a:lstStyle>
          <a:p>
            <a:fld id="{519954A3-9DFD-4C44-94BA-B95130A3BA1C}" type="slidenum">
              <a:rPr lang="en-US" smtClean="0"/>
              <a:pPr/>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B61BEF0D-F0BB-DE4B-95CE-6DB70DBA9567}" type="datetimeFigureOut">
              <a:rPr lang="en-US" smtClean="0"/>
              <a:pPr/>
              <a:t>2/16/2022</a:t>
            </a:fld>
            <a:endParaRPr lang="en-US" dirty="0"/>
          </a:p>
        </p:txBody>
      </p:sp>
      <p:sp>
        <p:nvSpPr>
          <p:cNvPr id="6" name="Footer Placeholder 5"/>
          <p:cNvSpPr>
            <a:spLocks noGrp="1"/>
          </p:cNvSpPr>
          <p:nvPr>
            <p:ph type="ftr" sz="quarter" idx="11"/>
          </p:nvPr>
        </p:nvSpPr>
        <p:spPr/>
        <p:txBody>
          <a:bodyPr/>
          <a:lstStyle>
            <a:extLst/>
          </a:lstStyle>
          <a:p>
            <a:endParaRPr lang="en-US" dirty="0"/>
          </a:p>
        </p:txBody>
      </p:sp>
      <p:sp>
        <p:nvSpPr>
          <p:cNvPr id="7" name="Slide Number Placeholder 6"/>
          <p:cNvSpPr>
            <a:spLocks noGrp="1"/>
          </p:cNvSpPr>
          <p:nvPr>
            <p:ph type="sldNum" sz="quarter" idx="12"/>
          </p:nvPr>
        </p:nvSpPr>
        <p:spPr/>
        <p:txBody>
          <a:bodyPr/>
          <a:lstStyle>
            <a:extLst/>
          </a:lstStyle>
          <a:p>
            <a:fld id="{D57F1E4F-1CFF-5643-939E-217C01CDF565}" type="slidenum">
              <a:rPr lang="en-US" smtClean="0"/>
              <a:pPr/>
              <a:t>‹#›</a:t>
            </a:fld>
            <a:endParaRPr lang="en-US" dirty="0"/>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55C6B4A9-1611-4792-9094-5F34BCA07E0B}" type="datetimeFigureOut">
              <a:rPr lang="en-US" smtClean="0"/>
              <a:pPr/>
              <a:t>2/16/2022</a:t>
            </a:fld>
            <a:endParaRPr lang="en-US" dirty="0"/>
          </a:p>
        </p:txBody>
      </p:sp>
      <p:sp>
        <p:nvSpPr>
          <p:cNvPr id="5" name="Footer Placeholder 4"/>
          <p:cNvSpPr>
            <a:spLocks noGrp="1"/>
          </p:cNvSpPr>
          <p:nvPr>
            <p:ph type="ftr" sz="quarter" idx="11"/>
          </p:nvPr>
        </p:nvSpPr>
        <p:spPr/>
        <p:txBody>
          <a:bodyPr/>
          <a:lstStyle>
            <a:extLst/>
          </a:lstStyle>
          <a:p>
            <a:endParaRPr lang="en-US" dirty="0"/>
          </a:p>
        </p:txBody>
      </p:sp>
      <p:sp>
        <p:nvSpPr>
          <p:cNvPr id="6" name="Slide Number Placeholder 5"/>
          <p:cNvSpPr>
            <a:spLocks noGrp="1"/>
          </p:cNvSpPr>
          <p:nvPr>
            <p:ph type="sldNum" sz="quarter" idx="12"/>
          </p:nvPr>
        </p:nvSpPr>
        <p:spPr/>
        <p:txBody>
          <a:bodyPr/>
          <a:lstStyle>
            <a:extLst/>
          </a:lstStyle>
          <a:p>
            <a:fld id="{89333C77-0158-454C-844F-B7AB9BD7DAD4}" type="slidenum">
              <a:rPr lang="en-US" smtClean="0"/>
              <a:pPr/>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B61BEF0D-F0BB-DE4B-95CE-6DB70DBA9567}" type="datetimeFigureOut">
              <a:rPr lang="en-US" smtClean="0"/>
              <a:pPr/>
              <a:t>2/16/2022</a:t>
            </a:fld>
            <a:endParaRPr lang="en-US" dirty="0"/>
          </a:p>
        </p:txBody>
      </p:sp>
      <p:sp>
        <p:nvSpPr>
          <p:cNvPr id="5" name="Footer Placeholder 4"/>
          <p:cNvSpPr>
            <a:spLocks noGrp="1"/>
          </p:cNvSpPr>
          <p:nvPr>
            <p:ph type="ftr" sz="quarter" idx="11"/>
          </p:nvPr>
        </p:nvSpPr>
        <p:spPr/>
        <p:txBody>
          <a:bodyPr/>
          <a:lstStyle>
            <a:extLst/>
          </a:lstStyle>
          <a:p>
            <a:endParaRPr lang="en-US" dirty="0"/>
          </a:p>
        </p:txBody>
      </p:sp>
      <p:sp>
        <p:nvSpPr>
          <p:cNvPr id="6" name="Slide Number Placeholder 5"/>
          <p:cNvSpPr>
            <a:spLocks noGrp="1"/>
          </p:cNvSpPr>
          <p:nvPr>
            <p:ph type="sldNum" sz="quarter" idx="12"/>
          </p:nvPr>
        </p:nvSpPr>
        <p:spPr/>
        <p:txBody>
          <a:bodyPr/>
          <a:lstStyle>
            <a:extLst/>
          </a:lstStyle>
          <a:p>
            <a:fld id="{D57F1E4F-1CFF-5643-939E-217C01CDF565}" type="slidenum">
              <a:rPr lang="en-US" smtClean="0"/>
              <a:pPr/>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B61BEF0D-F0BB-DE4B-95CE-6DB70DBA9567}" type="datetimeFigureOut">
              <a:rPr lang="en-US" smtClean="0"/>
              <a:pPr/>
              <a:t>2/16/2022</a:t>
            </a:fld>
            <a:endParaRPr lang="en-US" dirty="0"/>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dirty="0"/>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D57F1E4F-1CFF-5643-939E-217C01CDF565}" type="slidenum">
              <a:rPr lang="en-US" smtClean="0"/>
              <a:pPr/>
              <a:t>‹#›</a:t>
            </a:fld>
            <a:endParaRPr lang="en-US" dirty="0"/>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757" r:id="rId1"/>
    <p:sldLayoutId id="2147483758" r:id="rId2"/>
    <p:sldLayoutId id="2147483759" r:id="rId3"/>
    <p:sldLayoutId id="2147483760" r:id="rId4"/>
    <p:sldLayoutId id="2147483761" r:id="rId5"/>
    <p:sldLayoutId id="2147483762" r:id="rId6"/>
    <p:sldLayoutId id="2147483763" r:id="rId7"/>
    <p:sldLayoutId id="2147483764" r:id="rId8"/>
    <p:sldLayoutId id="2147483765" r:id="rId9"/>
    <p:sldLayoutId id="2147483766" r:id="rId10"/>
    <p:sldLayoutId id="2147483767"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7">
            <a:extLst>
              <a:ext uri="{FF2B5EF4-FFF2-40B4-BE49-F238E27FC236}">
                <a16:creationId xmlns="" xmlns:a16="http://schemas.microsoft.com/office/drawing/2014/main" id="{475CD8E6-7CC3-4E41-ADEC-89EA78787676}"/>
              </a:ext>
            </a:extLst>
          </p:cNvPr>
          <p:cNvSpPr>
            <a:spLocks noGrp="1"/>
          </p:cNvSpPr>
          <p:nvPr>
            <p:ph type="title"/>
          </p:nvPr>
        </p:nvSpPr>
        <p:spPr>
          <a:xfrm>
            <a:off x="1571604" y="857232"/>
            <a:ext cx="6795338" cy="5214974"/>
          </a:xfrm>
        </p:spPr>
        <p:txBody>
          <a:bodyPr>
            <a:normAutofit/>
          </a:bodyPr>
          <a:lstStyle/>
          <a:p>
            <a:pPr algn="ctr"/>
            <a:r>
              <a:rPr lang="en-IN" sz="4000" b="1" dirty="0" smtClean="0">
                <a:latin typeface="Times New Roman" pitchFamily="18" charset="0"/>
                <a:cs typeface="Times New Roman" pitchFamily="18" charset="0"/>
              </a:rPr>
              <a:t>Battery Charging and Discharge Control of a Hybrid Energy System using Microcontroller</a:t>
            </a:r>
            <a:r>
              <a:rPr lang="en-IN" sz="4000" dirty="0" smtClean="0">
                <a:solidFill>
                  <a:schemeClr val="tx2"/>
                </a:solidFill>
                <a:latin typeface="Times New Roman" pitchFamily="18" charset="0"/>
                <a:cs typeface="Times New Roman" pitchFamily="18" charset="0"/>
              </a:rPr>
              <a:t/>
            </a:r>
            <a:br>
              <a:rPr lang="en-IN" sz="4000" dirty="0" smtClean="0">
                <a:solidFill>
                  <a:schemeClr val="tx2"/>
                </a:solidFill>
                <a:latin typeface="Times New Roman" pitchFamily="18" charset="0"/>
                <a:cs typeface="Times New Roman" pitchFamily="18" charset="0"/>
              </a:rPr>
            </a:br>
            <a:endParaRPr lang="en-US" sz="4000" dirty="0">
              <a:solidFill>
                <a:srgbClr val="FF0000"/>
              </a:solidFill>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b="1" dirty="0" smtClean="0">
                <a:latin typeface="Times New Roman" pitchFamily="18" charset="0"/>
                <a:cs typeface="Times New Roman" pitchFamily="18" charset="0"/>
              </a:rPr>
              <a:t>ABSTRACT</a:t>
            </a:r>
            <a:endParaRPr lang="en-IN" dirty="0"/>
          </a:p>
        </p:txBody>
      </p:sp>
      <p:sp>
        <p:nvSpPr>
          <p:cNvPr id="3" name="Content Placeholder 2"/>
          <p:cNvSpPr>
            <a:spLocks noGrp="1"/>
          </p:cNvSpPr>
          <p:nvPr>
            <p:ph idx="1"/>
          </p:nvPr>
        </p:nvSpPr>
        <p:spPr/>
        <p:txBody>
          <a:bodyPr>
            <a:normAutofit fontScale="70000" lnSpcReduction="20000"/>
          </a:bodyPr>
          <a:lstStyle/>
          <a:p>
            <a:pPr marL="285750" indent="-285750" algn="just">
              <a:buFont typeface="Arial" pitchFamily="34" charset="0"/>
              <a:buChar char="•"/>
            </a:pPr>
            <a:r>
              <a:rPr lang="en-IN" dirty="0" smtClean="0">
                <a:latin typeface="Times New Roman" pitchFamily="18" charset="0"/>
                <a:cs typeface="Times New Roman" pitchFamily="18" charset="0"/>
              </a:rPr>
              <a:t>This study aims to control charging and discharging the battery for hybrid energy systems. </a:t>
            </a:r>
          </a:p>
          <a:p>
            <a:pPr marL="285750" indent="-285750" algn="just">
              <a:buFont typeface="Arial" pitchFamily="34" charset="0"/>
              <a:buChar char="•"/>
            </a:pPr>
            <a:r>
              <a:rPr lang="en-IN" dirty="0" smtClean="0">
                <a:latin typeface="Times New Roman" pitchFamily="18" charset="0"/>
                <a:cs typeface="Times New Roman" pitchFamily="18" charset="0"/>
              </a:rPr>
              <a:t>The control system works by selecting the right energy source to supply voltage to the load. And also this control system can regulate charging and discharging the battery automatically. </a:t>
            </a:r>
          </a:p>
          <a:p>
            <a:pPr marL="285750" indent="-285750" algn="just">
              <a:buFont typeface="Arial" pitchFamily="34" charset="0"/>
              <a:buChar char="•"/>
            </a:pPr>
            <a:r>
              <a:rPr lang="en-IN" dirty="0" smtClean="0">
                <a:latin typeface="Times New Roman" pitchFamily="18" charset="0"/>
                <a:cs typeface="Times New Roman" pitchFamily="18" charset="0"/>
              </a:rPr>
              <a:t>The voltage source consists of two energy, namely from the battery and DC source. </a:t>
            </a:r>
          </a:p>
          <a:p>
            <a:pPr marL="285750" indent="-285750" algn="just">
              <a:buFont typeface="Arial" pitchFamily="34" charset="0"/>
              <a:buChar char="•"/>
            </a:pPr>
            <a:r>
              <a:rPr lang="en-IN" dirty="0" smtClean="0">
                <a:latin typeface="Times New Roman" pitchFamily="18" charset="0"/>
                <a:cs typeface="Times New Roman" pitchFamily="18" charset="0"/>
              </a:rPr>
              <a:t>The control system that has been designed has the ability to choose the right DC source when the battery capacity is less than 80%. </a:t>
            </a:r>
          </a:p>
          <a:p>
            <a:pPr marL="285750" indent="-285750" algn="just">
              <a:buFont typeface="Arial" pitchFamily="34" charset="0"/>
              <a:buChar char="•"/>
            </a:pPr>
            <a:r>
              <a:rPr lang="en-IN" dirty="0" smtClean="0">
                <a:latin typeface="Times New Roman" pitchFamily="18" charset="0"/>
                <a:cs typeface="Times New Roman" pitchFamily="18" charset="0"/>
              </a:rPr>
              <a:t>This system also has a good ability to choose a battery source when the battery reaches 100% capacity and the DC source has a voltage drop of more than 20%. </a:t>
            </a:r>
          </a:p>
          <a:p>
            <a:pPr marL="285750" indent="-285750" algn="just">
              <a:buFont typeface="Arial" pitchFamily="34" charset="0"/>
              <a:buChar char="•"/>
            </a:pPr>
            <a:r>
              <a:rPr lang="en-IN" dirty="0" smtClean="0">
                <a:latin typeface="Times New Roman" pitchFamily="18" charset="0"/>
                <a:cs typeface="Times New Roman" pitchFamily="18" charset="0"/>
              </a:rPr>
              <a:t>This control system is equipped with excessive electric current protection so that the security level is high.</a:t>
            </a:r>
            <a:endParaRPr lang="en-US" dirty="0" smtClean="0">
              <a:latin typeface="Times New Roman" pitchFamily="18" charset="0"/>
              <a:cs typeface="Times New Roman" pitchFamily="18" charset="0"/>
            </a:endParaRPr>
          </a:p>
          <a:p>
            <a:pPr>
              <a:buNone/>
            </a:pPr>
            <a:endParaRPr lang="en-IN" dirty="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1428728" y="285728"/>
            <a:ext cx="6572296" cy="523220"/>
          </a:xfrm>
          <a:prstGeom prst="rect">
            <a:avLst/>
          </a:prstGeom>
          <a:noFill/>
        </p:spPr>
        <p:txBody>
          <a:bodyPr wrap="square" rtlCol="0">
            <a:spAutoFit/>
          </a:bodyPr>
          <a:lstStyle/>
          <a:p>
            <a:r>
              <a:rPr lang="en-US" sz="2800" b="1" dirty="0">
                <a:latin typeface="Times New Roman" pitchFamily="18" charset="0"/>
                <a:cs typeface="Times New Roman" pitchFamily="18" charset="0"/>
              </a:rPr>
              <a:t>OBJECTIVE</a:t>
            </a:r>
          </a:p>
        </p:txBody>
      </p:sp>
      <p:sp>
        <p:nvSpPr>
          <p:cNvPr id="5" name="TextBox 4"/>
          <p:cNvSpPr txBox="1"/>
          <p:nvPr/>
        </p:nvSpPr>
        <p:spPr>
          <a:xfrm>
            <a:off x="1285852" y="714356"/>
            <a:ext cx="7358114" cy="5940088"/>
          </a:xfrm>
          <a:prstGeom prst="rect">
            <a:avLst/>
          </a:prstGeom>
          <a:noFill/>
        </p:spPr>
        <p:txBody>
          <a:bodyPr wrap="square" rtlCol="0">
            <a:spAutoFit/>
          </a:bodyPr>
          <a:lstStyle/>
          <a:p>
            <a:pPr lvl="0" algn="just">
              <a:buFont typeface="Arial" pitchFamily="34" charset="0"/>
              <a:buChar char="•"/>
            </a:pPr>
            <a:r>
              <a:rPr lang="en-US" sz="2000" dirty="0" smtClean="0">
                <a:latin typeface="Times New Roman" pitchFamily="18" charset="0"/>
                <a:cs typeface="Times New Roman" pitchFamily="18" charset="0"/>
              </a:rPr>
              <a:t>To improve the energy utilization rate of solar and wind energy and hence  decrease of dependency on power grid</a:t>
            </a:r>
            <a:endParaRPr lang="en-IN" sz="2000" dirty="0" smtClean="0">
              <a:latin typeface="Times New Roman" pitchFamily="18" charset="0"/>
              <a:cs typeface="Times New Roman" pitchFamily="18" charset="0"/>
            </a:endParaRPr>
          </a:p>
          <a:p>
            <a:pPr lvl="0" algn="just">
              <a:buFont typeface="Arial" pitchFamily="34" charset="0"/>
              <a:buChar char="•"/>
            </a:pPr>
            <a:r>
              <a:rPr lang="en-US" sz="2000" dirty="0" smtClean="0">
                <a:latin typeface="Times New Roman" pitchFamily="18" charset="0"/>
                <a:cs typeface="Times New Roman" pitchFamily="18" charset="0"/>
              </a:rPr>
              <a:t>Reduction of uncertainty about energy produced by renewable sources</a:t>
            </a:r>
          </a:p>
          <a:p>
            <a:pPr lvl="0" algn="just">
              <a:buFont typeface="Arial" pitchFamily="34" charset="0"/>
              <a:buChar char="•"/>
            </a:pPr>
            <a:r>
              <a:rPr lang="en-US" sz="2000" dirty="0" smtClean="0">
                <a:latin typeface="Times New Roman" pitchFamily="18" charset="0"/>
                <a:cs typeface="Times New Roman" pitchFamily="18" charset="0"/>
              </a:rPr>
              <a:t>Improve the battery operations by implementing efficient battery management system.</a:t>
            </a:r>
            <a:endParaRPr lang="en-IN" sz="2000" dirty="0" smtClean="0">
              <a:latin typeface="Times New Roman" pitchFamily="18" charset="0"/>
              <a:cs typeface="Times New Roman" pitchFamily="18" charset="0"/>
            </a:endParaRPr>
          </a:p>
          <a:p>
            <a:pPr lvl="0" algn="just">
              <a:buFont typeface="Arial" pitchFamily="34" charset="0"/>
              <a:buChar char="•"/>
            </a:pPr>
            <a:r>
              <a:rPr lang="en-US" sz="2000" dirty="0" smtClean="0">
                <a:latin typeface="Times New Roman" pitchFamily="18" charset="0"/>
                <a:cs typeface="Times New Roman" pitchFamily="18" charset="0"/>
              </a:rPr>
              <a:t>The objective is to utilize as much energy as possible from various renewable sources, including solar and wind.</a:t>
            </a:r>
            <a:endParaRPr lang="en-IN" sz="2000" dirty="0" smtClean="0">
              <a:latin typeface="Times New Roman" pitchFamily="18" charset="0"/>
              <a:cs typeface="Times New Roman" pitchFamily="18" charset="0"/>
            </a:endParaRPr>
          </a:p>
          <a:p>
            <a:pPr lvl="0" algn="just">
              <a:buFont typeface="Arial" pitchFamily="34" charset="0"/>
              <a:buChar char="•"/>
            </a:pPr>
            <a:r>
              <a:rPr lang="en-US" sz="2000" dirty="0" smtClean="0">
                <a:latin typeface="Times New Roman" pitchFamily="18" charset="0"/>
                <a:cs typeface="Times New Roman" pitchFamily="18" charset="0"/>
              </a:rPr>
              <a:t>The objective of the proposed project is to increase the utility factor of the renewable sources such as PV and Wind turbines attached to the system. </a:t>
            </a:r>
            <a:endParaRPr lang="en-IN" sz="2000" dirty="0" smtClean="0">
              <a:latin typeface="Times New Roman" pitchFamily="18" charset="0"/>
              <a:cs typeface="Times New Roman" pitchFamily="18" charset="0"/>
            </a:endParaRPr>
          </a:p>
          <a:p>
            <a:pPr lvl="0" algn="just">
              <a:buFont typeface="Arial" pitchFamily="34" charset="0"/>
              <a:buChar char="•"/>
            </a:pPr>
            <a:r>
              <a:rPr lang="en-US" sz="2000" dirty="0" smtClean="0">
                <a:latin typeface="Times New Roman" pitchFamily="18" charset="0"/>
                <a:cs typeface="Times New Roman" pitchFamily="18" charset="0"/>
              </a:rPr>
              <a:t>Development of new real time Energy Management System (EMS) to improve energy utilization rate of solar and wind energy. </a:t>
            </a:r>
            <a:endParaRPr lang="en-IN" sz="2000" dirty="0" smtClean="0">
              <a:latin typeface="Times New Roman" pitchFamily="18" charset="0"/>
              <a:cs typeface="Times New Roman" pitchFamily="18" charset="0"/>
            </a:endParaRPr>
          </a:p>
          <a:p>
            <a:pPr lvl="0" algn="just">
              <a:buFont typeface="Arial" pitchFamily="34" charset="0"/>
              <a:buChar char="•"/>
            </a:pPr>
            <a:r>
              <a:rPr lang="en-US" sz="2000" dirty="0" smtClean="0">
                <a:latin typeface="Times New Roman" pitchFamily="18" charset="0"/>
                <a:cs typeface="Times New Roman" pitchFamily="18" charset="0"/>
              </a:rPr>
              <a:t>Design and implementation of cyber-physical controller based on improved minority game algorithm for real –time EMS of micro grid. </a:t>
            </a:r>
            <a:endParaRPr lang="en-IN" sz="2000" dirty="0" smtClean="0">
              <a:latin typeface="Times New Roman" pitchFamily="18" charset="0"/>
              <a:cs typeface="Times New Roman" pitchFamily="18" charset="0"/>
            </a:endParaRPr>
          </a:p>
          <a:p>
            <a:pPr lvl="0" algn="just">
              <a:buFont typeface="Arial" pitchFamily="34" charset="0"/>
              <a:buChar char="•"/>
            </a:pPr>
            <a:r>
              <a:rPr lang="en-US" sz="2000" dirty="0" smtClean="0">
                <a:latin typeface="Times New Roman" pitchFamily="18" charset="0"/>
                <a:cs typeface="Times New Roman" pitchFamily="18" charset="0"/>
              </a:rPr>
              <a:t>Design and implementation of efficient battery management system so as to keep the batteries within safe limits during charging and discharging and also to prolong the life of batteries. </a:t>
            </a:r>
            <a:endParaRPr lang="en-IN" sz="2000" dirty="0" smtClean="0">
              <a:latin typeface="Times New Roman" pitchFamily="18" charset="0"/>
              <a:cs typeface="Times New Roman" pitchFamily="18" charset="0"/>
            </a:endParaRPr>
          </a:p>
          <a:p>
            <a:pPr algn="just">
              <a:buSzPct val="125000"/>
            </a:pPr>
            <a:endParaRPr lang="en-US" sz="2000" dirty="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1571604" y="714356"/>
            <a:ext cx="6000792" cy="523220"/>
          </a:xfrm>
          <a:prstGeom prst="rect">
            <a:avLst/>
          </a:prstGeom>
          <a:noFill/>
        </p:spPr>
        <p:txBody>
          <a:bodyPr wrap="square" rtlCol="0">
            <a:spAutoFit/>
          </a:bodyPr>
          <a:lstStyle/>
          <a:p>
            <a:r>
              <a:rPr lang="en-US" sz="2800" b="1" dirty="0">
                <a:latin typeface="Times New Roman" pitchFamily="18" charset="0"/>
                <a:cs typeface="Times New Roman" pitchFamily="18" charset="0"/>
              </a:rPr>
              <a:t>SCOPE OF THE PROJECT</a:t>
            </a:r>
          </a:p>
        </p:txBody>
      </p:sp>
      <p:sp>
        <p:nvSpPr>
          <p:cNvPr id="5" name="TextBox 4"/>
          <p:cNvSpPr txBox="1"/>
          <p:nvPr/>
        </p:nvSpPr>
        <p:spPr>
          <a:xfrm>
            <a:off x="1285852" y="1571612"/>
            <a:ext cx="7429552" cy="5324535"/>
          </a:xfrm>
          <a:prstGeom prst="rect">
            <a:avLst/>
          </a:prstGeom>
          <a:noFill/>
        </p:spPr>
        <p:txBody>
          <a:bodyPr wrap="square" rtlCol="0">
            <a:spAutoFit/>
          </a:bodyPr>
          <a:lstStyle/>
          <a:p>
            <a:pPr lvl="0" algn="just">
              <a:buFont typeface="Arial" pitchFamily="34" charset="0"/>
              <a:buChar char="•"/>
            </a:pPr>
            <a:r>
              <a:rPr lang="en-US" sz="2000" dirty="0" smtClean="0">
                <a:latin typeface="Times New Roman" pitchFamily="18" charset="0"/>
                <a:cs typeface="Times New Roman" pitchFamily="18" charset="0"/>
              </a:rPr>
              <a:t>The renewable technologies have a vast scope in terms of research and development. However there are certain obstacles in terms of their efficiency and optimal use. </a:t>
            </a:r>
            <a:endParaRPr lang="en-IN" sz="2000" dirty="0" smtClean="0">
              <a:latin typeface="Times New Roman" pitchFamily="18" charset="0"/>
              <a:cs typeface="Times New Roman" pitchFamily="18" charset="0"/>
            </a:endParaRPr>
          </a:p>
          <a:p>
            <a:pPr lvl="0" algn="just">
              <a:buFont typeface="Arial" pitchFamily="34" charset="0"/>
              <a:buChar char="•"/>
            </a:pPr>
            <a:r>
              <a:rPr lang="en-US" sz="2000" dirty="0" smtClean="0">
                <a:latin typeface="Times New Roman" pitchFamily="18" charset="0"/>
                <a:cs typeface="Times New Roman" pitchFamily="18" charset="0"/>
              </a:rPr>
              <a:t>The renewable energy sources, such as solar PV and FCs, need modern technology to harness more amount of useful power from them. The less efficiency of solar is major disadvantage in encouraging its use.  </a:t>
            </a:r>
            <a:endParaRPr lang="en-IN" sz="2000" dirty="0" smtClean="0">
              <a:latin typeface="Times New Roman" pitchFamily="18" charset="0"/>
              <a:cs typeface="Times New Roman" pitchFamily="18" charset="0"/>
            </a:endParaRPr>
          </a:p>
          <a:p>
            <a:pPr lvl="0" algn="just">
              <a:buFont typeface="Arial" pitchFamily="34" charset="0"/>
              <a:buChar char="•"/>
            </a:pPr>
            <a:r>
              <a:rPr lang="en-US" sz="2000" dirty="0" smtClean="0">
                <a:latin typeface="Times New Roman" pitchFamily="18" charset="0"/>
                <a:cs typeface="Times New Roman" pitchFamily="18" charset="0"/>
              </a:rPr>
              <a:t>The manufacturing cost of renewable energy sources need to be reduced because the high money cost leads to an increased payback time.  </a:t>
            </a:r>
            <a:endParaRPr lang="en-IN" sz="2000" dirty="0" smtClean="0">
              <a:latin typeface="Times New Roman" pitchFamily="18" charset="0"/>
              <a:cs typeface="Times New Roman" pitchFamily="18" charset="0"/>
            </a:endParaRPr>
          </a:p>
          <a:p>
            <a:pPr lvl="0" algn="just">
              <a:buFont typeface="Arial" pitchFamily="34" charset="0"/>
              <a:buChar char="•"/>
            </a:pPr>
            <a:r>
              <a:rPr lang="en-US" sz="2000" dirty="0" smtClean="0">
                <a:latin typeface="Times New Roman" pitchFamily="18" charset="0"/>
                <a:cs typeface="Times New Roman" pitchFamily="18" charset="0"/>
              </a:rPr>
              <a:t>It should be ensured that there should be least amount of power loss in the power electronic devices.  </a:t>
            </a:r>
            <a:endParaRPr lang="en-IN" sz="2000" dirty="0" smtClean="0">
              <a:latin typeface="Times New Roman" pitchFamily="18" charset="0"/>
              <a:cs typeface="Times New Roman" pitchFamily="18" charset="0"/>
            </a:endParaRPr>
          </a:p>
          <a:p>
            <a:pPr lvl="0" algn="just">
              <a:buFont typeface="Arial" pitchFamily="34" charset="0"/>
              <a:buChar char="•"/>
            </a:pPr>
            <a:r>
              <a:rPr lang="en-US" sz="2000" dirty="0" smtClean="0">
                <a:latin typeface="Times New Roman" pitchFamily="18" charset="0"/>
                <a:cs typeface="Times New Roman" pitchFamily="18" charset="0"/>
              </a:rPr>
              <a:t>The storage technologies need to increase their lifecycle through modern technologies.</a:t>
            </a:r>
            <a:endParaRPr lang="en-IN" sz="2000" dirty="0" smtClean="0">
              <a:latin typeface="Times New Roman" pitchFamily="18" charset="0"/>
              <a:cs typeface="Times New Roman" pitchFamily="18" charset="0"/>
            </a:endParaRPr>
          </a:p>
          <a:p>
            <a:pPr lvl="0" algn="just">
              <a:buFont typeface="Arial" pitchFamily="34" charset="0"/>
              <a:buChar char="•"/>
            </a:pPr>
            <a:r>
              <a:rPr lang="en-US" sz="2000" dirty="0" smtClean="0">
                <a:latin typeface="Times New Roman" pitchFamily="18" charset="0"/>
                <a:cs typeface="Times New Roman" pitchFamily="18" charset="0"/>
              </a:rPr>
              <a:t>These stand alone systems are less preferable to load fluctuations. Large variation in load might even lead to entire system collapse.</a:t>
            </a:r>
            <a:endParaRPr lang="en-IN" sz="2000" dirty="0" smtClean="0">
              <a:latin typeface="Times New Roman" pitchFamily="18" charset="0"/>
              <a:cs typeface="Times New Roman" pitchFamily="18" charset="0"/>
            </a:endParaRPr>
          </a:p>
          <a:p>
            <a:pPr marL="285750" indent="-285750" algn="just">
              <a:buFont typeface="Arial" pitchFamily="34" charset="0"/>
              <a:buChar char="•"/>
            </a:pPr>
            <a:endParaRPr lang="en-US" sz="2000" dirty="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4">
            <a:extLst>
              <a:ext uri="{FF2B5EF4-FFF2-40B4-BE49-F238E27FC236}">
                <a16:creationId xmlns="" xmlns:a16="http://schemas.microsoft.com/office/drawing/2014/main" id="{7FD9815E-3728-5246-99C6-1D268D6CD94A}"/>
              </a:ext>
            </a:extLst>
          </p:cNvPr>
          <p:cNvGraphicFramePr>
            <a:graphicFrameLocks noGrp="1"/>
          </p:cNvGraphicFramePr>
          <p:nvPr>
            <p:ph idx="1"/>
            <p:extLst>
              <p:ext uri="{D42A27DB-BD31-4B8C-83A1-F6EECF244321}">
                <p14:modId xmlns="" xmlns:p14="http://schemas.microsoft.com/office/powerpoint/2010/main" val="3911084496"/>
              </p:ext>
            </p:extLst>
          </p:nvPr>
        </p:nvGraphicFramePr>
        <p:xfrm>
          <a:off x="1571604" y="500042"/>
          <a:ext cx="7186635" cy="5577840"/>
        </p:xfrm>
        <a:graphic>
          <a:graphicData uri="http://schemas.openxmlformats.org/drawingml/2006/table">
            <a:tbl>
              <a:tblPr firstRow="1" bandRow="1">
                <a:tableStyleId>{5C22544A-7EE6-4342-B048-85BDC9FD1C3A}</a:tableStyleId>
              </a:tblPr>
              <a:tblGrid>
                <a:gridCol w="2395545">
                  <a:extLst>
                    <a:ext uri="{9D8B030D-6E8A-4147-A177-3AD203B41FA5}">
                      <a16:colId xmlns="" xmlns:a16="http://schemas.microsoft.com/office/drawing/2014/main" val="1042310261"/>
                    </a:ext>
                  </a:extLst>
                </a:gridCol>
                <a:gridCol w="2395545">
                  <a:extLst>
                    <a:ext uri="{9D8B030D-6E8A-4147-A177-3AD203B41FA5}">
                      <a16:colId xmlns="" xmlns:a16="http://schemas.microsoft.com/office/drawing/2014/main" val="89592508"/>
                    </a:ext>
                  </a:extLst>
                </a:gridCol>
                <a:gridCol w="2395545">
                  <a:extLst>
                    <a:ext uri="{9D8B030D-6E8A-4147-A177-3AD203B41FA5}">
                      <a16:colId xmlns="" xmlns:a16="http://schemas.microsoft.com/office/drawing/2014/main" val="2586204960"/>
                    </a:ext>
                  </a:extLst>
                </a:gridCol>
              </a:tblGrid>
              <a:tr h="3780800">
                <a:tc>
                  <a:txBody>
                    <a:bodyPr/>
                    <a:lstStyle/>
                    <a:p>
                      <a:pPr algn="just"/>
                      <a:r>
                        <a:rPr lang="en-IN" sz="2000" b="1" u="sng" dirty="0">
                          <a:latin typeface="Times New Roman" pitchFamily="18" charset="0"/>
                          <a:cs typeface="Times New Roman" pitchFamily="18" charset="0"/>
                        </a:rPr>
                        <a:t>LITERATURE REVIEW </a:t>
                      </a:r>
                    </a:p>
                    <a:p>
                      <a:pPr algn="just"/>
                      <a:r>
                        <a:rPr lang="en-IN" sz="2000" b="1" u="none" dirty="0">
                          <a:latin typeface="Times New Roman" pitchFamily="18" charset="0"/>
                          <a:cs typeface="Times New Roman" pitchFamily="18" charset="0"/>
                        </a:rPr>
                        <a:t>                     </a:t>
                      </a:r>
                      <a:r>
                        <a:rPr lang="en-IN" sz="2000" b="1" u="sng" dirty="0">
                          <a:latin typeface="Times New Roman" pitchFamily="18" charset="0"/>
                          <a:cs typeface="Times New Roman" pitchFamily="18" charset="0"/>
                        </a:rPr>
                        <a:t>1</a:t>
                      </a:r>
                      <a:r>
                        <a:rPr lang="en-IN" sz="2000" b="1" dirty="0">
                          <a:latin typeface="Times New Roman" pitchFamily="18" charset="0"/>
                          <a:cs typeface="Times New Roman" pitchFamily="18" charset="0"/>
                        </a:rPr>
                        <a:t> </a:t>
                      </a:r>
                    </a:p>
                    <a:p>
                      <a:pPr algn="just"/>
                      <a:endParaRPr lang="en-IN" sz="2000" b="1" dirty="0">
                        <a:latin typeface="Times New Roman" pitchFamily="18" charset="0"/>
                        <a:cs typeface="Times New Roman" pitchFamily="18" charset="0"/>
                      </a:endParaRPr>
                    </a:p>
                    <a:p>
                      <a:pPr algn="just"/>
                      <a:endParaRPr lang="en-IN" sz="2000" b="1" dirty="0">
                        <a:latin typeface="Times New Roman" pitchFamily="18" charset="0"/>
                        <a:cs typeface="Times New Roman" pitchFamily="18" charset="0"/>
                      </a:endParaRPr>
                    </a:p>
                    <a:p>
                      <a:pPr algn="just"/>
                      <a:r>
                        <a:rPr lang="en-US" sz="2000" b="1" dirty="0">
                          <a:latin typeface="Times New Roman" pitchFamily="18" charset="0"/>
                          <a:cs typeface="Times New Roman" pitchFamily="18" charset="0"/>
                        </a:rPr>
                        <a:t>AUTHOR </a:t>
                      </a:r>
                      <a:r>
                        <a:rPr lang="en-US" sz="2000" b="1" dirty="0" smtClean="0">
                          <a:latin typeface="Times New Roman" pitchFamily="18" charset="0"/>
                          <a:cs typeface="Times New Roman" pitchFamily="18" charset="0"/>
                        </a:rPr>
                        <a:t>:</a:t>
                      </a:r>
                      <a:r>
                        <a:rPr lang="vi-VN" sz="2000" dirty="0" smtClean="0">
                          <a:latin typeface="Times New Roman" pitchFamily="18" charset="0"/>
                          <a:cs typeface="Times New Roman" pitchFamily="18" charset="0"/>
                        </a:rPr>
                        <a:t>Răzvan Florin Pantelimon, Maricel Adam, MihaiAndruşcă, CătălinPancu</a:t>
                      </a:r>
                      <a:endParaRPr lang="en-IN" sz="2000" dirty="0" smtClean="0">
                        <a:latin typeface="Times New Roman" pitchFamily="18" charset="0"/>
                        <a:cs typeface="Times New Roman" pitchFamily="18" charset="0"/>
                      </a:endParaRPr>
                    </a:p>
                    <a:p>
                      <a:pPr algn="just"/>
                      <a:endParaRPr lang="en-US" sz="2000" dirty="0">
                        <a:latin typeface="Times New Roman" pitchFamily="18" charset="0"/>
                        <a:cs typeface="Times New Roman" pitchFamily="18" charset="0"/>
                      </a:endParaRPr>
                    </a:p>
                    <a:p>
                      <a:pPr algn="just"/>
                      <a:r>
                        <a:rPr lang="en-US" sz="2000" b="1" dirty="0" smtClean="0">
                          <a:latin typeface="Times New Roman" pitchFamily="18" charset="0"/>
                          <a:cs typeface="Times New Roman" pitchFamily="18" charset="0"/>
                        </a:rPr>
                        <a:t>TITLE:</a:t>
                      </a:r>
                      <a:r>
                        <a:rPr lang="vi-VN" sz="2000" dirty="0" smtClean="0">
                          <a:latin typeface="Times New Roman" pitchFamily="18" charset="0"/>
                          <a:cs typeface="Times New Roman" pitchFamily="18" charset="0"/>
                        </a:rPr>
                        <a:t>Aspects Regarding Solar Battery Charge Controllers”</a:t>
                      </a:r>
                      <a:endParaRPr lang="en-US" sz="2000" dirty="0">
                        <a:latin typeface="Times New Roman" pitchFamily="18" charset="0"/>
                        <a:cs typeface="Times New Roman" pitchFamily="18" charset="0"/>
                      </a:endParaRPr>
                    </a:p>
                  </a:txBody>
                  <a:tcPr/>
                </a:tc>
                <a:tc>
                  <a:txBody>
                    <a:bodyPr/>
                    <a:lstStyle/>
                    <a:p>
                      <a:pPr algn="just"/>
                      <a:r>
                        <a:rPr lang="en-IN" sz="2000" b="1" kern="1200" dirty="0" smtClean="0">
                          <a:solidFill>
                            <a:schemeClr val="lt1"/>
                          </a:solidFill>
                          <a:latin typeface="Times New Roman" pitchFamily="18" charset="0"/>
                          <a:ea typeface="+mn-ea"/>
                          <a:cs typeface="Times New Roman" pitchFamily="18" charset="0"/>
                        </a:rPr>
                        <a:t>Energy produced by photovoltaic technology is clean and renewable. The actual problem is that currently the price of photovoltaic systems is relatively high. Research in this field is now focused on improving the efficiency of electricity production using photovoltaic technology. </a:t>
                      </a:r>
                      <a:endParaRPr lang="en-US" sz="2000" dirty="0">
                        <a:latin typeface="Times New Roman" pitchFamily="18" charset="0"/>
                        <a:cs typeface="Times New Roman" pitchFamily="18" charset="0"/>
                      </a:endParaRPr>
                    </a:p>
                  </a:txBody>
                  <a:tcPr/>
                </a:tc>
                <a:tc>
                  <a:txBody>
                    <a:bodyPr/>
                    <a:lstStyle/>
                    <a:p>
                      <a:pPr algn="just"/>
                      <a:r>
                        <a:rPr lang="en-US" sz="2000" b="1" dirty="0" smtClean="0">
                          <a:latin typeface="Times New Roman" pitchFamily="18" charset="0"/>
                          <a:cs typeface="Times New Roman" pitchFamily="18" charset="0"/>
                        </a:rPr>
                        <a:t>RESULT</a:t>
                      </a:r>
                    </a:p>
                    <a:p>
                      <a:pPr marL="0" marR="0" indent="0" algn="just" defTabSz="457200" rtl="0" eaLnBrk="1" fontAlgn="auto" latinLnBrk="0" hangingPunct="1">
                        <a:lnSpc>
                          <a:spcPct val="100000"/>
                        </a:lnSpc>
                        <a:spcBef>
                          <a:spcPts val="0"/>
                        </a:spcBef>
                        <a:spcAft>
                          <a:spcPts val="0"/>
                        </a:spcAft>
                        <a:buClrTx/>
                        <a:buSzTx/>
                        <a:buFontTx/>
                        <a:buNone/>
                        <a:tabLst/>
                        <a:defRPr/>
                      </a:pPr>
                      <a:r>
                        <a:rPr lang="en-IN" sz="2000" dirty="0" smtClean="0">
                          <a:latin typeface="Times New Roman" pitchFamily="18" charset="0"/>
                          <a:cs typeface="Times New Roman" pitchFamily="18" charset="0"/>
                        </a:rPr>
                        <a:t>The MPPT charge controller was tested for both algorithms for five different solar irradiation levels. with perturb and observe method the charge controller was closer to the output of the solar array.</a:t>
                      </a:r>
                      <a:endParaRPr lang="en-US" sz="2000" b="1" dirty="0" smtClean="0">
                        <a:latin typeface="Times New Roman" pitchFamily="18" charset="0"/>
                        <a:cs typeface="Times New Roman" pitchFamily="18" charset="0"/>
                      </a:endParaRPr>
                    </a:p>
                    <a:p>
                      <a:pPr algn="just"/>
                      <a:endParaRPr lang="en-US" sz="2000" b="1" dirty="0">
                        <a:latin typeface="Times New Roman" pitchFamily="18" charset="0"/>
                        <a:cs typeface="Times New Roman" pitchFamily="18" charset="0"/>
                      </a:endParaRPr>
                    </a:p>
                  </a:txBody>
                  <a:tcPr/>
                </a:tc>
                <a:extLst>
                  <a:ext uri="{0D108BD9-81ED-4DB2-BD59-A6C34878D82A}">
                    <a16:rowId xmlns="" xmlns:a16="http://schemas.microsoft.com/office/drawing/2014/main" val="930708585"/>
                  </a:ext>
                </a:extLst>
              </a:tr>
            </a:tbl>
          </a:graphicData>
        </a:graphic>
      </p:graphicFrame>
      <p:sp>
        <p:nvSpPr>
          <p:cNvPr id="6" name="TextBox 5">
            <a:extLst>
              <a:ext uri="{FF2B5EF4-FFF2-40B4-BE49-F238E27FC236}">
                <a16:creationId xmlns="" xmlns:a16="http://schemas.microsoft.com/office/drawing/2014/main" id="{3483FC87-167E-8E44-B93F-1817E9D72C1A}"/>
              </a:ext>
            </a:extLst>
          </p:cNvPr>
          <p:cNvSpPr txBox="1"/>
          <p:nvPr/>
        </p:nvSpPr>
        <p:spPr>
          <a:xfrm>
            <a:off x="2286000" y="3244334"/>
            <a:ext cx="4572000" cy="369332"/>
          </a:xfrm>
          <a:prstGeom prst="rect">
            <a:avLst/>
          </a:prstGeom>
          <a:noFill/>
        </p:spPr>
        <p:txBody>
          <a:bodyPr wrap="square">
            <a:spAutoFit/>
          </a:bodyPr>
          <a:lstStyle/>
          <a:p>
            <a:pPr marL="0" algn="l" rtl="0" eaLnBrk="1" fontAlgn="t" latinLnBrk="0" hangingPunct="1">
              <a:spcBef>
                <a:spcPts val="0"/>
              </a:spcBef>
              <a:spcAft>
                <a:spcPts val="0"/>
              </a:spcAft>
            </a:pPr>
            <a:endParaRPr lang="en-IN" sz="1800" b="0" i="0" u="none" strike="noStrike">
              <a:effectLst/>
              <a:latin typeface="Arial" panose="020B0604020202020204" pitchFamily="34" charset="0"/>
            </a:endParaRPr>
          </a:p>
        </p:txBody>
      </p:sp>
    </p:spTree>
    <p:extLst>
      <p:ext uri="{BB962C8B-B14F-4D97-AF65-F5344CB8AC3E}">
        <p14:creationId xmlns="" xmlns:p14="http://schemas.microsoft.com/office/powerpoint/2010/main" val="284456360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4">
            <a:extLst>
              <a:ext uri="{FF2B5EF4-FFF2-40B4-BE49-F238E27FC236}">
                <a16:creationId xmlns="" xmlns:a16="http://schemas.microsoft.com/office/drawing/2014/main" id="{DBA6E761-A9F4-B14E-9471-F01D9FC47B70}"/>
              </a:ext>
            </a:extLst>
          </p:cNvPr>
          <p:cNvGraphicFramePr>
            <a:graphicFrameLocks noGrp="1"/>
          </p:cNvGraphicFramePr>
          <p:nvPr>
            <p:ph idx="1"/>
            <p:extLst>
              <p:ext uri="{D42A27DB-BD31-4B8C-83A1-F6EECF244321}">
                <p14:modId xmlns="" xmlns:p14="http://schemas.microsoft.com/office/powerpoint/2010/main" val="4162427961"/>
              </p:ext>
            </p:extLst>
          </p:nvPr>
        </p:nvGraphicFramePr>
        <p:xfrm>
          <a:off x="1357290" y="285728"/>
          <a:ext cx="7500990" cy="5273040"/>
        </p:xfrm>
        <a:graphic>
          <a:graphicData uri="http://schemas.openxmlformats.org/drawingml/2006/table">
            <a:tbl>
              <a:tblPr firstRow="1" bandRow="1">
                <a:tableStyleId>{5C22544A-7EE6-4342-B048-85BDC9FD1C3A}</a:tableStyleId>
              </a:tblPr>
              <a:tblGrid>
                <a:gridCol w="2500330">
                  <a:extLst>
                    <a:ext uri="{9D8B030D-6E8A-4147-A177-3AD203B41FA5}">
                      <a16:colId xmlns="" xmlns:a16="http://schemas.microsoft.com/office/drawing/2014/main" val="3418010091"/>
                    </a:ext>
                  </a:extLst>
                </a:gridCol>
                <a:gridCol w="3000396">
                  <a:extLst>
                    <a:ext uri="{9D8B030D-6E8A-4147-A177-3AD203B41FA5}">
                      <a16:colId xmlns="" xmlns:a16="http://schemas.microsoft.com/office/drawing/2014/main" val="2417514943"/>
                    </a:ext>
                  </a:extLst>
                </a:gridCol>
                <a:gridCol w="2000264">
                  <a:extLst>
                    <a:ext uri="{9D8B030D-6E8A-4147-A177-3AD203B41FA5}">
                      <a16:colId xmlns="" xmlns:a16="http://schemas.microsoft.com/office/drawing/2014/main" val="4078702977"/>
                    </a:ext>
                  </a:extLst>
                </a:gridCol>
              </a:tblGrid>
              <a:tr h="3725207">
                <a:tc>
                  <a:txBody>
                    <a:bodyPr/>
                    <a:lstStyle/>
                    <a:p>
                      <a:pPr algn="just"/>
                      <a:r>
                        <a:rPr lang="en-IN" sz="2000" b="1" dirty="0">
                          <a:latin typeface="Times New Roman" pitchFamily="18" charset="0"/>
                          <a:cs typeface="Times New Roman" pitchFamily="18" charset="0"/>
                        </a:rPr>
                        <a:t>LITERATURE REVIEW</a:t>
                      </a:r>
                    </a:p>
                    <a:p>
                      <a:pPr algn="just"/>
                      <a:r>
                        <a:rPr lang="en-IN" sz="2000" b="1" dirty="0">
                          <a:latin typeface="Times New Roman" pitchFamily="18" charset="0"/>
                          <a:cs typeface="Times New Roman" pitchFamily="18" charset="0"/>
                        </a:rPr>
                        <a:t>               2        </a:t>
                      </a:r>
                    </a:p>
                    <a:p>
                      <a:pPr algn="just"/>
                      <a:endParaRPr lang="en-IN" sz="2000" b="1" dirty="0">
                        <a:latin typeface="Times New Roman" pitchFamily="18" charset="0"/>
                        <a:cs typeface="Times New Roman" pitchFamily="18" charset="0"/>
                      </a:endParaRPr>
                    </a:p>
                    <a:p>
                      <a:pPr algn="just"/>
                      <a:r>
                        <a:rPr lang="en-US" sz="2000" b="1" dirty="0">
                          <a:latin typeface="Times New Roman" pitchFamily="18" charset="0"/>
                          <a:cs typeface="Times New Roman" pitchFamily="18" charset="0"/>
                        </a:rPr>
                        <a:t>AUTHOR :</a:t>
                      </a:r>
                      <a:r>
                        <a:rPr lang="en-US" sz="2000" dirty="0">
                          <a:latin typeface="Times New Roman" pitchFamily="18" charset="0"/>
                          <a:cs typeface="Times New Roman" pitchFamily="18" charset="0"/>
                        </a:rPr>
                        <a:t> </a:t>
                      </a:r>
                      <a:r>
                        <a:rPr lang="en-IN" sz="2000" dirty="0" err="1" smtClean="0">
                          <a:latin typeface="Times New Roman" pitchFamily="18" charset="0"/>
                          <a:cs typeface="Times New Roman" pitchFamily="18" charset="0"/>
                        </a:rPr>
                        <a:t>Aimie</a:t>
                      </a: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Nazmin</a:t>
                      </a: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Azmi</a:t>
                      </a: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Norhafiz</a:t>
                      </a: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Salim</a:t>
                      </a: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Aziah</a:t>
                      </a: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Khamis</a:t>
                      </a:r>
                      <a:endParaRPr lang="en-IN" sz="2000" dirty="0" smtClean="0">
                        <a:latin typeface="Times New Roman" pitchFamily="18" charset="0"/>
                        <a:cs typeface="Times New Roman" pitchFamily="18" charset="0"/>
                      </a:endParaRPr>
                    </a:p>
                    <a:p>
                      <a:pPr algn="just"/>
                      <a:r>
                        <a:rPr lang="en-US" sz="2000" dirty="0" smtClean="0">
                          <a:latin typeface="Times New Roman" pitchFamily="18" charset="0"/>
                          <a:cs typeface="Times New Roman" pitchFamily="18" charset="0"/>
                        </a:rPr>
                        <a:t> </a:t>
                      </a:r>
                      <a:endParaRPr lang="en-US" sz="2000" dirty="0">
                        <a:latin typeface="Times New Roman" pitchFamily="18" charset="0"/>
                        <a:cs typeface="Times New Roman" pitchFamily="18" charset="0"/>
                      </a:endParaRPr>
                    </a:p>
                    <a:p>
                      <a:pPr algn="just"/>
                      <a:r>
                        <a:rPr lang="en-US" sz="2000" b="1" dirty="0">
                          <a:latin typeface="Times New Roman" pitchFamily="18" charset="0"/>
                          <a:cs typeface="Times New Roman" pitchFamily="18" charset="0"/>
                        </a:rPr>
                        <a:t>TITLE </a:t>
                      </a:r>
                      <a:r>
                        <a:rPr lang="en-US" sz="2000" b="1" dirty="0" smtClean="0">
                          <a:latin typeface="Times New Roman" pitchFamily="18" charset="0"/>
                          <a:cs typeface="Times New Roman" pitchFamily="18" charset="0"/>
                        </a:rPr>
                        <a:t>:</a:t>
                      </a:r>
                      <a:r>
                        <a:rPr lang="en-IN" sz="2000" dirty="0" smtClean="0">
                          <a:latin typeface="Times New Roman" pitchFamily="18" charset="0"/>
                          <a:cs typeface="Times New Roman" pitchFamily="18" charset="0"/>
                        </a:rPr>
                        <a:t>Analysis of an energy storage sizing for grid-connected photovoltaic system</a:t>
                      </a:r>
                      <a:endParaRPr lang="en-US" sz="2000" dirty="0">
                        <a:latin typeface="Times New Roman" pitchFamily="18" charset="0"/>
                        <a:cs typeface="Times New Roman" pitchFamily="18" charset="0"/>
                      </a:endParaRPr>
                    </a:p>
                  </a:txBody>
                  <a:tcPr/>
                </a:tc>
                <a:tc>
                  <a:txBody>
                    <a:bodyPr/>
                    <a:lstStyle/>
                    <a:p>
                      <a:pPr algn="just"/>
                      <a:r>
                        <a:rPr lang="en-IN" sz="2000" b="1" kern="1200" dirty="0" smtClean="0">
                          <a:solidFill>
                            <a:schemeClr val="lt1"/>
                          </a:solidFill>
                          <a:latin typeface="Times New Roman" pitchFamily="18" charset="0"/>
                          <a:ea typeface="+mn-ea"/>
                          <a:cs typeface="Times New Roman" pitchFamily="18" charset="0"/>
                        </a:rPr>
                        <a:t>This paper present on the analysis of an energy storage sizing for a small grid-connected PV system. This project is to study the proper sizing of energy storage (battery) in a grid-connected PV system for consumers whom purchase and sell electricity from and to the utility grid. The goal is to minimize the total cost of the operation for a consumer with a PV system with a battery storage system. </a:t>
                      </a:r>
                      <a:endParaRPr lang="en-US" sz="2000" b="1" dirty="0">
                        <a:latin typeface="Times New Roman" pitchFamily="18" charset="0"/>
                        <a:cs typeface="Times New Roman" pitchFamily="18" charset="0"/>
                      </a:endParaRPr>
                    </a:p>
                  </a:txBody>
                  <a:tcPr/>
                </a:tc>
                <a:tc>
                  <a:txBody>
                    <a:bodyPr/>
                    <a:lstStyle/>
                    <a:p>
                      <a:pPr algn="just"/>
                      <a:r>
                        <a:rPr lang="en-US" sz="2000" b="1" dirty="0" smtClean="0">
                          <a:latin typeface="Times New Roman" pitchFamily="18" charset="0"/>
                          <a:cs typeface="Times New Roman" pitchFamily="18" charset="0"/>
                        </a:rPr>
                        <a:t>RESULT</a:t>
                      </a:r>
                    </a:p>
                    <a:p>
                      <a:pPr algn="just"/>
                      <a:r>
                        <a:rPr lang="en-IN" sz="2000" dirty="0" smtClean="0">
                          <a:latin typeface="Times New Roman" pitchFamily="18" charset="0"/>
                          <a:cs typeface="Times New Roman" pitchFamily="18" charset="0"/>
                        </a:rPr>
                        <a:t>These results represented that, the total annualised minimum operating cost tremendously depends on the size of the battery and the investment cost of the energy.</a:t>
                      </a:r>
                      <a:endParaRPr lang="en-US" sz="2000" b="1" dirty="0" smtClean="0">
                        <a:latin typeface="Times New Roman" pitchFamily="18" charset="0"/>
                        <a:cs typeface="Times New Roman" pitchFamily="18" charset="0"/>
                      </a:endParaRPr>
                    </a:p>
                  </a:txBody>
                  <a:tcPr/>
                </a:tc>
                <a:extLst>
                  <a:ext uri="{0D108BD9-81ED-4DB2-BD59-A6C34878D82A}">
                    <a16:rowId xmlns="" xmlns:a16="http://schemas.microsoft.com/office/drawing/2014/main" val="1728823327"/>
                  </a:ext>
                </a:extLst>
              </a:tr>
            </a:tbl>
          </a:graphicData>
        </a:graphic>
      </p:graphicFrame>
    </p:spTree>
    <p:extLst>
      <p:ext uri="{BB962C8B-B14F-4D97-AF65-F5344CB8AC3E}">
        <p14:creationId xmlns="" xmlns:p14="http://schemas.microsoft.com/office/powerpoint/2010/main" val="69258095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1357290" y="714356"/>
            <a:ext cx="6643734" cy="584775"/>
          </a:xfrm>
          <a:prstGeom prst="rect">
            <a:avLst/>
          </a:prstGeom>
          <a:noFill/>
        </p:spPr>
        <p:txBody>
          <a:bodyPr wrap="square" rtlCol="0">
            <a:spAutoFit/>
          </a:bodyPr>
          <a:lstStyle/>
          <a:p>
            <a:r>
              <a:rPr lang="en-US" sz="3200" b="1" dirty="0">
                <a:latin typeface="Times New Roman" pitchFamily="18" charset="0"/>
                <a:cs typeface="Times New Roman" pitchFamily="18" charset="0"/>
              </a:rPr>
              <a:t>EXISTING BLOCK DIAGRAM</a:t>
            </a:r>
          </a:p>
        </p:txBody>
      </p:sp>
      <p:pic>
        <p:nvPicPr>
          <p:cNvPr id="13" name="Picture 12"/>
          <p:cNvPicPr/>
          <p:nvPr/>
        </p:nvPicPr>
        <p:blipFill>
          <a:blip r:embed="rId2"/>
          <a:srcRect/>
          <a:stretch>
            <a:fillRect/>
          </a:stretch>
        </p:blipFill>
        <p:spPr bwMode="auto">
          <a:xfrm>
            <a:off x="1714480" y="1785926"/>
            <a:ext cx="6643734" cy="4214842"/>
          </a:xfrm>
          <a:prstGeom prst="rect">
            <a:avLst/>
          </a:prstGeom>
          <a:noFill/>
          <a:ln w="9525">
            <a:noFill/>
            <a:miter lim="800000"/>
            <a:headEnd/>
            <a:tailEnd/>
          </a:ln>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 xmlns:a16="http://schemas.microsoft.com/office/drawing/2014/main" id="{1E3527AC-B9DD-5F4A-A417-9D40958A768D}"/>
              </a:ext>
            </a:extLst>
          </p:cNvPr>
          <p:cNvSpPr>
            <a:spLocks noGrp="1"/>
          </p:cNvSpPr>
          <p:nvPr>
            <p:ph idx="1"/>
          </p:nvPr>
        </p:nvSpPr>
        <p:spPr>
          <a:xfrm>
            <a:off x="1357290" y="849344"/>
            <a:ext cx="7572428" cy="5827989"/>
          </a:xfrm>
        </p:spPr>
        <p:txBody>
          <a:bodyPr>
            <a:normAutofit/>
          </a:bodyPr>
          <a:lstStyle/>
          <a:p>
            <a:pPr algn="just">
              <a:buNone/>
            </a:pPr>
            <a:r>
              <a:rPr lang="en-IN" sz="2000" b="1" dirty="0" smtClean="0">
                <a:latin typeface="Times New Roman" pitchFamily="18" charset="0"/>
                <a:cs typeface="Times New Roman" pitchFamily="18" charset="0"/>
              </a:rPr>
              <a:t>TRADITIONAL CHARGING CONTROL METHODS </a:t>
            </a:r>
            <a:endParaRPr lang="en-IN" sz="2000" dirty="0" smtClean="0">
              <a:latin typeface="Times New Roman" pitchFamily="18" charset="0"/>
              <a:cs typeface="Times New Roman" pitchFamily="18" charset="0"/>
            </a:endParaRPr>
          </a:p>
          <a:p>
            <a:pPr algn="just"/>
            <a:r>
              <a:rPr lang="en-IN" sz="2000" dirty="0" smtClean="0">
                <a:latin typeface="Times New Roman" pitchFamily="18" charset="0"/>
                <a:cs typeface="Times New Roman" pitchFamily="18" charset="0"/>
              </a:rPr>
              <a:t>The main goal of charging control methods is to increase the SOC. </a:t>
            </a:r>
          </a:p>
          <a:p>
            <a:pPr algn="just"/>
            <a:r>
              <a:rPr lang="en-IN" sz="2000" dirty="0" smtClean="0">
                <a:latin typeface="Times New Roman" pitchFamily="18" charset="0"/>
                <a:cs typeface="Times New Roman" pitchFamily="18" charset="0"/>
              </a:rPr>
              <a:t>However, specifications such as battery performance, charging time, battery protection from overcharging or over discharging, and increase of life are very important too.</a:t>
            </a:r>
          </a:p>
          <a:p>
            <a:pPr algn="just"/>
            <a:r>
              <a:rPr lang="en-IN" sz="2000" dirty="0" smtClean="0">
                <a:latin typeface="Times New Roman" pitchFamily="18" charset="0"/>
                <a:cs typeface="Times New Roman" pitchFamily="18" charset="0"/>
              </a:rPr>
              <a:t>As the battery charging process is nonlinear, different methods have been developed to effectively control battery charging. </a:t>
            </a:r>
          </a:p>
          <a:p>
            <a:pPr algn="just"/>
            <a:r>
              <a:rPr lang="en-IN" sz="2000" dirty="0" smtClean="0">
                <a:latin typeface="Times New Roman" pitchFamily="18" charset="0"/>
                <a:cs typeface="Times New Roman" pitchFamily="18" charset="0"/>
              </a:rPr>
              <a:t>Control methods commonly used in battery charging are: constant current (CC), constant voltage (CV), two-step charging (i.e., CC–CV), pulse charging (PC), reflex charging or negative pulse charging (NPC), trickle charge or taper-current (TC), and float charge (FC).</a:t>
            </a:r>
          </a:p>
          <a:p>
            <a:pPr algn="just"/>
            <a:r>
              <a:rPr lang="en-IN" sz="2000" dirty="0" smtClean="0">
                <a:latin typeface="Times New Roman" pitchFamily="18" charset="0"/>
                <a:cs typeface="Times New Roman" pitchFamily="18" charset="0"/>
              </a:rPr>
              <a:t>The voltage value will depend on the charging current, and one advantage is easy calculation of the charging time and the SOC.</a:t>
            </a:r>
          </a:p>
          <a:p>
            <a:pPr marL="0" indent="0" algn="just" rtl="0">
              <a:buNone/>
            </a:pPr>
            <a:endParaRPr lang="en-IN" sz="2000" dirty="0">
              <a:effectLst/>
              <a:latin typeface="Times New Roman" pitchFamily="18" charset="0"/>
              <a:cs typeface="Times New Roman" pitchFamily="18" charset="0"/>
            </a:endParaRPr>
          </a:p>
        </p:txBody>
      </p:sp>
    </p:spTree>
    <p:extLst>
      <p:ext uri="{BB962C8B-B14F-4D97-AF65-F5344CB8AC3E}">
        <p14:creationId xmlns="" xmlns:p14="http://schemas.microsoft.com/office/powerpoint/2010/main" val="360207515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 xmlns:a16="http://schemas.microsoft.com/office/drawing/2014/main" id="{4171CD71-5C59-BF4C-87D7-C8A7BC15365B}"/>
              </a:ext>
            </a:extLst>
          </p:cNvPr>
          <p:cNvSpPr>
            <a:spLocks noGrp="1"/>
          </p:cNvSpPr>
          <p:nvPr>
            <p:ph idx="1"/>
          </p:nvPr>
        </p:nvSpPr>
        <p:spPr>
          <a:xfrm>
            <a:off x="1214414" y="198783"/>
            <a:ext cx="7472386" cy="5927381"/>
          </a:xfrm>
        </p:spPr>
        <p:txBody>
          <a:bodyPr>
            <a:normAutofit/>
          </a:bodyPr>
          <a:lstStyle/>
          <a:p>
            <a:pPr algn="just">
              <a:buNone/>
            </a:pPr>
            <a:r>
              <a:rPr lang="en-IN" sz="2000" b="1" dirty="0" smtClean="0">
                <a:latin typeface="Times New Roman" pitchFamily="18" charset="0"/>
                <a:cs typeface="Times New Roman" pitchFamily="18" charset="0"/>
              </a:rPr>
              <a:t>SOLAR BATTERY CHARGERS </a:t>
            </a:r>
            <a:endParaRPr lang="en-IN" sz="2000" dirty="0" smtClean="0">
              <a:latin typeface="Times New Roman" pitchFamily="18" charset="0"/>
              <a:cs typeface="Times New Roman" pitchFamily="18" charset="0"/>
            </a:endParaRPr>
          </a:p>
          <a:p>
            <a:pPr algn="just"/>
            <a:r>
              <a:rPr lang="en-IN" sz="2000" dirty="0" smtClean="0">
                <a:latin typeface="Times New Roman" pitchFamily="18" charset="0"/>
                <a:cs typeface="Times New Roman" pitchFamily="18" charset="0"/>
              </a:rPr>
              <a:t>All solar battery charge controllers, no matter of what technology they use, have the same key function: they regulates the flow of energy from the solar modules to the battery bank. </a:t>
            </a:r>
          </a:p>
          <a:p>
            <a:pPr algn="just"/>
            <a:r>
              <a:rPr lang="en-IN" sz="2000" dirty="0" smtClean="0">
                <a:latin typeface="Times New Roman" pitchFamily="18" charset="0"/>
                <a:cs typeface="Times New Roman" pitchFamily="18" charset="0"/>
              </a:rPr>
              <a:t>Charge controllers prevent batteries from overcharging reducing the risk of damage to the battery. </a:t>
            </a:r>
          </a:p>
          <a:p>
            <a:pPr algn="just"/>
            <a:r>
              <a:rPr lang="en-IN" sz="2000" dirty="0" smtClean="0">
                <a:latin typeface="Times New Roman" pitchFamily="18" charset="0"/>
                <a:cs typeface="Times New Roman" pitchFamily="18" charset="0"/>
              </a:rPr>
              <a:t>The charge controller should monitor the charging state of the batteries and disconnect the photovoltaic modules when the batteries are fully charged. Also the charge controller prevents the over voltages, which can affect the battery performance and severely shorten its life. </a:t>
            </a:r>
          </a:p>
          <a:p>
            <a:pPr algn="just"/>
            <a:r>
              <a:rPr lang="en-IN" sz="2000" dirty="0" smtClean="0">
                <a:latin typeface="Times New Roman" pitchFamily="18" charset="0"/>
                <a:cs typeface="Times New Roman" pitchFamily="18" charset="0"/>
              </a:rPr>
              <a:t>Besides the main function, the charge controller can have also complementary functions, such as low voltage disconnect, data logging, temperature compensation function for safe and complete charging, parallel setup, excess energy management, adjustable battery type. </a:t>
            </a:r>
          </a:p>
          <a:p>
            <a:pPr algn="just"/>
            <a:r>
              <a:rPr lang="en-IN" sz="2000" dirty="0" smtClean="0">
                <a:latin typeface="Times New Roman" pitchFamily="18" charset="0"/>
                <a:cs typeface="Times New Roman" pitchFamily="18" charset="0"/>
              </a:rPr>
              <a:t>Charge regulation technology had evolved a lot in the last decades. </a:t>
            </a:r>
            <a:endParaRPr lang="en-US" sz="2000" dirty="0">
              <a:latin typeface="Times New Roman" pitchFamily="18" charset="0"/>
              <a:cs typeface="Times New Roman" pitchFamily="18" charset="0"/>
            </a:endParaRPr>
          </a:p>
        </p:txBody>
      </p:sp>
    </p:spTree>
    <p:extLst>
      <p:ext uri="{BB962C8B-B14F-4D97-AF65-F5344CB8AC3E}">
        <p14:creationId xmlns="" xmlns:p14="http://schemas.microsoft.com/office/powerpoint/2010/main" val="249966997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3">
            <a:extLst>
              <a:ext uri="{FF2B5EF4-FFF2-40B4-BE49-F238E27FC236}">
                <a16:creationId xmlns="" xmlns:a16="http://schemas.microsoft.com/office/drawing/2014/main" id="{D83BA29E-7BE9-A944-B01E-DA3BE7E17DA2}"/>
              </a:ext>
            </a:extLst>
          </p:cNvPr>
          <p:cNvSpPr>
            <a:spLocks noGrp="1"/>
          </p:cNvSpPr>
          <p:nvPr>
            <p:ph idx="1"/>
          </p:nvPr>
        </p:nvSpPr>
        <p:spPr>
          <a:xfrm>
            <a:off x="1285852" y="252996"/>
            <a:ext cx="7179576" cy="6234546"/>
          </a:xfrm>
        </p:spPr>
        <p:txBody>
          <a:bodyPr>
            <a:normAutofit/>
          </a:bodyPr>
          <a:lstStyle/>
          <a:p>
            <a:pPr marL="0" indent="0" algn="just"/>
            <a:r>
              <a:rPr lang="en-US" sz="2000" b="1" dirty="0" smtClean="0">
                <a:latin typeface="Times New Roman" pitchFamily="18" charset="0"/>
                <a:cs typeface="Times New Roman" pitchFamily="18" charset="0"/>
              </a:rPr>
              <a:t>Shunt type charge controllers</a:t>
            </a:r>
            <a:r>
              <a:rPr lang="en-US" sz="2000" dirty="0" smtClean="0">
                <a:latin typeface="Times New Roman" pitchFamily="18" charset="0"/>
                <a:cs typeface="Times New Roman" pitchFamily="18" charset="0"/>
              </a:rPr>
              <a:t> are the first type of chargers developed and are the simplest ones still on the market today. </a:t>
            </a:r>
          </a:p>
          <a:p>
            <a:pPr marL="0" indent="0" algn="just"/>
            <a:r>
              <a:rPr lang="en-US" sz="2000" dirty="0" smtClean="0">
                <a:latin typeface="Times New Roman" pitchFamily="18" charset="0"/>
                <a:cs typeface="Times New Roman" pitchFamily="18" charset="0"/>
              </a:rPr>
              <a:t>They short circuit the energy from the solar panel when the battery reaches the full charge. </a:t>
            </a:r>
          </a:p>
          <a:p>
            <a:pPr marL="0" indent="0" algn="just"/>
            <a:r>
              <a:rPr lang="en-US" sz="2000" dirty="0" smtClean="0">
                <a:latin typeface="Times New Roman" pitchFamily="18" charset="0"/>
                <a:cs typeface="Times New Roman" pitchFamily="18" charset="0"/>
              </a:rPr>
              <a:t>In general, shunt type charge controllers are low cost and reliable, with simple design and suitable for small off grid photovoltaic systems. </a:t>
            </a:r>
          </a:p>
          <a:p>
            <a:pPr marL="0" indent="0" algn="just"/>
            <a:r>
              <a:rPr lang="en-US" sz="2000" dirty="0" smtClean="0">
                <a:latin typeface="Times New Roman" pitchFamily="18" charset="0"/>
                <a:cs typeface="Times New Roman" pitchFamily="18" charset="0"/>
              </a:rPr>
              <a:t>Shunt type charge controllers can only be used on photovoltaic systems because of the photovoltaic panels property to not be affected if they are short circuited. </a:t>
            </a:r>
          </a:p>
          <a:p>
            <a:pPr marL="0" indent="0" algn="just"/>
            <a:r>
              <a:rPr lang="en-US" sz="2000" dirty="0" smtClean="0">
                <a:latin typeface="Times New Roman" pitchFamily="18" charset="0"/>
                <a:cs typeface="Times New Roman" pitchFamily="18" charset="0"/>
              </a:rPr>
              <a:t>Photovoltaic devices are current limited by their nature, so we can be short circuit them with no risk.</a:t>
            </a:r>
          </a:p>
          <a:p>
            <a:pPr marL="0" indent="0" algn="just"/>
            <a:r>
              <a:rPr lang="en-IN" sz="2000" dirty="0" smtClean="0">
                <a:latin typeface="Times New Roman" pitchFamily="18" charset="0"/>
                <a:cs typeface="Times New Roman" pitchFamily="18" charset="0"/>
              </a:rPr>
              <a:t>Shunt interrupting charge controllers can be used on all battery types, but the way they regulates the power to the batteries may not be always optimal for all battery types. </a:t>
            </a:r>
          </a:p>
          <a:p>
            <a:pPr marL="0" indent="0" algn="just"/>
            <a:r>
              <a:rPr lang="en-IN" sz="2000" dirty="0" smtClean="0">
                <a:latin typeface="Times New Roman" pitchFamily="18" charset="0"/>
                <a:cs typeface="Times New Roman" pitchFamily="18" charset="0"/>
              </a:rPr>
              <a:t>The manufactures of gelled and AGM (Absorbed Glass Mat) batteries recommend the constant voltage, PWM or linear charge controllers. </a:t>
            </a:r>
          </a:p>
          <a:p>
            <a:pPr marL="0" indent="0" algn="just"/>
            <a:endParaRPr lang="en-IN" sz="2000" dirty="0" smtClean="0">
              <a:latin typeface="Times New Roman" pitchFamily="18" charset="0"/>
              <a:cs typeface="Times New Roman" pitchFamily="18" charset="0"/>
            </a:endParaRPr>
          </a:p>
          <a:p>
            <a:pPr marL="0" indent="0" algn="just"/>
            <a:endParaRPr lang="en-US" sz="2000" dirty="0">
              <a:latin typeface="Times New Roman" pitchFamily="18" charset="0"/>
              <a:cs typeface="Times New Roman" pitchFamily="18" charset="0"/>
            </a:endParaRPr>
          </a:p>
        </p:txBody>
      </p:sp>
    </p:spTree>
    <p:extLst>
      <p:ext uri="{BB962C8B-B14F-4D97-AF65-F5344CB8AC3E}">
        <p14:creationId xmlns="" xmlns:p14="http://schemas.microsoft.com/office/powerpoint/2010/main" val="49841675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p:cNvSpPr>
            <a:spLocks noGrp="1"/>
          </p:cNvSpPr>
          <p:nvPr>
            <p:ph type="title"/>
          </p:nvPr>
        </p:nvSpPr>
        <p:spPr>
          <a:xfrm>
            <a:off x="1285852" y="609600"/>
            <a:ext cx="6572296" cy="676260"/>
          </a:xfrm>
        </p:spPr>
        <p:txBody>
          <a:bodyPr>
            <a:normAutofit/>
          </a:bodyPr>
          <a:lstStyle/>
          <a:p>
            <a:r>
              <a:rPr lang="en-US" sz="2400" b="1" dirty="0" smtClean="0">
                <a:solidFill>
                  <a:schemeClr val="tx1"/>
                </a:solidFill>
                <a:latin typeface="Times New Roman" pitchFamily="18" charset="0"/>
                <a:cs typeface="Times New Roman" pitchFamily="18" charset="0"/>
              </a:rPr>
              <a:t>Shunt type charge controllers</a:t>
            </a:r>
            <a:endParaRPr lang="en-IN" sz="2400" dirty="0">
              <a:solidFill>
                <a:schemeClr val="tx1"/>
              </a:solidFill>
            </a:endParaRPr>
          </a:p>
        </p:txBody>
      </p:sp>
      <p:pic>
        <p:nvPicPr>
          <p:cNvPr id="4" name="Content Placeholder 3"/>
          <p:cNvPicPr>
            <a:picLocks noGrp="1"/>
          </p:cNvPicPr>
          <p:nvPr>
            <p:ph idx="1"/>
          </p:nvPr>
        </p:nvPicPr>
        <p:blipFill>
          <a:blip r:embed="rId2"/>
          <a:stretch>
            <a:fillRect/>
          </a:stretch>
        </p:blipFill>
        <p:spPr bwMode="auto">
          <a:xfrm>
            <a:off x="1214414" y="1571612"/>
            <a:ext cx="7000924" cy="3829694"/>
          </a:xfrm>
          <a:prstGeom prst="rect">
            <a:avLst/>
          </a:prstGeom>
          <a:noFill/>
          <a:ln w="9525">
            <a:noFill/>
            <a:miter lim="800000"/>
            <a:headEnd/>
            <a:tailEnd/>
          </a:ln>
        </p:spPr>
      </p:pic>
    </p:spTree>
    <p:extLst>
      <p:ext uri="{BB962C8B-B14F-4D97-AF65-F5344CB8AC3E}">
        <p14:creationId xmlns="" xmlns:p14="http://schemas.microsoft.com/office/powerpoint/2010/main" val="154156265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 xmlns:a16="http://schemas.microsoft.com/office/drawing/2014/main" id="{73456407-93ED-0245-A142-231091119108}"/>
              </a:ext>
            </a:extLst>
          </p:cNvPr>
          <p:cNvSpPr>
            <a:spLocks noGrp="1"/>
          </p:cNvSpPr>
          <p:nvPr>
            <p:ph idx="1"/>
          </p:nvPr>
        </p:nvSpPr>
        <p:spPr>
          <a:xfrm>
            <a:off x="1142976" y="144569"/>
            <a:ext cx="7543824" cy="6478505"/>
          </a:xfrm>
        </p:spPr>
        <p:txBody>
          <a:bodyPr>
            <a:noAutofit/>
          </a:bodyPr>
          <a:lstStyle/>
          <a:p>
            <a:pPr algn="just">
              <a:buNone/>
            </a:pPr>
            <a:r>
              <a:rPr lang="en-IN" sz="2000" b="1" dirty="0" smtClean="0">
                <a:latin typeface="Times New Roman" pitchFamily="18" charset="0"/>
                <a:cs typeface="Times New Roman" pitchFamily="18" charset="0"/>
              </a:rPr>
              <a:t>MAXIMUM POWER POINT TRACKING SOLAR BATTERY CHARGERS </a:t>
            </a:r>
            <a:endParaRPr lang="en-IN" sz="2000" dirty="0" smtClean="0">
              <a:latin typeface="Times New Roman" pitchFamily="18" charset="0"/>
              <a:cs typeface="Times New Roman" pitchFamily="18" charset="0"/>
            </a:endParaRPr>
          </a:p>
          <a:p>
            <a:pPr algn="just"/>
            <a:r>
              <a:rPr lang="en-IN" sz="2000" dirty="0" smtClean="0">
                <a:latin typeface="Times New Roman" pitchFamily="18" charset="0"/>
                <a:cs typeface="Times New Roman" pitchFamily="18" charset="0"/>
              </a:rPr>
              <a:t>The electric power generated by PV systems changes continuously with weather conditions which varies over the day and also with seasons. </a:t>
            </a:r>
          </a:p>
          <a:p>
            <a:pPr algn="just"/>
            <a:r>
              <a:rPr lang="en-IN" sz="2000" dirty="0" smtClean="0">
                <a:latin typeface="Times New Roman" pitchFamily="18" charset="0"/>
                <a:cs typeface="Times New Roman" pitchFamily="18" charset="0"/>
              </a:rPr>
              <a:t>Generally, the voltage-current curve for a PV array is not linear so a specific point on the curve namely maximum power point needs to be tracked in order to operate the charging of the batteries at maximum efficiency and produces maximum output power. </a:t>
            </a:r>
          </a:p>
          <a:p>
            <a:pPr algn="just"/>
            <a:r>
              <a:rPr lang="en-IN" sz="2000" dirty="0" smtClean="0">
                <a:latin typeface="Times New Roman" pitchFamily="18" charset="0"/>
                <a:cs typeface="Times New Roman" pitchFamily="18" charset="0"/>
              </a:rPr>
              <a:t>At a given solar irradiation level and solar panel temperature, the output of the module is at its maximum at a particular operation point called the maximum power point. </a:t>
            </a:r>
          </a:p>
          <a:p>
            <a:pPr algn="just"/>
            <a:r>
              <a:rPr lang="en-IN" sz="2000" dirty="0" smtClean="0">
                <a:latin typeface="Times New Roman" pitchFamily="18" charset="0"/>
                <a:cs typeface="Times New Roman" pitchFamily="18" charset="0"/>
              </a:rPr>
              <a:t>This operation point varies over a wide range. Instantaneous shading conditions and ageing of photovoltaic cells also affect this maximum power operating point.</a:t>
            </a:r>
          </a:p>
          <a:p>
            <a:pPr algn="just"/>
            <a:r>
              <a:rPr lang="en-IN" sz="2000" dirty="0" smtClean="0">
                <a:latin typeface="Times New Roman" pitchFamily="18" charset="0"/>
                <a:cs typeface="Times New Roman" pitchFamily="18" charset="0"/>
              </a:rPr>
              <a:t>Because the MPPT charge controller always operates at the maximum power point of the solar panel, over the life time of the photovoltaic system, more energy is harvested. </a:t>
            </a:r>
          </a:p>
        </p:txBody>
      </p:sp>
    </p:spTree>
    <p:extLst>
      <p:ext uri="{BB962C8B-B14F-4D97-AF65-F5344CB8AC3E}">
        <p14:creationId xmlns="" xmlns:p14="http://schemas.microsoft.com/office/powerpoint/2010/main" val="123226173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 xmlns:a16="http://schemas.microsoft.com/office/drawing/2014/main" id="{FA48F609-6404-3C46-853B-7C5107350432}"/>
              </a:ext>
            </a:extLst>
          </p:cNvPr>
          <p:cNvSpPr>
            <a:spLocks noGrp="1"/>
          </p:cNvSpPr>
          <p:nvPr>
            <p:ph idx="1"/>
          </p:nvPr>
        </p:nvSpPr>
        <p:spPr>
          <a:xfrm>
            <a:off x="1357290" y="533100"/>
            <a:ext cx="7329510" cy="5593064"/>
          </a:xfrm>
        </p:spPr>
        <p:txBody>
          <a:bodyPr>
            <a:normAutofit/>
          </a:bodyPr>
          <a:lstStyle/>
          <a:p>
            <a:pPr marL="0" indent="0" algn="just">
              <a:buNone/>
            </a:pPr>
            <a:r>
              <a:rPr lang="en-US" sz="2000" b="1" dirty="0" smtClean="0">
                <a:latin typeface="Times New Roman" pitchFamily="18" charset="0"/>
                <a:cs typeface="Times New Roman" pitchFamily="18" charset="0"/>
              </a:rPr>
              <a:t>ADVANTAGES</a:t>
            </a:r>
          </a:p>
          <a:p>
            <a:pPr lvl="0" algn="just"/>
            <a:r>
              <a:rPr lang="en-US" sz="2000" dirty="0" smtClean="0">
                <a:latin typeface="Times New Roman" pitchFamily="18" charset="0"/>
                <a:cs typeface="Times New Roman" pitchFamily="18" charset="0"/>
              </a:rPr>
              <a:t>The main issue is to avoid grid interruptions when several EVs are simultaneously plugged into the system during very short period of time can be solved by implementing this technique. </a:t>
            </a:r>
            <a:endParaRPr lang="en-IN" sz="2000" dirty="0" smtClean="0">
              <a:latin typeface="Times New Roman" pitchFamily="18" charset="0"/>
              <a:cs typeface="Times New Roman" pitchFamily="18" charset="0"/>
            </a:endParaRPr>
          </a:p>
          <a:p>
            <a:pPr lvl="0" algn="just"/>
            <a:r>
              <a:rPr lang="en-US" sz="2000" dirty="0" smtClean="0">
                <a:latin typeface="Times New Roman" pitchFamily="18" charset="0"/>
                <a:cs typeface="Times New Roman" pitchFamily="18" charset="0"/>
              </a:rPr>
              <a:t>It is envisaged that more sophisticated energy management system is required to manage the charging stations for large number of EVs. So by implementing this technique it is possible to overcome this problem up to some extent.</a:t>
            </a:r>
            <a:endParaRPr lang="en-IN" sz="2000" dirty="0" smtClean="0">
              <a:latin typeface="Times New Roman" pitchFamily="18" charset="0"/>
              <a:cs typeface="Times New Roman" pitchFamily="18" charset="0"/>
            </a:endParaRPr>
          </a:p>
          <a:p>
            <a:pPr lvl="0" algn="just"/>
            <a:r>
              <a:rPr lang="en-US" sz="2000" dirty="0" smtClean="0">
                <a:latin typeface="Times New Roman" pitchFamily="18" charset="0"/>
                <a:cs typeface="Times New Roman" pitchFamily="18" charset="0"/>
              </a:rPr>
              <a:t>The proposed technique optimizes the EV charging based on the availability of the PV power, real time electricity demand and tariff structures. </a:t>
            </a:r>
            <a:endParaRPr lang="en-IN" sz="2000" dirty="0" smtClean="0">
              <a:latin typeface="Times New Roman" pitchFamily="18" charset="0"/>
              <a:cs typeface="Times New Roman" pitchFamily="18" charset="0"/>
            </a:endParaRPr>
          </a:p>
          <a:p>
            <a:pPr lvl="0" algn="just"/>
            <a:r>
              <a:rPr lang="en-US" sz="2000" dirty="0" smtClean="0">
                <a:latin typeface="Times New Roman" pitchFamily="18" charset="0"/>
                <a:cs typeface="Times New Roman" pitchFamily="18" charset="0"/>
              </a:rPr>
              <a:t>This system leads to the safe charging of the battery that needs to be maintained to ensure long life of the EV batteries. </a:t>
            </a:r>
            <a:endParaRPr lang="en-IN" sz="2000" dirty="0" smtClean="0">
              <a:latin typeface="Times New Roman" pitchFamily="18" charset="0"/>
              <a:cs typeface="Times New Roman" pitchFamily="18" charset="0"/>
            </a:endParaRPr>
          </a:p>
          <a:p>
            <a:pPr lvl="0" algn="just"/>
            <a:r>
              <a:rPr lang="en-US" sz="2000" dirty="0" smtClean="0">
                <a:latin typeface="Times New Roman" pitchFamily="18" charset="0"/>
                <a:cs typeface="Times New Roman" pitchFamily="18" charset="0"/>
              </a:rPr>
              <a:t>Maintenance cost will be negligible when compared to IC Engine vehicles.</a:t>
            </a:r>
            <a:endParaRPr lang="en-IN" sz="2000" dirty="0" smtClean="0">
              <a:latin typeface="Times New Roman" pitchFamily="18" charset="0"/>
              <a:cs typeface="Times New Roman" pitchFamily="18" charset="0"/>
            </a:endParaRPr>
          </a:p>
          <a:p>
            <a:pPr marL="0" indent="0" algn="just">
              <a:buNone/>
            </a:pPr>
            <a:endParaRPr lang="en-US" sz="2000" dirty="0">
              <a:latin typeface="Times New Roman" pitchFamily="18" charset="0"/>
              <a:cs typeface="Times New Roman" pitchFamily="18" charset="0"/>
            </a:endParaRPr>
          </a:p>
        </p:txBody>
      </p:sp>
    </p:spTree>
    <p:extLst>
      <p:ext uri="{BB962C8B-B14F-4D97-AF65-F5344CB8AC3E}">
        <p14:creationId xmlns="" xmlns:p14="http://schemas.microsoft.com/office/powerpoint/2010/main" val="378349613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1500166" y="714356"/>
            <a:ext cx="7000924" cy="461665"/>
          </a:xfrm>
          <a:prstGeom prst="rect">
            <a:avLst/>
          </a:prstGeom>
          <a:noFill/>
        </p:spPr>
        <p:txBody>
          <a:bodyPr wrap="square" rtlCol="0">
            <a:spAutoFit/>
          </a:bodyPr>
          <a:lstStyle/>
          <a:p>
            <a:r>
              <a:rPr lang="en-US" sz="2400" b="1" dirty="0">
                <a:latin typeface="Times New Roman" pitchFamily="18" charset="0"/>
                <a:cs typeface="Times New Roman" pitchFamily="18" charset="0"/>
              </a:rPr>
              <a:t>PROPOSED BLOCK DIAGRAM</a:t>
            </a:r>
          </a:p>
        </p:txBody>
      </p:sp>
      <p:pic>
        <p:nvPicPr>
          <p:cNvPr id="13" name="Picture 12"/>
          <p:cNvPicPr/>
          <p:nvPr/>
        </p:nvPicPr>
        <p:blipFill>
          <a:blip r:embed="rId2"/>
          <a:srcRect/>
          <a:stretch>
            <a:fillRect/>
          </a:stretch>
        </p:blipFill>
        <p:spPr bwMode="auto">
          <a:xfrm>
            <a:off x="1357289" y="1857364"/>
            <a:ext cx="6929487" cy="3857651"/>
          </a:xfrm>
          <a:prstGeom prst="rect">
            <a:avLst/>
          </a:prstGeom>
          <a:noFill/>
          <a:ln w="9525">
            <a:noFill/>
            <a:miter lim="800000"/>
            <a:headEnd/>
            <a:tailEnd/>
          </a:ln>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3">
            <a:extLst>
              <a:ext uri="{FF2B5EF4-FFF2-40B4-BE49-F238E27FC236}">
                <a16:creationId xmlns="" xmlns:a16="http://schemas.microsoft.com/office/drawing/2014/main" id="{5D97D381-4A8A-FB47-B4F3-6F67F53475DA}"/>
              </a:ext>
            </a:extLst>
          </p:cNvPr>
          <p:cNvSpPr>
            <a:spLocks noGrp="1"/>
          </p:cNvSpPr>
          <p:nvPr>
            <p:ph idx="1"/>
          </p:nvPr>
        </p:nvSpPr>
        <p:spPr>
          <a:xfrm>
            <a:off x="1357290" y="180711"/>
            <a:ext cx="7329510" cy="6370079"/>
          </a:xfrm>
        </p:spPr>
        <p:txBody>
          <a:bodyPr>
            <a:normAutofit/>
          </a:bodyPr>
          <a:lstStyle/>
          <a:p>
            <a:pPr algn="just">
              <a:buNone/>
            </a:pPr>
            <a:r>
              <a:rPr lang="en-IN" sz="2000" b="1" dirty="0" smtClean="0">
                <a:latin typeface="Times New Roman" pitchFamily="18" charset="0"/>
                <a:cs typeface="Times New Roman" pitchFamily="18" charset="0"/>
              </a:rPr>
              <a:t>BATTERY CHARGING/DISCHARGING MANAGEMENT</a:t>
            </a:r>
          </a:p>
          <a:p>
            <a:pPr algn="just"/>
            <a:r>
              <a:rPr lang="en-IN" sz="2000" dirty="0" smtClean="0">
                <a:latin typeface="Times New Roman" pitchFamily="18" charset="0"/>
                <a:cs typeface="Times New Roman" pitchFamily="18" charset="0"/>
              </a:rPr>
              <a:t>A  microcontroller  was  used  in to  control  the  hybrid energy  system  and  the  charge -discharge  of  the  battery storages. The architecture of the developed system and  explains  the  system  operation.  </a:t>
            </a:r>
          </a:p>
          <a:p>
            <a:pPr algn="just"/>
            <a:r>
              <a:rPr lang="en-IN" sz="2000" dirty="0" smtClean="0">
                <a:latin typeface="Times New Roman" pitchFamily="18" charset="0"/>
                <a:cs typeface="Times New Roman" pitchFamily="18" charset="0"/>
              </a:rPr>
              <a:t>The DC sources are used to charge the battery storages if their capacity is less than 80%, otherwise, the battery storage will be connected to the LOAD for discharging.</a:t>
            </a:r>
          </a:p>
          <a:p>
            <a:pPr algn="just"/>
            <a:endParaRPr lang="en-US" sz="1800" dirty="0"/>
          </a:p>
        </p:txBody>
      </p:sp>
      <p:pic>
        <p:nvPicPr>
          <p:cNvPr id="5" name="Picture 4"/>
          <p:cNvPicPr/>
          <p:nvPr/>
        </p:nvPicPr>
        <p:blipFill>
          <a:blip r:embed="rId2"/>
          <a:srcRect/>
          <a:stretch>
            <a:fillRect/>
          </a:stretch>
        </p:blipFill>
        <p:spPr bwMode="auto">
          <a:xfrm>
            <a:off x="1357291" y="2714620"/>
            <a:ext cx="6500858" cy="3500462"/>
          </a:xfrm>
          <a:prstGeom prst="rect">
            <a:avLst/>
          </a:prstGeom>
          <a:noFill/>
          <a:ln w="9525">
            <a:noFill/>
            <a:miter lim="800000"/>
            <a:headEnd/>
            <a:tailEnd/>
          </a:ln>
        </p:spPr>
      </p:pic>
    </p:spTree>
    <p:extLst>
      <p:ext uri="{BB962C8B-B14F-4D97-AF65-F5344CB8AC3E}">
        <p14:creationId xmlns="" xmlns:p14="http://schemas.microsoft.com/office/powerpoint/2010/main" val="364701628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85852" y="571480"/>
            <a:ext cx="7500990" cy="5929353"/>
          </a:xfrm>
        </p:spPr>
        <p:txBody>
          <a:bodyPr>
            <a:noAutofit/>
          </a:bodyPr>
          <a:lstStyle/>
          <a:p>
            <a:pPr algn="just"/>
            <a:r>
              <a:rPr lang="en-IN" sz="2000" dirty="0" smtClean="0">
                <a:latin typeface="Times New Roman" pitchFamily="18" charset="0"/>
                <a:cs typeface="Times New Roman" pitchFamily="18" charset="0"/>
              </a:rPr>
              <a:t>In a similar </a:t>
            </a:r>
            <a:r>
              <a:rPr lang="en-IN" sz="2000" dirty="0" err="1" smtClean="0">
                <a:latin typeface="Times New Roman" pitchFamily="18" charset="0"/>
                <a:cs typeface="Times New Roman" pitchFamily="18" charset="0"/>
              </a:rPr>
              <a:t>research,an</a:t>
            </a:r>
            <a:r>
              <a:rPr lang="en-IN" sz="2000" dirty="0" smtClean="0">
                <a:latin typeface="Times New Roman" pitchFamily="18" charset="0"/>
                <a:cs typeface="Times New Roman" pitchFamily="18" charset="0"/>
              </a:rPr>
              <a:t> intelligent algorithm based on ANFIS was developed to simultaneously perform two different tasks: to protect the connected battery against overcharging and deep  discharging.  </a:t>
            </a:r>
          </a:p>
          <a:p>
            <a:pPr algn="just"/>
            <a:r>
              <a:rPr lang="en-IN" sz="2000" dirty="0" smtClean="0">
                <a:latin typeface="Times New Roman" pitchFamily="18" charset="0"/>
                <a:cs typeface="Times New Roman" pitchFamily="18" charset="0"/>
              </a:rPr>
              <a:t>The  ANFIS  algorithm  that  has  been developed in  this  research  measures the </a:t>
            </a:r>
            <a:r>
              <a:rPr lang="en-IN" sz="2000" dirty="0" err="1" smtClean="0">
                <a:latin typeface="Times New Roman" pitchFamily="18" charset="0"/>
                <a:cs typeface="Times New Roman" pitchFamily="18" charset="0"/>
              </a:rPr>
              <a:t>Vpv</a:t>
            </a: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Ipv</a:t>
            </a: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SoC</a:t>
            </a:r>
            <a:r>
              <a:rPr lang="en-IN" sz="2000" dirty="0" smtClean="0">
                <a:latin typeface="Times New Roman" pitchFamily="18" charset="0"/>
                <a:cs typeface="Times New Roman" pitchFamily="18" charset="0"/>
              </a:rPr>
              <a:t>  of the battery  storage  and  Volt  Direct  Current  (</a:t>
            </a:r>
            <a:r>
              <a:rPr lang="en-IN" sz="2000" dirty="0" err="1" smtClean="0">
                <a:latin typeface="Times New Roman" pitchFamily="18" charset="0"/>
                <a:cs typeface="Times New Roman" pitchFamily="18" charset="0"/>
              </a:rPr>
              <a:t>Vdc</a:t>
            </a:r>
            <a:r>
              <a:rPr lang="en-IN" sz="2000" dirty="0" smtClean="0">
                <a:latin typeface="Times New Roman" pitchFamily="18" charset="0"/>
                <a:cs typeface="Times New Roman" pitchFamily="18" charset="0"/>
              </a:rPr>
              <a:t>).  </a:t>
            </a:r>
          </a:p>
          <a:p>
            <a:pPr algn="just"/>
            <a:r>
              <a:rPr lang="en-IN" sz="2000" dirty="0" smtClean="0">
                <a:latin typeface="Times New Roman" pitchFamily="18" charset="0"/>
                <a:cs typeface="Times New Roman" pitchFamily="18" charset="0"/>
              </a:rPr>
              <a:t>This measurement is vital to find the Maximum Power Point (MPP) from the resources and control the battery storage charging - discharging. </a:t>
            </a:r>
          </a:p>
          <a:p>
            <a:pPr algn="just"/>
            <a:r>
              <a:rPr lang="en-IN" sz="2000" dirty="0" smtClean="0">
                <a:latin typeface="Times New Roman" pitchFamily="18" charset="0"/>
                <a:cs typeface="Times New Roman" pitchFamily="18" charset="0"/>
              </a:rPr>
              <a:t>The  algorithm  process  that controls the battery storage charging - discharging based on the power  condition  (Pc),  battery  </a:t>
            </a:r>
            <a:r>
              <a:rPr lang="en-IN" sz="2000" dirty="0" err="1" smtClean="0">
                <a:latin typeface="Times New Roman" pitchFamily="18" charset="0"/>
                <a:cs typeface="Times New Roman" pitchFamily="18" charset="0"/>
              </a:rPr>
              <a:t>SoC</a:t>
            </a:r>
            <a:r>
              <a:rPr lang="en-IN" sz="2000" dirty="0" smtClean="0">
                <a:latin typeface="Times New Roman" pitchFamily="18" charset="0"/>
                <a:cs typeface="Times New Roman" pitchFamily="18" charset="0"/>
              </a:rPr>
              <a:t>  minimum  (</a:t>
            </a:r>
            <a:r>
              <a:rPr lang="en-IN" sz="2000" dirty="0" err="1" smtClean="0">
                <a:latin typeface="Times New Roman" pitchFamily="18" charset="0"/>
                <a:cs typeface="Times New Roman" pitchFamily="18" charset="0"/>
              </a:rPr>
              <a:t>SoCmin</a:t>
            </a:r>
            <a:r>
              <a:rPr lang="en-IN" sz="2000" dirty="0" smtClean="0">
                <a:latin typeface="Times New Roman" pitchFamily="18" charset="0"/>
                <a:cs typeface="Times New Roman" pitchFamily="18" charset="0"/>
              </a:rPr>
              <a:t>)  and battery </a:t>
            </a:r>
            <a:r>
              <a:rPr lang="en-IN" sz="2000" dirty="0" err="1" smtClean="0">
                <a:latin typeface="Times New Roman" pitchFamily="18" charset="0"/>
                <a:cs typeface="Times New Roman" pitchFamily="18" charset="0"/>
              </a:rPr>
              <a:t>SoC</a:t>
            </a:r>
            <a:r>
              <a:rPr lang="en-IN" sz="2000" dirty="0" smtClean="0">
                <a:latin typeface="Times New Roman" pitchFamily="18" charset="0"/>
                <a:cs typeface="Times New Roman" pitchFamily="18" charset="0"/>
              </a:rPr>
              <a:t> maximum (</a:t>
            </a:r>
            <a:r>
              <a:rPr lang="en-IN" sz="2000" dirty="0" err="1" smtClean="0">
                <a:latin typeface="Times New Roman" pitchFamily="18" charset="0"/>
                <a:cs typeface="Times New Roman" pitchFamily="18" charset="0"/>
              </a:rPr>
              <a:t>SoCmax</a:t>
            </a:r>
            <a:r>
              <a:rPr lang="en-IN" sz="2000" dirty="0" smtClean="0">
                <a:latin typeface="Times New Roman" pitchFamily="18" charset="0"/>
                <a:cs typeface="Times New Roman" pitchFamily="18" charset="0"/>
              </a:rPr>
              <a:t>). </a:t>
            </a:r>
          </a:p>
          <a:p>
            <a:pPr algn="just"/>
            <a:r>
              <a:rPr lang="en-IN" sz="2000" dirty="0" smtClean="0">
                <a:latin typeface="Times New Roman" pitchFamily="18" charset="0"/>
                <a:cs typeface="Times New Roman" pitchFamily="18" charset="0"/>
              </a:rPr>
              <a:t>When the measured </a:t>
            </a:r>
            <a:r>
              <a:rPr lang="en-IN" sz="2000" dirty="0" err="1" smtClean="0">
                <a:latin typeface="Times New Roman" pitchFamily="18" charset="0"/>
                <a:cs typeface="Times New Roman" pitchFamily="18" charset="0"/>
              </a:rPr>
              <a:t>Vpv</a:t>
            </a:r>
            <a:r>
              <a:rPr lang="en-IN" sz="2000" dirty="0" smtClean="0">
                <a:latin typeface="Times New Roman" pitchFamily="18" charset="0"/>
                <a:cs typeface="Times New Roman" pitchFamily="18" charset="0"/>
              </a:rPr>
              <a:t> and </a:t>
            </a:r>
            <a:r>
              <a:rPr lang="en-IN" sz="2000" dirty="0" err="1" smtClean="0">
                <a:latin typeface="Times New Roman" pitchFamily="18" charset="0"/>
                <a:cs typeface="Times New Roman" pitchFamily="18" charset="0"/>
              </a:rPr>
              <a:t>Ipv</a:t>
            </a:r>
            <a:r>
              <a:rPr lang="en-IN" sz="2000" dirty="0" smtClean="0">
                <a:latin typeface="Times New Roman" pitchFamily="18" charset="0"/>
                <a:cs typeface="Times New Roman" pitchFamily="18" charset="0"/>
              </a:rPr>
              <a:t> input from the photovoltaic panel is equal to the maximum, the photovoltaic power is compared with the initial Pc before starting the charging process. </a:t>
            </a:r>
          </a:p>
          <a:p>
            <a:pPr algn="just"/>
            <a:r>
              <a:rPr lang="en-IN" sz="2000" dirty="0" smtClean="0">
                <a:latin typeface="Times New Roman" pitchFamily="18" charset="0"/>
                <a:cs typeface="Times New Roman" pitchFamily="18" charset="0"/>
              </a:rPr>
              <a:t>Based on the calculation, when the  photovoltaic  panel  power  (</a:t>
            </a:r>
            <a:r>
              <a:rPr lang="en-IN" sz="2000" dirty="0" err="1" smtClean="0">
                <a:latin typeface="Times New Roman" pitchFamily="18" charset="0"/>
                <a:cs typeface="Times New Roman" pitchFamily="18" charset="0"/>
              </a:rPr>
              <a:t>Ppv</a:t>
            </a:r>
            <a:r>
              <a:rPr lang="en-IN" sz="2000" dirty="0" smtClean="0">
                <a:latin typeface="Times New Roman" pitchFamily="18" charset="0"/>
                <a:cs typeface="Times New Roman" pitchFamily="18" charset="0"/>
              </a:rPr>
              <a:t>) is  equal  to  maximum photovoltaic  power  (</a:t>
            </a:r>
            <a:r>
              <a:rPr lang="en-IN" sz="2000" dirty="0" err="1" smtClean="0">
                <a:latin typeface="Times New Roman" pitchFamily="18" charset="0"/>
                <a:cs typeface="Times New Roman" pitchFamily="18" charset="0"/>
              </a:rPr>
              <a:t>Pmax</a:t>
            </a:r>
            <a:r>
              <a:rPr lang="en-IN" sz="2000" dirty="0" smtClean="0">
                <a:latin typeface="Times New Roman" pitchFamily="18" charset="0"/>
                <a:cs typeface="Times New Roman" pitchFamily="18" charset="0"/>
              </a:rPr>
              <a:t>),  then  the  </a:t>
            </a:r>
            <a:r>
              <a:rPr lang="en-IN" sz="2000" dirty="0" err="1" smtClean="0">
                <a:latin typeface="Times New Roman" pitchFamily="18" charset="0"/>
                <a:cs typeface="Times New Roman" pitchFamily="18" charset="0"/>
              </a:rPr>
              <a:t>Ppv</a:t>
            </a:r>
            <a:r>
              <a:rPr lang="en-IN" sz="2000" dirty="0" smtClean="0">
                <a:latin typeface="Times New Roman" pitchFamily="18" charset="0"/>
                <a:cs typeface="Times New Roman" pitchFamily="18" charset="0"/>
              </a:rPr>
              <a:t>  is  equal  to  Pc. Otherwise, the ANFIS algorithm keeps searching for </a:t>
            </a:r>
            <a:r>
              <a:rPr lang="en-IN" sz="2000" dirty="0" err="1" smtClean="0">
                <a:latin typeface="Times New Roman" pitchFamily="18" charset="0"/>
                <a:cs typeface="Times New Roman" pitchFamily="18" charset="0"/>
              </a:rPr>
              <a:t>Pmax</a:t>
            </a:r>
            <a:endParaRPr lang="en-IN" sz="2000" dirty="0">
              <a:latin typeface="Times New Roman" pitchFamily="18" charset="0"/>
              <a:cs typeface="Times New Roman" pitchFamily="18" charset="0"/>
            </a:endParaRPr>
          </a:p>
        </p:txBody>
      </p:sp>
    </p:spTree>
    <p:extLst>
      <p:ext uri="{BB962C8B-B14F-4D97-AF65-F5344CB8AC3E}">
        <p14:creationId xmlns="" xmlns:p14="http://schemas.microsoft.com/office/powerpoint/2010/main" val="409695311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ctrTitle"/>
          </p:nvPr>
        </p:nvSpPr>
        <p:spPr>
          <a:xfrm>
            <a:off x="1507067" y="642918"/>
            <a:ext cx="7279775" cy="1143008"/>
          </a:xfrm>
        </p:spPr>
        <p:txBody>
          <a:bodyPr>
            <a:normAutofit fontScale="90000"/>
          </a:bodyPr>
          <a:lstStyle/>
          <a:p>
            <a:pPr algn="ctr"/>
            <a:r>
              <a:rPr lang="en-IN" sz="2400" b="1" dirty="0" smtClean="0">
                <a:solidFill>
                  <a:schemeClr val="tx1"/>
                </a:solidFill>
                <a:latin typeface="Times New Roman" pitchFamily="18" charset="0"/>
                <a:cs typeface="Times New Roman" pitchFamily="18" charset="0"/>
              </a:rPr>
              <a:t>ANFIS algorithm – battery charging-discharging based on </a:t>
            </a:r>
            <a:r>
              <a:rPr lang="en-IN" sz="2400" b="1" dirty="0" err="1" smtClean="0">
                <a:solidFill>
                  <a:schemeClr val="tx1"/>
                </a:solidFill>
                <a:latin typeface="Times New Roman" pitchFamily="18" charset="0"/>
                <a:cs typeface="Times New Roman" pitchFamily="18" charset="0"/>
              </a:rPr>
              <a:t>SoC</a:t>
            </a:r>
            <a:r>
              <a:rPr lang="en-IN" sz="2400" dirty="0" smtClean="0">
                <a:solidFill>
                  <a:schemeClr val="tx1"/>
                </a:solidFill>
                <a:latin typeface="Times New Roman" pitchFamily="18" charset="0"/>
                <a:cs typeface="Times New Roman" pitchFamily="18" charset="0"/>
              </a:rPr>
              <a:t/>
            </a:r>
            <a:br>
              <a:rPr lang="en-IN" sz="2400" dirty="0" smtClean="0">
                <a:solidFill>
                  <a:schemeClr val="tx1"/>
                </a:solidFill>
                <a:latin typeface="Times New Roman" pitchFamily="18" charset="0"/>
                <a:cs typeface="Times New Roman" pitchFamily="18" charset="0"/>
              </a:rPr>
            </a:br>
            <a:endParaRPr lang="en-IN" sz="2400" dirty="0">
              <a:solidFill>
                <a:schemeClr val="tx1"/>
              </a:solidFill>
              <a:latin typeface="Times New Roman" pitchFamily="18" charset="0"/>
              <a:cs typeface="Times New Roman" pitchFamily="18" charset="0"/>
            </a:endParaRPr>
          </a:p>
        </p:txBody>
      </p:sp>
      <p:pic>
        <p:nvPicPr>
          <p:cNvPr id="8" name="Content Placeholder 3"/>
          <p:cNvPicPr>
            <a:picLocks/>
          </p:cNvPicPr>
          <p:nvPr/>
        </p:nvPicPr>
        <p:blipFill>
          <a:blip r:embed="rId2"/>
          <a:srcRect/>
          <a:stretch>
            <a:fillRect/>
          </a:stretch>
        </p:blipFill>
        <p:spPr bwMode="auto">
          <a:xfrm>
            <a:off x="1357290" y="1500174"/>
            <a:ext cx="7358062" cy="4643470"/>
          </a:xfrm>
          <a:prstGeom prst="rect">
            <a:avLst/>
          </a:prstGeom>
          <a:noFill/>
          <a:ln w="9525">
            <a:noFill/>
            <a:miter lim="800000"/>
            <a:headEnd/>
            <a:tailEnd/>
          </a:ln>
        </p:spPr>
      </p:pic>
    </p:spTree>
    <p:extLst>
      <p:ext uri="{BB962C8B-B14F-4D97-AF65-F5344CB8AC3E}">
        <p14:creationId xmlns="" xmlns:p14="http://schemas.microsoft.com/office/powerpoint/2010/main" val="511171600"/>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 xmlns:a16="http://schemas.microsoft.com/office/drawing/2014/main" id="{E65A6EFD-57B2-C540-8574-92AD651754C6}"/>
              </a:ext>
            </a:extLst>
          </p:cNvPr>
          <p:cNvSpPr>
            <a:spLocks noGrp="1"/>
          </p:cNvSpPr>
          <p:nvPr>
            <p:ph idx="1"/>
          </p:nvPr>
        </p:nvSpPr>
        <p:spPr>
          <a:xfrm>
            <a:off x="457200" y="274638"/>
            <a:ext cx="8229600" cy="5851525"/>
          </a:xfrm>
        </p:spPr>
        <p:txBody>
          <a:bodyPr/>
          <a:lstStyle/>
          <a:p>
            <a:pPr marL="0" indent="0">
              <a:buNone/>
            </a:pPr>
            <a:endParaRPr lang="en-IN"/>
          </a:p>
          <a:p>
            <a:pPr marL="0" indent="0">
              <a:buNone/>
            </a:pPr>
            <a:endParaRPr lang="en-IN"/>
          </a:p>
          <a:p>
            <a:pPr marL="0" indent="0">
              <a:buNone/>
            </a:pPr>
            <a:endParaRPr lang="en-IN"/>
          </a:p>
        </p:txBody>
      </p:sp>
      <p:sp>
        <p:nvSpPr>
          <p:cNvPr id="5" name="TextBox 4">
            <a:extLst>
              <a:ext uri="{FF2B5EF4-FFF2-40B4-BE49-F238E27FC236}">
                <a16:creationId xmlns="" xmlns:a16="http://schemas.microsoft.com/office/drawing/2014/main" id="{58A8FDF1-F1DE-A944-A408-8A4E14E9669C}"/>
              </a:ext>
            </a:extLst>
          </p:cNvPr>
          <p:cNvSpPr txBox="1"/>
          <p:nvPr/>
        </p:nvSpPr>
        <p:spPr>
          <a:xfrm>
            <a:off x="1571604" y="335846"/>
            <a:ext cx="6858048" cy="4093428"/>
          </a:xfrm>
          <a:prstGeom prst="rect">
            <a:avLst/>
          </a:prstGeom>
          <a:noFill/>
        </p:spPr>
        <p:txBody>
          <a:bodyPr wrap="square">
            <a:spAutoFit/>
          </a:bodyPr>
          <a:lstStyle/>
          <a:p>
            <a:pPr algn="just"/>
            <a:r>
              <a:rPr lang="en-US" sz="2000" b="1" u="sng" dirty="0" smtClean="0">
                <a:latin typeface="Times New Roman" pitchFamily="18" charset="0"/>
                <a:cs typeface="Times New Roman" pitchFamily="18" charset="0"/>
              </a:rPr>
              <a:t>DISADVANTAGES</a:t>
            </a:r>
          </a:p>
          <a:p>
            <a:pPr lvl="0" algn="just">
              <a:buFont typeface="Arial" pitchFamily="34" charset="0"/>
              <a:buChar char="•"/>
            </a:pPr>
            <a:r>
              <a:rPr lang="en-US" sz="2000" dirty="0" smtClean="0">
                <a:latin typeface="Times New Roman" pitchFamily="18" charset="0"/>
                <a:cs typeface="Times New Roman" pitchFamily="18" charset="0"/>
              </a:rPr>
              <a:t>Hybrid transportation systems, unlike those in pure electric vehicles, cannot effectively utilize regenerative energy during braking. </a:t>
            </a:r>
            <a:endParaRPr lang="en-IN" sz="2000" dirty="0" smtClean="0">
              <a:latin typeface="Times New Roman" pitchFamily="18" charset="0"/>
              <a:cs typeface="Times New Roman" pitchFamily="18" charset="0"/>
            </a:endParaRPr>
          </a:p>
          <a:p>
            <a:pPr lvl="0" algn="just">
              <a:buFont typeface="Arial" pitchFamily="34" charset="0"/>
              <a:buChar char="•"/>
            </a:pPr>
            <a:r>
              <a:rPr lang="en-US" sz="2000" dirty="0" smtClean="0">
                <a:latin typeface="Times New Roman" pitchFamily="18" charset="0"/>
                <a:cs typeface="Times New Roman" pitchFamily="18" charset="0"/>
              </a:rPr>
              <a:t>Low power density and fast degradation of the cells in the battery under high charging currents </a:t>
            </a:r>
            <a:endParaRPr lang="en-IN" sz="2000" dirty="0" smtClean="0">
              <a:latin typeface="Times New Roman" pitchFamily="18" charset="0"/>
              <a:cs typeface="Times New Roman" pitchFamily="18" charset="0"/>
            </a:endParaRPr>
          </a:p>
          <a:p>
            <a:pPr lvl="0" algn="just">
              <a:buFont typeface="Arial" pitchFamily="34" charset="0"/>
              <a:buChar char="•"/>
            </a:pPr>
            <a:r>
              <a:rPr lang="en-US" sz="2000" dirty="0" smtClean="0">
                <a:latin typeface="Times New Roman" pitchFamily="18" charset="0"/>
                <a:cs typeface="Times New Roman" pitchFamily="18" charset="0"/>
              </a:rPr>
              <a:t>Even when using the battery management systems that directly control the charging and discharging rate, cell’s state of charge (SOC), voltage and temperature, the lifetime of the common electric vehicle batteries does not exceed 4–5 years.</a:t>
            </a:r>
            <a:endParaRPr lang="en-IN" sz="2000" dirty="0" smtClean="0">
              <a:latin typeface="Times New Roman" pitchFamily="18" charset="0"/>
              <a:cs typeface="Times New Roman" pitchFamily="18" charset="0"/>
            </a:endParaRPr>
          </a:p>
          <a:p>
            <a:pPr lvl="0" algn="just">
              <a:buFont typeface="Arial" pitchFamily="34" charset="0"/>
              <a:buChar char="•"/>
            </a:pPr>
            <a:r>
              <a:rPr lang="en-US" sz="2000" dirty="0" smtClean="0">
                <a:latin typeface="Times New Roman" pitchFamily="18" charset="0"/>
                <a:cs typeface="Times New Roman" pitchFamily="18" charset="0"/>
              </a:rPr>
              <a:t>The electrical vehicles are less economical as the battery is the most expensive part of electric vehicle.</a:t>
            </a:r>
            <a:endParaRPr lang="en-IN" sz="2000" dirty="0" smtClean="0">
              <a:latin typeface="Times New Roman" pitchFamily="18" charset="0"/>
              <a:cs typeface="Times New Roman" pitchFamily="18" charset="0"/>
            </a:endParaRPr>
          </a:p>
          <a:p>
            <a:pPr algn="just"/>
            <a:endParaRPr lang="en-US" sz="2000" dirty="0">
              <a:latin typeface="Times New Roman" pitchFamily="18" charset="0"/>
              <a:cs typeface="Times New Roman" pitchFamily="18" charset="0"/>
            </a:endParaRPr>
          </a:p>
        </p:txBody>
      </p:sp>
    </p:spTree>
    <p:extLst>
      <p:ext uri="{BB962C8B-B14F-4D97-AF65-F5344CB8AC3E}">
        <p14:creationId xmlns="" xmlns:p14="http://schemas.microsoft.com/office/powerpoint/2010/main" val="4283983972"/>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1214414" y="285728"/>
            <a:ext cx="6500858" cy="523220"/>
          </a:xfrm>
          <a:prstGeom prst="rect">
            <a:avLst/>
          </a:prstGeom>
          <a:noFill/>
        </p:spPr>
        <p:txBody>
          <a:bodyPr wrap="square" rtlCol="0">
            <a:spAutoFit/>
          </a:bodyPr>
          <a:lstStyle/>
          <a:p>
            <a:r>
              <a:rPr lang="en-US" sz="2800" b="1" dirty="0">
                <a:latin typeface="Times New Roman" pitchFamily="18" charset="0"/>
                <a:cs typeface="Times New Roman" pitchFamily="18" charset="0"/>
              </a:rPr>
              <a:t>REFERENCE</a:t>
            </a:r>
          </a:p>
        </p:txBody>
      </p:sp>
      <p:sp>
        <p:nvSpPr>
          <p:cNvPr id="6" name="TextBox 5"/>
          <p:cNvSpPr txBox="1"/>
          <p:nvPr/>
        </p:nvSpPr>
        <p:spPr>
          <a:xfrm>
            <a:off x="1643042" y="1000108"/>
            <a:ext cx="7286676" cy="5632311"/>
          </a:xfrm>
          <a:prstGeom prst="rect">
            <a:avLst/>
          </a:prstGeom>
          <a:noFill/>
        </p:spPr>
        <p:txBody>
          <a:bodyPr wrap="square" rtlCol="0">
            <a:spAutoFit/>
          </a:bodyPr>
          <a:lstStyle/>
          <a:p>
            <a:pPr algn="just"/>
            <a:r>
              <a:rPr lang="en-IN" dirty="0" smtClean="0">
                <a:latin typeface="Times New Roman" pitchFamily="18" charset="0"/>
                <a:cs typeface="Times New Roman" pitchFamily="18" charset="0"/>
              </a:rPr>
              <a:t>[1] </a:t>
            </a:r>
            <a:r>
              <a:rPr lang="en-IN" dirty="0" err="1" smtClean="0">
                <a:latin typeface="Times New Roman" pitchFamily="18" charset="0"/>
                <a:cs typeface="Times New Roman" pitchFamily="18" charset="0"/>
              </a:rPr>
              <a:t>Răzvan</a:t>
            </a:r>
            <a:r>
              <a:rPr lang="en-IN" dirty="0" smtClean="0">
                <a:latin typeface="Times New Roman" pitchFamily="18" charset="0"/>
                <a:cs typeface="Times New Roman" pitchFamily="18" charset="0"/>
              </a:rPr>
              <a:t> Florin </a:t>
            </a:r>
            <a:r>
              <a:rPr lang="en-IN" dirty="0" err="1" smtClean="0">
                <a:latin typeface="Times New Roman" pitchFamily="18" charset="0"/>
                <a:cs typeface="Times New Roman" pitchFamily="18" charset="0"/>
              </a:rPr>
              <a:t>Pantelimon</a:t>
            </a:r>
            <a:r>
              <a:rPr lang="en-IN" dirty="0" smtClean="0">
                <a:latin typeface="Times New Roman" pitchFamily="18" charset="0"/>
                <a:cs typeface="Times New Roman" pitchFamily="18" charset="0"/>
              </a:rPr>
              <a:t>, </a:t>
            </a:r>
            <a:r>
              <a:rPr lang="en-IN" dirty="0" err="1" smtClean="0">
                <a:latin typeface="Times New Roman" pitchFamily="18" charset="0"/>
                <a:cs typeface="Times New Roman" pitchFamily="18" charset="0"/>
              </a:rPr>
              <a:t>Maricel</a:t>
            </a:r>
            <a:r>
              <a:rPr lang="en-IN" dirty="0" smtClean="0">
                <a:latin typeface="Times New Roman" pitchFamily="18" charset="0"/>
                <a:cs typeface="Times New Roman" pitchFamily="18" charset="0"/>
              </a:rPr>
              <a:t> Adam, </a:t>
            </a:r>
            <a:r>
              <a:rPr lang="en-IN" dirty="0" err="1" smtClean="0">
                <a:latin typeface="Times New Roman" pitchFamily="18" charset="0"/>
                <a:cs typeface="Times New Roman" pitchFamily="18" charset="0"/>
              </a:rPr>
              <a:t>MihaiAndruşcă</a:t>
            </a:r>
            <a:r>
              <a:rPr lang="en-IN" dirty="0" smtClean="0">
                <a:latin typeface="Times New Roman" pitchFamily="18" charset="0"/>
                <a:cs typeface="Times New Roman" pitchFamily="18" charset="0"/>
              </a:rPr>
              <a:t>, </a:t>
            </a:r>
            <a:r>
              <a:rPr lang="en-IN" dirty="0" err="1" smtClean="0">
                <a:latin typeface="Times New Roman" pitchFamily="18" charset="0"/>
                <a:cs typeface="Times New Roman" pitchFamily="18" charset="0"/>
              </a:rPr>
              <a:t>CătălinPancu</a:t>
            </a:r>
            <a:r>
              <a:rPr lang="en-IN" dirty="0" smtClean="0">
                <a:latin typeface="Times New Roman" pitchFamily="18" charset="0"/>
                <a:cs typeface="Times New Roman" pitchFamily="18" charset="0"/>
              </a:rPr>
              <a:t>, “Aspects Regarding Solar Battery Charge Controllers” The 8th International Symposium On Advanced Topics In Electrical Engineering May, 2013. </a:t>
            </a:r>
          </a:p>
          <a:p>
            <a:pPr algn="just"/>
            <a:r>
              <a:rPr lang="en-IN" dirty="0" smtClean="0">
                <a:latin typeface="Times New Roman" pitchFamily="18" charset="0"/>
                <a:cs typeface="Times New Roman" pitchFamily="18" charset="0"/>
              </a:rPr>
              <a:t>[2] </a:t>
            </a:r>
            <a:r>
              <a:rPr lang="en-IN" dirty="0" err="1" smtClean="0">
                <a:latin typeface="Times New Roman" pitchFamily="18" charset="0"/>
                <a:cs typeface="Times New Roman" pitchFamily="18" charset="0"/>
              </a:rPr>
              <a:t>Aimie</a:t>
            </a:r>
            <a:r>
              <a:rPr lang="en-IN" dirty="0" smtClean="0">
                <a:latin typeface="Times New Roman" pitchFamily="18" charset="0"/>
                <a:cs typeface="Times New Roman" pitchFamily="18" charset="0"/>
              </a:rPr>
              <a:t> </a:t>
            </a:r>
            <a:r>
              <a:rPr lang="en-IN" dirty="0" err="1" smtClean="0">
                <a:latin typeface="Times New Roman" pitchFamily="18" charset="0"/>
                <a:cs typeface="Times New Roman" pitchFamily="18" charset="0"/>
              </a:rPr>
              <a:t>Nazmin</a:t>
            </a:r>
            <a:r>
              <a:rPr lang="en-IN" dirty="0" smtClean="0">
                <a:latin typeface="Times New Roman" pitchFamily="18" charset="0"/>
                <a:cs typeface="Times New Roman" pitchFamily="18" charset="0"/>
              </a:rPr>
              <a:t> </a:t>
            </a:r>
            <a:r>
              <a:rPr lang="en-IN" dirty="0" err="1" smtClean="0">
                <a:latin typeface="Times New Roman" pitchFamily="18" charset="0"/>
                <a:cs typeface="Times New Roman" pitchFamily="18" charset="0"/>
              </a:rPr>
              <a:t>Azmi</a:t>
            </a:r>
            <a:r>
              <a:rPr lang="en-IN" dirty="0" smtClean="0">
                <a:latin typeface="Times New Roman" pitchFamily="18" charset="0"/>
                <a:cs typeface="Times New Roman" pitchFamily="18" charset="0"/>
              </a:rPr>
              <a:t>, </a:t>
            </a:r>
            <a:r>
              <a:rPr lang="en-IN" dirty="0" err="1" smtClean="0">
                <a:latin typeface="Times New Roman" pitchFamily="18" charset="0"/>
                <a:cs typeface="Times New Roman" pitchFamily="18" charset="0"/>
              </a:rPr>
              <a:t>Norhafiz</a:t>
            </a:r>
            <a:r>
              <a:rPr lang="en-IN" dirty="0" smtClean="0">
                <a:latin typeface="Times New Roman" pitchFamily="18" charset="0"/>
                <a:cs typeface="Times New Roman" pitchFamily="18" charset="0"/>
              </a:rPr>
              <a:t> </a:t>
            </a:r>
            <a:r>
              <a:rPr lang="en-IN" dirty="0" err="1" smtClean="0">
                <a:latin typeface="Times New Roman" pitchFamily="18" charset="0"/>
                <a:cs typeface="Times New Roman" pitchFamily="18" charset="0"/>
              </a:rPr>
              <a:t>Salim</a:t>
            </a:r>
            <a:r>
              <a:rPr lang="en-IN" dirty="0" smtClean="0">
                <a:latin typeface="Times New Roman" pitchFamily="18" charset="0"/>
                <a:cs typeface="Times New Roman" pitchFamily="18" charset="0"/>
              </a:rPr>
              <a:t>, </a:t>
            </a:r>
            <a:r>
              <a:rPr lang="en-IN" dirty="0" err="1" smtClean="0">
                <a:latin typeface="Times New Roman" pitchFamily="18" charset="0"/>
                <a:cs typeface="Times New Roman" pitchFamily="18" charset="0"/>
              </a:rPr>
              <a:t>Aziah</a:t>
            </a:r>
            <a:r>
              <a:rPr lang="en-IN" dirty="0" smtClean="0">
                <a:latin typeface="Times New Roman" pitchFamily="18" charset="0"/>
                <a:cs typeface="Times New Roman" pitchFamily="18" charset="0"/>
              </a:rPr>
              <a:t> </a:t>
            </a:r>
            <a:r>
              <a:rPr lang="en-IN" dirty="0" err="1" smtClean="0">
                <a:latin typeface="Times New Roman" pitchFamily="18" charset="0"/>
                <a:cs typeface="Times New Roman" pitchFamily="18" charset="0"/>
              </a:rPr>
              <a:t>Khamis</a:t>
            </a:r>
            <a:r>
              <a:rPr lang="en-IN" dirty="0" smtClean="0">
                <a:latin typeface="Times New Roman" pitchFamily="18" charset="0"/>
                <a:cs typeface="Times New Roman" pitchFamily="18" charset="0"/>
              </a:rPr>
              <a:t>, ”Analysis of an energy storage sizing for grid-connected photovoltaic system,” Indonesian Journal of Electrical Engineering and Computer Science (IJEECS), vol. 16, no. 1, pp. 17~24, October 2019 </a:t>
            </a:r>
          </a:p>
          <a:p>
            <a:pPr algn="just"/>
            <a:r>
              <a:rPr lang="en-IN" dirty="0" smtClean="0">
                <a:latin typeface="Times New Roman" pitchFamily="18" charset="0"/>
                <a:cs typeface="Times New Roman" pitchFamily="18" charset="0"/>
              </a:rPr>
              <a:t>[3] </a:t>
            </a:r>
            <a:r>
              <a:rPr lang="en-IN" dirty="0" err="1" smtClean="0">
                <a:latin typeface="Times New Roman" pitchFamily="18" charset="0"/>
                <a:cs typeface="Times New Roman" pitchFamily="18" charset="0"/>
              </a:rPr>
              <a:t>Jawahar</a:t>
            </a:r>
            <a:r>
              <a:rPr lang="en-IN" dirty="0" smtClean="0">
                <a:latin typeface="Times New Roman" pitchFamily="18" charset="0"/>
                <a:cs typeface="Times New Roman" pitchFamily="18" charset="0"/>
              </a:rPr>
              <a:t> M, </a:t>
            </a:r>
            <a:r>
              <a:rPr lang="en-IN" dirty="0" err="1" smtClean="0">
                <a:latin typeface="Times New Roman" pitchFamily="18" charset="0"/>
                <a:cs typeface="Times New Roman" pitchFamily="18" charset="0"/>
              </a:rPr>
              <a:t>Jayasankar</a:t>
            </a:r>
            <a:r>
              <a:rPr lang="en-IN" dirty="0" smtClean="0">
                <a:latin typeface="Times New Roman" pitchFamily="18" charset="0"/>
                <a:cs typeface="Times New Roman" pitchFamily="18" charset="0"/>
              </a:rPr>
              <a:t> V, </a:t>
            </a:r>
            <a:r>
              <a:rPr lang="en-IN" dirty="0" err="1" smtClean="0">
                <a:latin typeface="Times New Roman" pitchFamily="18" charset="0"/>
                <a:cs typeface="Times New Roman" pitchFamily="18" charset="0"/>
              </a:rPr>
              <a:t>Karthik</a:t>
            </a:r>
            <a:r>
              <a:rPr lang="en-IN" dirty="0" smtClean="0">
                <a:latin typeface="Times New Roman" pitchFamily="18" charset="0"/>
                <a:cs typeface="Times New Roman" pitchFamily="18" charset="0"/>
              </a:rPr>
              <a:t> Kumar K, Edward </a:t>
            </a:r>
            <a:r>
              <a:rPr lang="en-IN" dirty="0" err="1" smtClean="0">
                <a:latin typeface="Times New Roman" pitchFamily="18" charset="0"/>
                <a:cs typeface="Times New Roman" pitchFamily="18" charset="0"/>
              </a:rPr>
              <a:t>Rajan</a:t>
            </a:r>
            <a:r>
              <a:rPr lang="en-IN" dirty="0" smtClean="0">
                <a:latin typeface="Times New Roman" pitchFamily="18" charset="0"/>
                <a:cs typeface="Times New Roman" pitchFamily="18" charset="0"/>
              </a:rPr>
              <a:t> </a:t>
            </a:r>
            <a:r>
              <a:rPr lang="en-IN" dirty="0" err="1" smtClean="0">
                <a:latin typeface="Times New Roman" pitchFamily="18" charset="0"/>
                <a:cs typeface="Times New Roman" pitchFamily="18" charset="0"/>
              </a:rPr>
              <a:t>S,”Efficiency</a:t>
            </a:r>
            <a:r>
              <a:rPr lang="en-IN" dirty="0" smtClean="0">
                <a:latin typeface="Times New Roman" pitchFamily="18" charset="0"/>
                <a:cs typeface="Times New Roman" pitchFamily="18" charset="0"/>
              </a:rPr>
              <a:t> enhancement of solar PV powered micro-integrated high frequency isolated vehicle battery charging converter,” International Journal of Power Electronics and Drive System (IJPEDS), vol. 10, no. 2, June 2019 </a:t>
            </a:r>
          </a:p>
          <a:p>
            <a:pPr algn="just"/>
            <a:r>
              <a:rPr lang="en-IN" dirty="0" smtClean="0">
                <a:latin typeface="Times New Roman" pitchFamily="18" charset="0"/>
                <a:cs typeface="Times New Roman" pitchFamily="18" charset="0"/>
              </a:rPr>
              <a:t>[4] D </a:t>
            </a:r>
            <a:r>
              <a:rPr lang="en-IN" dirty="0" err="1" smtClean="0">
                <a:latin typeface="Times New Roman" pitchFamily="18" charset="0"/>
                <a:cs typeface="Times New Roman" pitchFamily="18" charset="0"/>
              </a:rPr>
              <a:t>Sattianadan</a:t>
            </a:r>
            <a:r>
              <a:rPr lang="en-IN" dirty="0" smtClean="0">
                <a:latin typeface="Times New Roman" pitchFamily="18" charset="0"/>
                <a:cs typeface="Times New Roman" pitchFamily="18" charset="0"/>
              </a:rPr>
              <a:t>, K </a:t>
            </a:r>
            <a:r>
              <a:rPr lang="en-IN" dirty="0" err="1" smtClean="0">
                <a:latin typeface="Times New Roman" pitchFamily="18" charset="0"/>
                <a:cs typeface="Times New Roman" pitchFamily="18" charset="0"/>
              </a:rPr>
              <a:t>Saravanan</a:t>
            </a:r>
            <a:r>
              <a:rPr lang="en-IN" dirty="0" smtClean="0">
                <a:latin typeface="Times New Roman" pitchFamily="18" charset="0"/>
                <a:cs typeface="Times New Roman" pitchFamily="18" charset="0"/>
              </a:rPr>
              <a:t>, S. </a:t>
            </a:r>
            <a:r>
              <a:rPr lang="en-IN" dirty="0" err="1" smtClean="0">
                <a:latin typeface="Times New Roman" pitchFamily="18" charset="0"/>
                <a:cs typeface="Times New Roman" pitchFamily="18" charset="0"/>
              </a:rPr>
              <a:t>Murugan</a:t>
            </a:r>
            <a:r>
              <a:rPr lang="en-IN" dirty="0" smtClean="0">
                <a:latin typeface="Times New Roman" pitchFamily="18" charset="0"/>
                <a:cs typeface="Times New Roman" pitchFamily="18" charset="0"/>
              </a:rPr>
              <a:t>, N. </a:t>
            </a:r>
            <a:r>
              <a:rPr lang="en-IN" dirty="0" err="1" smtClean="0">
                <a:latin typeface="Times New Roman" pitchFamily="18" charset="0"/>
                <a:cs typeface="Times New Roman" pitchFamily="18" charset="0"/>
              </a:rPr>
              <a:t>Hari</a:t>
            </a:r>
            <a:r>
              <a:rPr lang="en-IN" dirty="0" smtClean="0">
                <a:latin typeface="Times New Roman" pitchFamily="18" charset="0"/>
                <a:cs typeface="Times New Roman" pitchFamily="18" charset="0"/>
              </a:rPr>
              <a:t>, P. </a:t>
            </a:r>
            <a:r>
              <a:rPr lang="en-IN" dirty="0" err="1" smtClean="0">
                <a:latin typeface="Times New Roman" pitchFamily="18" charset="0"/>
                <a:cs typeface="Times New Roman" pitchFamily="18" charset="0"/>
              </a:rPr>
              <a:t>Venkadesh</a:t>
            </a:r>
            <a:r>
              <a:rPr lang="en-IN" dirty="0" smtClean="0">
                <a:latin typeface="Times New Roman" pitchFamily="18" charset="0"/>
                <a:cs typeface="Times New Roman" pitchFamily="18" charset="0"/>
              </a:rPr>
              <a:t>, ”Implementation of quasi-z source inverter for grid connected PV based charging station of electric vehicle,” International Journal of Power Electronics and Drive System (IJPEDS), vol. 10, no. 1, March 2019 </a:t>
            </a:r>
          </a:p>
          <a:p>
            <a:pPr algn="just"/>
            <a:r>
              <a:rPr lang="en-IN" dirty="0" smtClean="0">
                <a:latin typeface="Times New Roman" pitchFamily="18" charset="0"/>
                <a:cs typeface="Times New Roman" pitchFamily="18" charset="0"/>
              </a:rPr>
              <a:t> [5] M. </a:t>
            </a:r>
            <a:r>
              <a:rPr lang="en-IN" dirty="0" err="1" smtClean="0">
                <a:latin typeface="Times New Roman" pitchFamily="18" charset="0"/>
                <a:cs typeface="Times New Roman" pitchFamily="18" charset="0"/>
              </a:rPr>
              <a:t>Reyasudin</a:t>
            </a:r>
            <a:r>
              <a:rPr lang="en-IN" dirty="0" smtClean="0">
                <a:latin typeface="Times New Roman" pitchFamily="18" charset="0"/>
                <a:cs typeface="Times New Roman" pitchFamily="18" charset="0"/>
              </a:rPr>
              <a:t> </a:t>
            </a:r>
            <a:r>
              <a:rPr lang="en-IN" dirty="0" err="1" smtClean="0">
                <a:latin typeface="Times New Roman" pitchFamily="18" charset="0"/>
                <a:cs typeface="Times New Roman" pitchFamily="18" charset="0"/>
              </a:rPr>
              <a:t>Basir</a:t>
            </a:r>
            <a:r>
              <a:rPr lang="en-IN" dirty="0" smtClean="0">
                <a:latin typeface="Times New Roman" pitchFamily="18" charset="0"/>
                <a:cs typeface="Times New Roman" pitchFamily="18" charset="0"/>
              </a:rPr>
              <a:t> Khan, </a:t>
            </a:r>
            <a:r>
              <a:rPr lang="en-IN" dirty="0" err="1" smtClean="0">
                <a:latin typeface="Times New Roman" pitchFamily="18" charset="0"/>
                <a:cs typeface="Times New Roman" pitchFamily="18" charset="0"/>
              </a:rPr>
              <a:t>Jagadeesh</a:t>
            </a:r>
            <a:r>
              <a:rPr lang="en-IN" dirty="0" smtClean="0">
                <a:latin typeface="Times New Roman" pitchFamily="18" charset="0"/>
                <a:cs typeface="Times New Roman" pitchFamily="18" charset="0"/>
              </a:rPr>
              <a:t> </a:t>
            </a:r>
            <a:r>
              <a:rPr lang="en-IN" dirty="0" err="1" smtClean="0">
                <a:latin typeface="Times New Roman" pitchFamily="18" charset="0"/>
                <a:cs typeface="Times New Roman" pitchFamily="18" charset="0"/>
              </a:rPr>
              <a:t>Pasupuleti</a:t>
            </a:r>
            <a:r>
              <a:rPr lang="en-IN" dirty="0" smtClean="0">
                <a:latin typeface="Times New Roman" pitchFamily="18" charset="0"/>
                <a:cs typeface="Times New Roman" pitchFamily="18" charset="0"/>
              </a:rPr>
              <a:t>, </a:t>
            </a:r>
            <a:r>
              <a:rPr lang="en-IN" dirty="0" err="1" smtClean="0">
                <a:latin typeface="Times New Roman" pitchFamily="18" charset="0"/>
                <a:cs typeface="Times New Roman" pitchFamily="18" charset="0"/>
              </a:rPr>
              <a:t>Jabbar</a:t>
            </a:r>
            <a:r>
              <a:rPr lang="en-IN" dirty="0" smtClean="0">
                <a:latin typeface="Times New Roman" pitchFamily="18" charset="0"/>
                <a:cs typeface="Times New Roman" pitchFamily="18" charset="0"/>
              </a:rPr>
              <a:t> Al-Fattah, </a:t>
            </a:r>
            <a:r>
              <a:rPr lang="en-IN" dirty="0" err="1" smtClean="0">
                <a:latin typeface="Times New Roman" pitchFamily="18" charset="0"/>
                <a:cs typeface="Times New Roman" pitchFamily="18" charset="0"/>
              </a:rPr>
              <a:t>Mehrdad</a:t>
            </a:r>
            <a:r>
              <a:rPr lang="en-IN" dirty="0" smtClean="0">
                <a:latin typeface="Times New Roman" pitchFamily="18" charset="0"/>
                <a:cs typeface="Times New Roman" pitchFamily="18" charset="0"/>
              </a:rPr>
              <a:t> </a:t>
            </a:r>
            <a:r>
              <a:rPr lang="en-IN" dirty="0" err="1" smtClean="0">
                <a:latin typeface="Times New Roman" pitchFamily="18" charset="0"/>
                <a:cs typeface="Times New Roman" pitchFamily="18" charset="0"/>
              </a:rPr>
              <a:t>Tahmasebi</a:t>
            </a:r>
            <a:r>
              <a:rPr lang="en-IN" dirty="0" smtClean="0">
                <a:latin typeface="Times New Roman" pitchFamily="18" charset="0"/>
                <a:cs typeface="Times New Roman" pitchFamily="18" charset="0"/>
              </a:rPr>
              <a:t>, ”Energy management system for PV-Battery </a:t>
            </a:r>
            <a:r>
              <a:rPr lang="en-IN" dirty="0" err="1" smtClean="0">
                <a:latin typeface="Times New Roman" pitchFamily="18" charset="0"/>
                <a:cs typeface="Times New Roman" pitchFamily="18" charset="0"/>
              </a:rPr>
              <a:t>microgrid</a:t>
            </a:r>
            <a:r>
              <a:rPr lang="en-IN" dirty="0" smtClean="0">
                <a:latin typeface="Times New Roman" pitchFamily="18" charset="0"/>
                <a:cs typeface="Times New Roman" pitchFamily="18" charset="0"/>
              </a:rPr>
              <a:t> based on model predictive </a:t>
            </a:r>
            <a:r>
              <a:rPr lang="en-IN" dirty="0" err="1" smtClean="0">
                <a:latin typeface="Times New Roman" pitchFamily="18" charset="0"/>
                <a:cs typeface="Times New Roman" pitchFamily="18" charset="0"/>
              </a:rPr>
              <a:t>control,”Indonesian</a:t>
            </a:r>
            <a:r>
              <a:rPr lang="en-IN" dirty="0" smtClean="0">
                <a:latin typeface="Times New Roman" pitchFamily="18" charset="0"/>
                <a:cs typeface="Times New Roman" pitchFamily="18" charset="0"/>
              </a:rPr>
              <a:t> Journal of Electrical Engineering and Computer Science (IJEECS), vol. 15, no. 1, pp. 20~25, July 2019 </a:t>
            </a: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683</TotalTime>
  <Words>2006</Words>
  <Application>Microsoft Office PowerPoint</Application>
  <PresentationFormat>On-screen Show (4:3)</PresentationFormat>
  <Paragraphs>99</Paragraphs>
  <Slides>19</Slides>
  <Notes>0</Notes>
  <HiddenSlides>0</HiddenSlides>
  <MMClips>0</MMClips>
  <ScaleCrop>false</ScaleCrop>
  <HeadingPairs>
    <vt:vector size="4" baseType="variant">
      <vt:variant>
        <vt:lpstr>Theme</vt:lpstr>
      </vt:variant>
      <vt:variant>
        <vt:i4>1</vt:i4>
      </vt:variant>
      <vt:variant>
        <vt:lpstr>Slide Titles</vt:lpstr>
      </vt:variant>
      <vt:variant>
        <vt:i4>19</vt:i4>
      </vt:variant>
    </vt:vector>
  </HeadingPairs>
  <TitlesOfParts>
    <vt:vector size="20" baseType="lpstr">
      <vt:lpstr>Solstice</vt:lpstr>
      <vt:lpstr>Battery Charging and Discharge Control of a Hybrid Energy System using Microcontroller </vt:lpstr>
      <vt:lpstr>ABSTRACT</vt:lpstr>
      <vt:lpstr>Slide 3</vt:lpstr>
      <vt:lpstr>Slide 4</vt:lpstr>
      <vt:lpstr>Slide 5</vt:lpstr>
      <vt:lpstr>Slide 6</vt:lpstr>
      <vt:lpstr>Slide 7</vt:lpstr>
      <vt:lpstr>Slide 8</vt:lpstr>
      <vt:lpstr>Slide 9</vt:lpstr>
      <vt:lpstr>Slide 10</vt:lpstr>
      <vt:lpstr>Shunt type charge controllers</vt:lpstr>
      <vt:lpstr>Slide 12</vt:lpstr>
      <vt:lpstr>Slide 13</vt:lpstr>
      <vt:lpstr>Slide 14</vt:lpstr>
      <vt:lpstr>Slide 15</vt:lpstr>
      <vt:lpstr>Slide 16</vt:lpstr>
      <vt:lpstr>ANFIS algorithm – battery charging-discharging based on SoC </vt:lpstr>
      <vt:lpstr>Slide 18</vt:lpstr>
      <vt:lpstr>Slide 19</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Balan P M</dc:creator>
  <cp:lastModifiedBy>ELCOT</cp:lastModifiedBy>
  <cp:revision>105</cp:revision>
  <dcterms:created xsi:type="dcterms:W3CDTF">2021-11-25T07:54:26Z</dcterms:created>
  <dcterms:modified xsi:type="dcterms:W3CDTF">2022-02-16T14:09:05Z</dcterms:modified>
</cp:coreProperties>
</file>