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36" r:id="rId2"/>
    <p:sldId id="325" r:id="rId3"/>
    <p:sldId id="328" r:id="rId4"/>
    <p:sldId id="332" r:id="rId5"/>
    <p:sldId id="260" r:id="rId6"/>
    <p:sldId id="262" r:id="rId7"/>
    <p:sldId id="263" r:id="rId8"/>
    <p:sldId id="294" r:id="rId9"/>
    <p:sldId id="327" r:id="rId10"/>
    <p:sldId id="326" r:id="rId11"/>
    <p:sldId id="330" r:id="rId12"/>
    <p:sldId id="296" r:id="rId13"/>
    <p:sldId id="295" r:id="rId14"/>
    <p:sldId id="331" r:id="rId15"/>
    <p:sldId id="333" r:id="rId16"/>
    <p:sldId id="323" r:id="rId17"/>
    <p:sldId id="329" r:id="rId18"/>
    <p:sldId id="334" r:id="rId19"/>
    <p:sldId id="33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39" autoAdjust="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35608" y="274638"/>
            <a:ext cx="7498080" cy="5516562"/>
          </a:xfrm>
        </p:spPr>
        <p:txBody>
          <a:bodyPr>
            <a:normAutofit/>
          </a:bodyPr>
          <a:lstStyle/>
          <a:p>
            <a:pPr algn="ctr"/>
            <a:r>
              <a:rPr lang="en-IN" sz="3600" b="1" dirty="0" smtClean="0">
                <a:latin typeface="Times New Roman" pitchFamily="18" charset="0"/>
                <a:cs typeface="Times New Roman" pitchFamily="18" charset="0"/>
              </a:rPr>
              <a:t>AN IMPROVED THREE STAGES CASCADING PASSIVITY-BASED CONTROL OF GRID-CONNECTED LCL CONVERTER IN UNBALANCED WEAK GRID CONDITION</a:t>
            </a:r>
            <a:endParaRPr lang="en-IN"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102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an improved three-stages cascading passivity-based control (PBC) for a grid -connected LCL converter in unbalanced weak grid condition.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general, the traditional double-loop control based on positive and negative sequence transformations is used in grid-connected converter control in unbalanced weak grid condition.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it is time consuming for second harmonic filtering, and positive and negative sequence currents need to be controlled separately.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PBC has strong robustness to interference, and the line voltage based PBC can deal with the voltage unbalance effectively and easily without negative sequence transformation.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But the traditional PBC needs six variables and three damping coefficients for the grid-connected LCL converter in unbalanced grid condition, and it has the disadvantage of difficult implementation.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improved PBC can realize the same control effect with three-stages cascading PBCs of two variables and one damping coefficient, and it has the advantages of easy implementation, good performance and high stability. </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IN" sz="2000" dirty="0" smtClean="0">
                <a:latin typeface="Times New Roman" pitchFamily="18" charset="0"/>
                <a:cs typeface="Times New Roman" pitchFamily="18" charset="0"/>
              </a:rPr>
              <a:t>First,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and controller design are detailed described. Then the SIMULINK simulation results demonstrate the benefits of the improved control strategy.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Finally, a grid-connected LCL converter prototype of 5kW is built and the experimental results verify the correctness and </a:t>
            </a:r>
            <a:r>
              <a:rPr lang="en-IN" sz="2000" dirty="0" err="1" smtClean="0">
                <a:latin typeface="Times New Roman" pitchFamily="18" charset="0"/>
                <a:cs typeface="Times New Roman" pitchFamily="18" charset="0"/>
              </a:rPr>
              <a:t>effectivity</a:t>
            </a:r>
            <a:r>
              <a:rPr lang="en-IN" sz="2000" dirty="0" smtClean="0">
                <a:latin typeface="Times New Roman" pitchFamily="18" charset="0"/>
                <a:cs typeface="Times New Roman" pitchFamily="18" charset="0"/>
              </a:rPr>
              <a:t> of the improved three-stages PBC strategy.</a:t>
            </a:r>
          </a:p>
          <a:p>
            <a:pPr algn="just">
              <a:lnSpc>
                <a:spcPct val="150000"/>
              </a:lnSpc>
              <a:buNone/>
            </a:pPr>
            <a:endParaRPr lang="en-IN" sz="2000" dirty="0" smtClean="0"/>
          </a:p>
          <a:p>
            <a:pPr algn="just">
              <a:lnSpc>
                <a:spcPct val="170000"/>
              </a:lnSpc>
              <a:buNone/>
            </a:pPr>
            <a:endParaRPr lang="en-IN"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143000" y="762000"/>
            <a:ext cx="7620000" cy="5943600"/>
          </a:xfrm>
        </p:spPr>
        <p:txBody>
          <a:bodyPr>
            <a:noAutofit/>
          </a:bodyPr>
          <a:lstStyle/>
          <a:p>
            <a:pPr algn="just">
              <a:lnSpc>
                <a:spcPct val="150000"/>
              </a:lnSpc>
            </a:pPr>
            <a:r>
              <a:rPr lang="en-IN" sz="2000" dirty="0" smtClean="0">
                <a:latin typeface="Times New Roman" pitchFamily="18" charset="0"/>
                <a:cs typeface="Times New Roman" pitchFamily="18" charset="0"/>
              </a:rPr>
              <a:t>An unbalanced grid does exist because of the asymmetry of power grid parameters, the access of nonlinear loads and power grid faults.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overcome the drawback of existing control strategies for the three-phase cascaded bridgeless rectifier, taking one bridgeless model in each phase of three-phase cascaded bridgeless multilevel converter.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main advantage of the proposed control scheme with respect to the similar existing one is the simultaneous control of the negative-sequence perturbation and positive-sequence current by means of a single unified controller.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381000"/>
            <a:ext cx="7498080" cy="6324600"/>
          </a:xfrm>
        </p:spPr>
        <p:txBody>
          <a:bodyPr>
            <a:noAutofit/>
          </a:bodyPr>
          <a:lstStyle/>
          <a:p>
            <a:pPr algn="just">
              <a:lnSpc>
                <a:spcPct val="150000"/>
              </a:lnSpc>
            </a:pPr>
            <a:r>
              <a:rPr lang="en-IN" sz="2000" dirty="0" smtClean="0">
                <a:latin typeface="Times New Roman" pitchFamily="18" charset="0"/>
                <a:cs typeface="Times New Roman" pitchFamily="18" charset="0"/>
              </a:rPr>
              <a:t>The unidirectional rectifier has the problem of input current zero-crossing distortion in essence.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can fundamentally solve the problem of large-scale asymptotic stability of nonlinear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problem is addressed for an inverter with an LCL filter where the controller and also a state observer are optimally designed.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more important concern with this approach is the impact of those controller dynamics in aggravating the system oscillations under weak grid conditions.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In this proposed control strategy, using line voltages and line currents as state variables, the mathematical model of rectifier has been established without considering the positive and negative sequence components of the above variables.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does not require a phase-locked loop (PLL), it employs an observer to estimate positive- and negative-sequence components of the grid voltage.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controller first determines the double-frequency current references and then uses a sixth-order two-input two-output proportional-integral-resonance (PIR) structure, which is optimally designed.</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638800"/>
          </a:xfrm>
        </p:spPr>
        <p:txBody>
          <a:bodyPr>
            <a:normAutofit/>
          </a:bodyPr>
          <a:lstStyle/>
          <a:p>
            <a:pPr algn="just">
              <a:lnSpc>
                <a:spcPct val="150000"/>
              </a:lnSpc>
            </a:pPr>
            <a:r>
              <a:rPr lang="en-IN" sz="2000" dirty="0" smtClean="0">
                <a:latin typeface="Times New Roman" pitchFamily="18" charset="0"/>
                <a:cs typeface="Times New Roman" pitchFamily="18" charset="0"/>
              </a:rPr>
              <a:t>A low-pass passive filter is normally used to eliminate harmonics and improve power quality of the grid-connected converter.</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valid nonlinear control strategy, which has fewer parameters, simple design, easy application and good performance, should be conducted to improve the grid connected LCL converter’s performance in unbalanced weak grid condition.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PD is easily applied with a paralleled or a series connected damping resistor to damp the resonant frequency, but it increases power loss and decreases power efficiency.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9732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Step-by-step controller design for LCL-type grid-connected inverter with capacitor– current-feedback active-damping</a:t>
                      </a:r>
                    </a:p>
                  </a:txBody>
                  <a:tcPr/>
                </a:tc>
                <a:tc>
                  <a:txBody>
                    <a:bodyPr/>
                    <a:lstStyle/>
                    <a:p>
                      <a:pPr algn="just">
                        <a:lnSpc>
                          <a:spcPct val="150000"/>
                        </a:lnSpc>
                      </a:pPr>
                      <a:r>
                        <a:rPr lang="en-IN" sz="2000" dirty="0" smtClean="0">
                          <a:latin typeface="Times New Roman" pitchFamily="18" charset="0"/>
                          <a:cs typeface="Times New Roman" pitchFamily="18" charset="0"/>
                        </a:rPr>
                        <a:t>C. </a:t>
                      </a:r>
                      <a:r>
                        <a:rPr lang="en-IN" sz="2000" dirty="0" err="1" smtClean="0">
                          <a:latin typeface="Times New Roman" pitchFamily="18" charset="0"/>
                          <a:cs typeface="Times New Roman" pitchFamily="18" charset="0"/>
                        </a:rPr>
                        <a:t>Bao</a:t>
                      </a:r>
                      <a:r>
                        <a:rPr lang="en-IN" sz="2000" dirty="0" smtClean="0">
                          <a:latin typeface="Times New Roman" pitchFamily="18" charset="0"/>
                          <a:cs typeface="Times New Roman" pitchFamily="18" charset="0"/>
                        </a:rPr>
                        <a:t>, X. </a:t>
                      </a:r>
                      <a:r>
                        <a:rPr lang="en-IN" sz="2000" dirty="0" err="1" smtClean="0">
                          <a:latin typeface="Times New Roman" pitchFamily="18" charset="0"/>
                          <a:cs typeface="Times New Roman" pitchFamily="18" charset="0"/>
                        </a:rPr>
                        <a:t>Ruan</a:t>
                      </a:r>
                      <a:r>
                        <a:rPr lang="en-IN" sz="2000" dirty="0" smtClean="0">
                          <a:latin typeface="Times New Roman" pitchFamily="18" charset="0"/>
                          <a:cs typeface="Times New Roman" pitchFamily="18" charset="0"/>
                        </a:rPr>
                        <a:t>, X. Wang, W. Li, D. Pan, and K. </a:t>
                      </a:r>
                      <a:r>
                        <a:rPr lang="en-IN" sz="2000" dirty="0" err="1" smtClean="0">
                          <a:latin typeface="Times New Roman" pitchFamily="18" charset="0"/>
                          <a:cs typeface="Times New Roman" pitchFamily="18" charset="0"/>
                        </a:rPr>
                        <a:t>Weng</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In this paper a three level ultra-efficient converter called T-Type converter is connected to grid through an LCL filter and its injected current is controlled by PR controller. </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Overview of control and grid synchronization for distributed power generation systems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R. Teodorescu, 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and A. V. </a:t>
                      </a:r>
                      <a:r>
                        <a:rPr lang="en-IN" sz="2000" dirty="0" err="1" smtClean="0">
                          <a:latin typeface="Times New Roman" pitchFamily="18" charset="0"/>
                          <a:cs typeface="Times New Roman" pitchFamily="18" charset="0"/>
                        </a:rPr>
                        <a:t>Timbus</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current loop is responsible for power quality issues and current protection; thus, harmonic compensation and dynamics are the important properties of the current controller.</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15000"/>
        </p:xfrm>
        <a:graphic>
          <a:graphicData uri="http://schemas.openxmlformats.org/drawingml/2006/table">
            <a:tbl>
              <a:tblPr firstRow="1" bandRow="1">
                <a:tableStyleId>{5C22544A-7EE6-4342-B048-85BDC9FD1C3A}</a:tableStyleId>
              </a:tblPr>
              <a:tblGrid>
                <a:gridCol w="2133600"/>
                <a:gridCol w="1600200"/>
                <a:gridCol w="3981450"/>
              </a:tblGrid>
              <a:tr h="46488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911630">
                <a:tc>
                  <a:txBody>
                    <a:bodyPr/>
                    <a:lstStyle/>
                    <a:p>
                      <a:pPr algn="just">
                        <a:lnSpc>
                          <a:spcPct val="150000"/>
                        </a:lnSpc>
                      </a:pPr>
                      <a:r>
                        <a:rPr lang="en-IN" sz="2000" dirty="0" smtClean="0">
                          <a:latin typeface="Times New Roman" pitchFamily="18" charset="0"/>
                          <a:cs typeface="Times New Roman" pitchFamily="18" charset="0"/>
                        </a:rPr>
                        <a:t>Assessment of voltage unbalance</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von </a:t>
                      </a:r>
                      <a:r>
                        <a:rPr lang="en-IN" sz="2000" dirty="0" err="1" smtClean="0">
                          <a:latin typeface="Times New Roman" pitchFamily="18" charset="0"/>
                          <a:cs typeface="Times New Roman" pitchFamily="18" charset="0"/>
                        </a:rPr>
                        <a:t>Jouanne</a:t>
                      </a:r>
                      <a:r>
                        <a:rPr lang="en-IN" sz="2000" dirty="0" smtClean="0">
                          <a:latin typeface="Times New Roman" pitchFamily="18" charset="0"/>
                          <a:cs typeface="Times New Roman" pitchFamily="18" charset="0"/>
                        </a:rPr>
                        <a:t> and B. </a:t>
                      </a:r>
                      <a:r>
                        <a:rPr lang="en-IN" sz="2000" dirty="0" err="1" smtClean="0">
                          <a:latin typeface="Times New Roman" pitchFamily="18" charset="0"/>
                          <a:cs typeface="Times New Roman" pitchFamily="18" charset="0"/>
                        </a:rPr>
                        <a:t>Banerjee</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Motor unbalance can be due to a problem in manufacturing such as unequal number of turns in the windings, a misaligned rotor or an asymmetric stator.</a:t>
                      </a:r>
                      <a:endParaRPr lang="en-IN" sz="2000" dirty="0">
                        <a:latin typeface="Times New Roman" pitchFamily="18" charset="0"/>
                        <a:cs typeface="Times New Roman" pitchFamily="18" charset="0"/>
                      </a:endParaRPr>
                    </a:p>
                  </a:txBody>
                  <a:tcPr/>
                </a:tc>
              </a:tr>
              <a:tr h="2338490">
                <a:tc>
                  <a:txBody>
                    <a:bodyPr/>
                    <a:lstStyle/>
                    <a:p>
                      <a:pPr algn="just">
                        <a:lnSpc>
                          <a:spcPct val="150000"/>
                        </a:lnSpc>
                      </a:pPr>
                      <a:r>
                        <a:rPr lang="en-IN" sz="2000" dirty="0" smtClean="0">
                          <a:latin typeface="Times New Roman" pitchFamily="18" charset="0"/>
                          <a:cs typeface="Times New Roman" pitchFamily="18" charset="0"/>
                        </a:rPr>
                        <a:t>Design and control of an </a:t>
                      </a:r>
                      <a:r>
                        <a:rPr lang="en-IN" sz="2000" dirty="0" err="1" smtClean="0">
                          <a:latin typeface="Times New Roman" pitchFamily="18" charset="0"/>
                          <a:cs typeface="Times New Roman" pitchFamily="18" charset="0"/>
                        </a:rPr>
                        <a:t>LCLfilter</a:t>
                      </a:r>
                      <a:r>
                        <a:rPr lang="en-IN" sz="2000" dirty="0" smtClean="0">
                          <a:latin typeface="Times New Roman" pitchFamily="18" charset="0"/>
                          <a:cs typeface="Times New Roman" pitchFamily="18" charset="0"/>
                        </a:rPr>
                        <a:t>-based three-phase active rectifier</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and S. Hansen,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stability and dynamic response of the overall system is analyzed in the plane using the poles of the closed-loop current controller.</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2275251" y="1524000"/>
            <a:ext cx="5819048" cy="464820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a:bodyPr>
          <a:lstStyle/>
          <a:p>
            <a:pPr algn="just">
              <a:lnSpc>
                <a:spcPct val="150000"/>
              </a:lnSpc>
            </a:pPr>
            <a:r>
              <a:rPr lang="en-US" sz="2000" dirty="0" smtClean="0">
                <a:latin typeface="Times New Roman" pitchFamily="18" charset="0"/>
                <a:cs typeface="Times New Roman" pitchFamily="18" charset="0"/>
              </a:rPr>
              <a:t>AC-DC CONVERTER</a:t>
            </a:r>
          </a:p>
          <a:p>
            <a:pPr algn="just">
              <a:lnSpc>
                <a:spcPct val="150000"/>
              </a:lnSpc>
            </a:pPr>
            <a:r>
              <a:rPr lang="en-US" sz="2000" dirty="0" smtClean="0">
                <a:latin typeface="Times New Roman" pitchFamily="18" charset="0"/>
                <a:cs typeface="Times New Roman" pitchFamily="18" charset="0"/>
              </a:rPr>
              <a:t>PBC control stages</a:t>
            </a:r>
          </a:p>
          <a:p>
            <a:pPr algn="just">
              <a:lnSpc>
                <a:spcPct val="150000"/>
              </a:lnSpc>
            </a:pPr>
            <a:r>
              <a:rPr lang="en-US" sz="2000" dirty="0" smtClean="0">
                <a:latin typeface="Times New Roman" pitchFamily="18" charset="0"/>
                <a:cs typeface="Times New Roman" pitchFamily="18" charset="0"/>
              </a:rPr>
              <a:t>Weak grid</a:t>
            </a:r>
          </a:p>
          <a:p>
            <a:pPr algn="just">
              <a:lnSpc>
                <a:spcPct val="150000"/>
              </a:lnSpc>
            </a:pPr>
            <a:r>
              <a:rPr lang="en-US" sz="2000" dirty="0" smtClean="0">
                <a:latin typeface="Times New Roman" pitchFamily="18" charset="0"/>
                <a:cs typeface="Times New Roman" pitchFamily="18" charset="0"/>
              </a:rPr>
              <a:t>LCL filter</a:t>
            </a:r>
          </a:p>
          <a:p>
            <a:pPr algn="just">
              <a:lnSpc>
                <a:spcPct val="150000"/>
              </a:lnSpc>
            </a:pPr>
            <a:r>
              <a:rPr lang="en-US" sz="2000" dirty="0" smtClean="0">
                <a:latin typeface="Times New Roman" pitchFamily="18" charset="0"/>
                <a:cs typeface="Times New Roman" pitchFamily="18" charset="0"/>
              </a:rPr>
              <a:t>DC-AC inverter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219200" y="838200"/>
            <a:ext cx="7498080" cy="5867400"/>
          </a:xfrm>
        </p:spPr>
        <p:txBody>
          <a:bodyPr>
            <a:noAutofit/>
          </a:bodyPr>
          <a:lstStyle/>
          <a:p>
            <a:pPr algn="just">
              <a:lnSpc>
                <a:spcPct val="170000"/>
              </a:lnSpc>
            </a:pPr>
            <a:r>
              <a:rPr lang="en-IN" sz="2000" dirty="0" smtClean="0">
                <a:latin typeface="Times New Roman" pitchFamily="18" charset="0"/>
                <a:cs typeface="Times New Roman" pitchFamily="18" charset="0"/>
              </a:rPr>
              <a:t>In this paper, an improved three-stages cascading PBC strategy of a grid-connected LCL converter is proposed, and theory analysis, controller design, SIMULINK simulation and prototype experiment are studied respectively.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The simulations and prototype experiments in strong grid, weak grid and unbalanced grid are carried out respectively, and the results show that the converter currents are balanced sinusoidal waves all the time with good static and dynamic characteristics.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50000"/>
              </a:lnSpc>
            </a:pPr>
            <a:r>
              <a:rPr lang="en-IN" sz="2000" dirty="0" smtClean="0">
                <a:latin typeface="Times New Roman" pitchFamily="18" charset="0"/>
                <a:cs typeface="Times New Roman" pitchFamily="18" charset="0"/>
              </a:rPr>
              <a:t>Compared with traditional PBC, the improved three-stages cascading PBC has the advantages of easy implementation because of state variables decomposition and cascading control.</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6629400"/>
          </a:xfrm>
        </p:spPr>
        <p:txBody>
          <a:bodyPr>
            <a:noAutofit/>
          </a:bodyPr>
          <a:lstStyle/>
          <a:p>
            <a:pPr algn="just">
              <a:lnSpc>
                <a:spcPct val="160000"/>
              </a:lnSpc>
            </a:pPr>
            <a:r>
              <a:rPr lang="en-IN" sz="2000" dirty="0" smtClean="0">
                <a:latin typeface="Times New Roman" pitchFamily="18" charset="0"/>
                <a:cs typeface="Times New Roman" pitchFamily="18" charset="0"/>
              </a:rPr>
              <a:t>[1] C. </a:t>
            </a:r>
            <a:r>
              <a:rPr lang="en-IN" sz="2000" dirty="0" err="1" smtClean="0">
                <a:latin typeface="Times New Roman" pitchFamily="18" charset="0"/>
                <a:cs typeface="Times New Roman" pitchFamily="18" charset="0"/>
              </a:rPr>
              <a:t>Bao</a:t>
            </a:r>
            <a:r>
              <a:rPr lang="en-IN" sz="2000" dirty="0" smtClean="0">
                <a:latin typeface="Times New Roman" pitchFamily="18" charset="0"/>
                <a:cs typeface="Times New Roman" pitchFamily="18" charset="0"/>
              </a:rPr>
              <a:t>, X. </a:t>
            </a:r>
            <a:r>
              <a:rPr lang="en-IN" sz="2000" dirty="0" err="1" smtClean="0">
                <a:latin typeface="Times New Roman" pitchFamily="18" charset="0"/>
                <a:cs typeface="Times New Roman" pitchFamily="18" charset="0"/>
              </a:rPr>
              <a:t>Ruan</a:t>
            </a:r>
            <a:r>
              <a:rPr lang="en-IN" sz="2000" dirty="0" smtClean="0">
                <a:latin typeface="Times New Roman" pitchFamily="18" charset="0"/>
                <a:cs typeface="Times New Roman" pitchFamily="18" charset="0"/>
              </a:rPr>
              <a:t>, X. Wang, W. Li, D. Pan, and K. </a:t>
            </a:r>
            <a:r>
              <a:rPr lang="en-IN" sz="2000" dirty="0" err="1" smtClean="0">
                <a:latin typeface="Times New Roman" pitchFamily="18" charset="0"/>
                <a:cs typeface="Times New Roman" pitchFamily="18" charset="0"/>
              </a:rPr>
              <a:t>Weng</a:t>
            </a:r>
            <a:r>
              <a:rPr lang="en-IN" sz="2000" dirty="0" smtClean="0">
                <a:latin typeface="Times New Roman" pitchFamily="18" charset="0"/>
                <a:cs typeface="Times New Roman" pitchFamily="18" charset="0"/>
              </a:rPr>
              <a:t>, ‘‘Step-by-step controller design for LCL-type grid-connected inverter with capacitor– current-feedback active-damping,’’ IEEE Trans. Power Electron., vol. 29, no. 3, pp. 1239–1253, Mar. 2014.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R. Teodorescu, 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and A. V. </a:t>
            </a:r>
            <a:r>
              <a:rPr lang="en-IN" sz="2000" dirty="0" err="1" smtClean="0">
                <a:latin typeface="Times New Roman" pitchFamily="18" charset="0"/>
                <a:cs typeface="Times New Roman" pitchFamily="18" charset="0"/>
              </a:rPr>
              <a:t>Timbus</a:t>
            </a:r>
            <a:r>
              <a:rPr lang="en-IN" sz="2000" dirty="0" smtClean="0">
                <a:latin typeface="Times New Roman" pitchFamily="18" charset="0"/>
                <a:cs typeface="Times New Roman" pitchFamily="18" charset="0"/>
              </a:rPr>
              <a:t>, ‘‘Overview of control and grid synchronization for distributed power generation systems,’’ IEEE Trans. Ind. Electron., vol. 53, no. 5, pp. 1398–1409, Oct. 2006.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A. von </a:t>
            </a:r>
            <a:r>
              <a:rPr lang="en-IN" sz="2000" dirty="0" err="1" smtClean="0">
                <a:latin typeface="Times New Roman" pitchFamily="18" charset="0"/>
                <a:cs typeface="Times New Roman" pitchFamily="18" charset="0"/>
              </a:rPr>
              <a:t>Jouanne</a:t>
            </a:r>
            <a:r>
              <a:rPr lang="en-IN" sz="2000" dirty="0" smtClean="0">
                <a:latin typeface="Times New Roman" pitchFamily="18" charset="0"/>
                <a:cs typeface="Times New Roman" pitchFamily="18" charset="0"/>
              </a:rPr>
              <a:t> and B. </a:t>
            </a:r>
            <a:r>
              <a:rPr lang="en-IN" sz="2000" dirty="0" err="1" smtClean="0">
                <a:latin typeface="Times New Roman" pitchFamily="18" charset="0"/>
                <a:cs typeface="Times New Roman" pitchFamily="18" charset="0"/>
              </a:rPr>
              <a:t>Banerjee</a:t>
            </a:r>
            <a:r>
              <a:rPr lang="en-IN" sz="2000" dirty="0" smtClean="0">
                <a:latin typeface="Times New Roman" pitchFamily="18" charset="0"/>
                <a:cs typeface="Times New Roman" pitchFamily="18" charset="0"/>
              </a:rPr>
              <a:t>, ‘‘Assessment of voltage unbalance,’’ IEEE Trans. Power Del., vol. 16, no. 4, pp. 782–790, Oct. 2001.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[4] R. </a:t>
            </a:r>
            <a:r>
              <a:rPr lang="en-IN" sz="2000" dirty="0" err="1" smtClean="0">
                <a:latin typeface="Times New Roman" pitchFamily="18" charset="0"/>
                <a:cs typeface="Times New Roman" pitchFamily="18" charset="0"/>
              </a:rPr>
              <a:t>Beres</a:t>
            </a:r>
            <a:r>
              <a:rPr lang="en-IN" sz="2000" dirty="0" smtClean="0">
                <a:latin typeface="Times New Roman" pitchFamily="18" charset="0"/>
                <a:cs typeface="Times New Roman" pitchFamily="18" charset="0"/>
              </a:rPr>
              <a:t>, X. Wang,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C. L. </a:t>
            </a:r>
            <a:r>
              <a:rPr lang="en-IN" sz="2000" dirty="0" err="1" smtClean="0">
                <a:latin typeface="Times New Roman" pitchFamily="18" charset="0"/>
                <a:cs typeface="Times New Roman" pitchFamily="18" charset="0"/>
              </a:rPr>
              <a:t>Bak</a:t>
            </a:r>
            <a:r>
              <a:rPr lang="en-IN" sz="2000" dirty="0" smtClean="0">
                <a:latin typeface="Times New Roman" pitchFamily="18" charset="0"/>
                <a:cs typeface="Times New Roman" pitchFamily="18" charset="0"/>
              </a:rPr>
              <a:t>, and 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‘‘A review of passive filters for grid-connected voltage source converters,’’ in Proc. IEEE Appl. Power Electron. Conf. Expo., Mar. 2014, pp. 2208–2215.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and S. Hansen, ‘‘Design and control of an </a:t>
            </a:r>
            <a:r>
              <a:rPr lang="en-IN" sz="2000" dirty="0" err="1" smtClean="0">
                <a:latin typeface="Times New Roman" pitchFamily="18" charset="0"/>
                <a:cs typeface="Times New Roman" pitchFamily="18" charset="0"/>
              </a:rPr>
              <a:t>LCLfilter</a:t>
            </a:r>
            <a:r>
              <a:rPr lang="en-IN" sz="2000" dirty="0" smtClean="0">
                <a:latin typeface="Times New Roman" pitchFamily="18" charset="0"/>
                <a:cs typeface="Times New Roman" pitchFamily="18" charset="0"/>
              </a:rPr>
              <a:t>-based three-phase active rectifier,’’ IEEE Trans. Ind. Appl., vol. 41, no. 5, pp. 1281–1291, Sep./Oct. 2005.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H. </a:t>
            </a:r>
            <a:r>
              <a:rPr lang="en-IN" sz="2000" dirty="0" err="1" smtClean="0">
                <a:latin typeface="Times New Roman" pitchFamily="18" charset="0"/>
                <a:cs typeface="Times New Roman" pitchFamily="18" charset="0"/>
              </a:rPr>
              <a:t>Karshenas</a:t>
            </a:r>
            <a:r>
              <a:rPr lang="en-IN" sz="2000" dirty="0" smtClean="0">
                <a:latin typeface="Times New Roman" pitchFamily="18" charset="0"/>
                <a:cs typeface="Times New Roman" pitchFamily="18" charset="0"/>
              </a:rPr>
              <a:t> and H. </a:t>
            </a:r>
            <a:r>
              <a:rPr lang="en-IN" sz="2000" dirty="0" err="1" smtClean="0">
                <a:latin typeface="Times New Roman" pitchFamily="18" charset="0"/>
                <a:cs typeface="Times New Roman" pitchFamily="18" charset="0"/>
              </a:rPr>
              <a:t>Saghafi</a:t>
            </a:r>
            <a:r>
              <a:rPr lang="en-IN" sz="2000" dirty="0" smtClean="0">
                <a:latin typeface="Times New Roman" pitchFamily="18" charset="0"/>
                <a:cs typeface="Times New Roman" pitchFamily="18" charset="0"/>
              </a:rPr>
              <a:t>, ‘‘Basic criteria in designing LCL filters for grid connected converters,’’ in Proc. IEEE Int. </a:t>
            </a:r>
            <a:r>
              <a:rPr lang="en-IN" sz="2000" dirty="0" err="1" smtClean="0">
                <a:latin typeface="Times New Roman" pitchFamily="18" charset="0"/>
                <a:cs typeface="Times New Roman" pitchFamily="18" charset="0"/>
              </a:rPr>
              <a:t>Symp</a:t>
            </a:r>
            <a:r>
              <a:rPr lang="en-IN" sz="2000" dirty="0" smtClean="0">
                <a:latin typeface="Times New Roman" pitchFamily="18" charset="0"/>
                <a:cs typeface="Times New Roman" pitchFamily="18" charset="0"/>
              </a:rPr>
              <a:t>. Ind. Electron., Jul. 2006, pp. 1996–2000. </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400800"/>
          </a:xfrm>
        </p:spPr>
        <p:txBody>
          <a:bodyPr>
            <a:noAutofit/>
          </a:bodyPr>
          <a:lstStyle/>
          <a:p>
            <a:pPr algn="just">
              <a:lnSpc>
                <a:spcPct val="170000"/>
              </a:lnSpc>
            </a:pPr>
            <a:r>
              <a:rPr lang="en-IN" sz="2000" dirty="0" smtClean="0">
                <a:latin typeface="Times New Roman" pitchFamily="18" charset="0"/>
                <a:cs typeface="Times New Roman" pitchFamily="18" charset="0"/>
              </a:rPr>
              <a:t>[7] S. Sang, N. </a:t>
            </a:r>
            <a:r>
              <a:rPr lang="en-IN" sz="2000" dirty="0" err="1" smtClean="0">
                <a:latin typeface="Times New Roman" pitchFamily="18" charset="0"/>
                <a:cs typeface="Times New Roman" pitchFamily="18" charset="0"/>
              </a:rPr>
              <a:t>Gao</a:t>
            </a:r>
            <a:r>
              <a:rPr lang="en-IN" sz="2000" dirty="0" smtClean="0">
                <a:latin typeface="Times New Roman" pitchFamily="18" charset="0"/>
                <a:cs typeface="Times New Roman" pitchFamily="18" charset="0"/>
              </a:rPr>
              <a:t>, X. </a:t>
            </a:r>
            <a:r>
              <a:rPr lang="en-IN" sz="2000" dirty="0" err="1" smtClean="0">
                <a:latin typeface="Times New Roman" pitchFamily="18" charset="0"/>
                <a:cs typeface="Times New Roman" pitchFamily="18" charset="0"/>
              </a:rPr>
              <a:t>Cai</a:t>
            </a:r>
            <a:r>
              <a:rPr lang="en-IN" sz="2000" dirty="0" smtClean="0">
                <a:latin typeface="Times New Roman" pitchFamily="18" charset="0"/>
                <a:cs typeface="Times New Roman" pitchFamily="18" charset="0"/>
              </a:rPr>
              <a:t>, and R. Li, ‘‘A novel power-voltage control strategy for the grid-tied inverter to raise the rated power injection level in a weak grid,’’ IEEE J. </a:t>
            </a:r>
            <a:r>
              <a:rPr lang="en-IN" sz="2000" dirty="0" err="1" smtClean="0">
                <a:latin typeface="Times New Roman" pitchFamily="18" charset="0"/>
                <a:cs typeface="Times New Roman" pitchFamily="18" charset="0"/>
              </a:rPr>
              <a:t>Emerg</a:t>
            </a:r>
            <a:r>
              <a:rPr lang="en-IN" sz="2000" dirty="0" smtClean="0">
                <a:latin typeface="Times New Roman" pitchFamily="18" charset="0"/>
                <a:cs typeface="Times New Roman" pitchFamily="18" charset="0"/>
              </a:rPr>
              <a:t>. Sel. Topics Power Electron., vol. 6, no. 1, pp. 219–232, Mar. 2018.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 R. N. </a:t>
            </a:r>
            <a:r>
              <a:rPr lang="en-IN" sz="2000" dirty="0" err="1" smtClean="0">
                <a:latin typeface="Times New Roman" pitchFamily="18" charset="0"/>
                <a:cs typeface="Times New Roman" pitchFamily="18" charset="0"/>
              </a:rPr>
              <a:t>Beres</a:t>
            </a:r>
            <a:r>
              <a:rPr lang="en-IN" sz="2000" dirty="0" smtClean="0">
                <a:latin typeface="Times New Roman" pitchFamily="18" charset="0"/>
                <a:cs typeface="Times New Roman" pitchFamily="18" charset="0"/>
              </a:rPr>
              <a:t>, X. Wang, M. </a:t>
            </a:r>
            <a:r>
              <a:rPr lang="en-IN" sz="2000" dirty="0" err="1" smtClean="0">
                <a:latin typeface="Times New Roman" pitchFamily="18" charset="0"/>
                <a:cs typeface="Times New Roman" pitchFamily="18" charset="0"/>
              </a:rPr>
              <a:t>Liserre</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and C. L. </a:t>
            </a:r>
            <a:r>
              <a:rPr lang="en-IN" sz="2000" dirty="0" err="1" smtClean="0">
                <a:latin typeface="Times New Roman" pitchFamily="18" charset="0"/>
                <a:cs typeface="Times New Roman" pitchFamily="18" charset="0"/>
              </a:rPr>
              <a:t>Bak</a:t>
            </a:r>
            <a:r>
              <a:rPr lang="en-IN" sz="2000" dirty="0" smtClean="0">
                <a:latin typeface="Times New Roman" pitchFamily="18" charset="0"/>
                <a:cs typeface="Times New Roman" pitchFamily="18" charset="0"/>
              </a:rPr>
              <a:t>, ‘‘A review of passive power filters for three-phase grid-connected voltage-source converters,’’ IEEE J. </a:t>
            </a:r>
            <a:r>
              <a:rPr lang="en-IN" sz="2000" dirty="0" err="1" smtClean="0">
                <a:latin typeface="Times New Roman" pitchFamily="18" charset="0"/>
                <a:cs typeface="Times New Roman" pitchFamily="18" charset="0"/>
              </a:rPr>
              <a:t>Emerg</a:t>
            </a:r>
            <a:r>
              <a:rPr lang="en-IN" sz="2000" dirty="0" smtClean="0">
                <a:latin typeface="Times New Roman" pitchFamily="18" charset="0"/>
                <a:cs typeface="Times New Roman" pitchFamily="18" charset="0"/>
              </a:rPr>
              <a:t>. Sel. Topics Power Electron., vol. 4, no. 1, pp. 54–69, Mar. 2016.  </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762000"/>
            <a:ext cx="7498080" cy="5486400"/>
          </a:xfrm>
        </p:spPr>
        <p:txBody>
          <a:bodyPr>
            <a:normAutofit/>
          </a:bodyPr>
          <a:lstStyle/>
          <a:p>
            <a:pPr algn="just">
              <a:lnSpc>
                <a:spcPct val="170000"/>
              </a:lnSpc>
            </a:pPr>
            <a:r>
              <a:rPr lang="en-IN" sz="2000" dirty="0" smtClean="0">
                <a:latin typeface="Times New Roman" pitchFamily="18" charset="0"/>
                <a:cs typeface="Times New Roman" pitchFamily="18" charset="0"/>
              </a:rPr>
              <a:t>[9] C. Yoon, X. Wang, F. M. </a:t>
            </a:r>
            <a:r>
              <a:rPr lang="en-IN" sz="2000" dirty="0" err="1" smtClean="0">
                <a:latin typeface="Times New Roman" pitchFamily="18" charset="0"/>
                <a:cs typeface="Times New Roman" pitchFamily="18" charset="0"/>
              </a:rPr>
              <a:t>Faria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da</a:t>
            </a:r>
            <a:r>
              <a:rPr lang="en-IN" sz="2000" dirty="0" smtClean="0">
                <a:latin typeface="Times New Roman" pitchFamily="18" charset="0"/>
                <a:cs typeface="Times New Roman" pitchFamily="18" charset="0"/>
              </a:rPr>
              <a:t> Silva, C. L. </a:t>
            </a:r>
            <a:r>
              <a:rPr lang="en-IN" sz="2000" dirty="0" err="1" smtClean="0">
                <a:latin typeface="Times New Roman" pitchFamily="18" charset="0"/>
                <a:cs typeface="Times New Roman" pitchFamily="18" charset="0"/>
              </a:rPr>
              <a:t>Bak</a:t>
            </a:r>
            <a:r>
              <a:rPr lang="en-IN" sz="2000" dirty="0" smtClean="0">
                <a:latin typeface="Times New Roman" pitchFamily="18" charset="0"/>
                <a:cs typeface="Times New Roman" pitchFamily="18" charset="0"/>
              </a:rPr>
              <a:t>, and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‘‘Harmonic stability assessment for multi-paralleled, grid-connected inverters,’’ in Proc. Int. Power Electron. Appl. Conf. Expo., Nov. 2014, pp. 1098–1103.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 X. Wang, F. </a:t>
            </a:r>
            <a:r>
              <a:rPr lang="en-IN" sz="2000" dirty="0" err="1" smtClean="0">
                <a:latin typeface="Times New Roman" pitchFamily="18" charset="0"/>
                <a:cs typeface="Times New Roman" pitchFamily="18" charset="0"/>
              </a:rPr>
              <a:t>Blaabjerg</a:t>
            </a:r>
            <a:r>
              <a:rPr lang="en-IN" sz="2000" dirty="0" smtClean="0">
                <a:latin typeface="Times New Roman" pitchFamily="18" charset="0"/>
                <a:cs typeface="Times New Roman" pitchFamily="18" charset="0"/>
              </a:rPr>
              <a:t>, and P. C. </a:t>
            </a:r>
            <a:r>
              <a:rPr lang="en-IN" sz="2000" dirty="0" err="1" smtClean="0">
                <a:latin typeface="Times New Roman" pitchFamily="18" charset="0"/>
                <a:cs typeface="Times New Roman" pitchFamily="18" charset="0"/>
              </a:rPr>
              <a:t>Loh</a:t>
            </a:r>
            <a:r>
              <a:rPr lang="en-IN" sz="2000" dirty="0" smtClean="0">
                <a:latin typeface="Times New Roman" pitchFamily="18" charset="0"/>
                <a:cs typeface="Times New Roman" pitchFamily="18" charset="0"/>
              </a:rPr>
              <a:t>, ‘‘Proportional derivative based stabilizing control of paralleled grid converters with cables in renewable power plants,’’ in Proc. Energy </a:t>
            </a:r>
            <a:r>
              <a:rPr lang="en-IN" sz="2000" dirty="0" err="1" smtClean="0">
                <a:latin typeface="Times New Roman" pitchFamily="18" charset="0"/>
                <a:cs typeface="Times New Roman" pitchFamily="18" charset="0"/>
              </a:rPr>
              <a:t>Convers</a:t>
            </a:r>
            <a:r>
              <a:rPr lang="en-IN" sz="2000" dirty="0" smtClean="0">
                <a:latin typeface="Times New Roman" pitchFamily="18" charset="0"/>
                <a:cs typeface="Times New Roman" pitchFamily="18" charset="0"/>
              </a:rPr>
              <a:t>. Cong. Expo., 2014, pp. 4917–4924.</a:t>
            </a:r>
          </a:p>
          <a:p>
            <a:pPr algn="just">
              <a:lnSpc>
                <a:spcPct val="150000"/>
              </a:lnSpc>
              <a:buNone/>
            </a:pPr>
            <a:endParaRPr lang="en-IN" sz="2000" dirty="0" smtClean="0">
              <a:latin typeface="Times New Roman" pitchFamily="18" charset="0"/>
              <a:cs typeface="Times New Roman" pitchFamily="18" charset="0"/>
            </a:endParaRPr>
          </a:p>
          <a:p>
            <a:endParaRPr lang="en-IN"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1566</TotalTime>
  <Words>1497</Words>
  <Application>Microsoft Office PowerPoint</Application>
  <PresentationFormat>On-screen Show (4:3)</PresentationFormat>
  <Paragraphs>96</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Solstice</vt:lpstr>
      <vt:lpstr>AN IMPROVED THREE STAGES CASCADING PASSIVITY-BASED CONTROL OF GRID-CONNECTED LCL CONVERTER IN UNBALANCED WEAK GRID CONDITION</vt:lpstr>
      <vt:lpstr>Abstract</vt:lpstr>
      <vt:lpstr>Slide 3</vt:lpstr>
      <vt:lpstr>Slide 4</vt:lpstr>
      <vt:lpstr>Existing System</vt:lpstr>
      <vt:lpstr>Disadvantage of Existing System</vt:lpstr>
      <vt:lpstr>PROPOSED SYSTEM :</vt:lpstr>
      <vt:lpstr>ADVANTAGE</vt:lpstr>
      <vt:lpstr>Slide 9</vt:lpstr>
      <vt:lpstr>Slide 10</vt:lpstr>
      <vt:lpstr>Block Diagram</vt:lpstr>
      <vt:lpstr>SOFTWARE REQUIREMENTS:</vt:lpstr>
      <vt:lpstr>HARDWARE REQUIREMENTS:</vt:lpstr>
      <vt:lpstr>CONCLUSION</vt:lpstr>
      <vt:lpstr>Slide 15</vt:lpstr>
      <vt:lpstr>REFERENCE</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611</cp:revision>
  <dcterms:created xsi:type="dcterms:W3CDTF">2006-08-16T00:00:00Z</dcterms:created>
  <dcterms:modified xsi:type="dcterms:W3CDTF">2022-02-16T10:56:00Z</dcterms:modified>
</cp:coreProperties>
</file>