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322" r:id="rId2"/>
    <p:sldId id="325" r:id="rId3"/>
    <p:sldId id="332" r:id="rId4"/>
    <p:sldId id="338" r:id="rId5"/>
    <p:sldId id="339" r:id="rId6"/>
    <p:sldId id="340" r:id="rId7"/>
    <p:sldId id="341" r:id="rId8"/>
    <p:sldId id="344" r:id="rId9"/>
    <p:sldId id="260" r:id="rId10"/>
    <p:sldId id="333" r:id="rId11"/>
    <p:sldId id="262" r:id="rId12"/>
    <p:sldId id="263" r:id="rId13"/>
    <p:sldId id="334" r:id="rId14"/>
    <p:sldId id="294" r:id="rId15"/>
    <p:sldId id="335" r:id="rId16"/>
    <p:sldId id="336" r:id="rId17"/>
    <p:sldId id="337" r:id="rId18"/>
    <p:sldId id="327" r:id="rId19"/>
    <p:sldId id="343" r:id="rId20"/>
    <p:sldId id="326" r:id="rId21"/>
    <p:sldId id="342" r:id="rId22"/>
    <p:sldId id="330" r:id="rId23"/>
    <p:sldId id="296" r:id="rId24"/>
    <p:sldId id="295" r:id="rId25"/>
    <p:sldId id="33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sz="4400" b="1" dirty="0" smtClean="0">
                <a:latin typeface="Times New Roman" pitchFamily="18" charset="0"/>
                <a:cs typeface="Times New Roman" pitchFamily="18" charset="0"/>
              </a:rPr>
              <a:t/>
            </a:r>
            <a:br>
              <a:rPr lang="en-US" sz="4400" b="1" dirty="0" smtClean="0">
                <a:latin typeface="Times New Roman" pitchFamily="18" charset="0"/>
                <a:cs typeface="Times New Roman" pitchFamily="18" charset="0"/>
              </a:rPr>
            </a:br>
            <a:r>
              <a:rPr lang="en-US" sz="4400" b="1" dirty="0" smtClean="0">
                <a:latin typeface="Times New Roman" pitchFamily="18" charset="0"/>
                <a:cs typeface="Times New Roman" pitchFamily="18" charset="0"/>
              </a:rPr>
              <a:t>AMBULANCE </a:t>
            </a:r>
            <a:r>
              <a:rPr lang="en-US" sz="4400" b="1" dirty="0" smtClean="0">
                <a:latin typeface="Times New Roman" pitchFamily="18" charset="0"/>
                <a:cs typeface="Times New Roman" pitchFamily="18" charset="0"/>
              </a:rPr>
              <a:t>TRACKING SYSTEM IN ANDROID</a:t>
            </a:r>
            <a:r>
              <a:rPr lang="en-IN" sz="4400" dirty="0" smtClean="0">
                <a:latin typeface="Times New Roman" pitchFamily="18" charset="0"/>
                <a:cs typeface="Times New Roman" pitchFamily="18" charset="0"/>
              </a:rPr>
              <a:t/>
            </a:r>
            <a:br>
              <a:rPr lang="en-IN" sz="4400" dirty="0" smtClean="0">
                <a:latin typeface="Times New Roman" pitchFamily="18" charset="0"/>
                <a:cs typeface="Times New Roman" pitchFamily="18" charset="0"/>
              </a:rPr>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US" sz="2000" dirty="0" smtClean="0">
                <a:latin typeface="Times New Roman" pitchFamily="18" charset="0"/>
                <a:cs typeface="Times New Roman" pitchFamily="18" charset="0"/>
              </a:rPr>
              <a:t>About 33,000 people die because the ambulance cannot reach them in time. It is not necessary that when you call an ambulance, the nearest ambulance will reach you.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paper describe a model to track the nearest free ambulance in the area using global positioning system and bring it to the person in distress.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GPS device continuously moves with the ambulance and will calculate the co-ordinate of each position and can be obtained whenever required by the server. Hence it can track the nearest ambulance and bring it to the person in distress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Autofit/>
          </a:bodyPr>
          <a:lstStyle/>
          <a:p>
            <a:pPr algn="just"/>
            <a:r>
              <a:rPr lang="en-IN" sz="3600" b="1" dirty="0" smtClean="0"/>
              <a:t>Introduction</a:t>
            </a:r>
            <a:endParaRPr lang="en-IN" sz="3600" b="1"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US" sz="2000" dirty="0" smtClean="0">
                <a:latin typeface="Times New Roman" pitchFamily="18" charset="0"/>
                <a:cs typeface="Times New Roman" pitchFamily="18" charset="0"/>
              </a:rPr>
              <a:t>Instauration of mobile devices gave birth to lot of innovative technology, and exchanging information globally has become more prominent.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Smart </a:t>
            </a:r>
            <a:r>
              <a:rPr lang="en-US" sz="2000" dirty="0" smtClean="0">
                <a:latin typeface="Times New Roman" pitchFamily="18" charset="0"/>
                <a:cs typeface="Times New Roman" pitchFamily="18" charset="0"/>
              </a:rPr>
              <a:t>phones gave a new dimension to the usage of mobile phones for the users. Apart from basic functionality such as messaging, calling and cameras, smart phones laid a way to portray a personal computer.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Not </a:t>
            </a:r>
            <a:r>
              <a:rPr lang="en-US" sz="2000" dirty="0" smtClean="0">
                <a:latin typeface="Times New Roman" pitchFamily="18" charset="0"/>
                <a:cs typeface="Times New Roman" pitchFamily="18" charset="0"/>
              </a:rPr>
              <a:t>only the mobile phone looks newer, </a:t>
            </a:r>
            <a:r>
              <a:rPr lang="en-US" sz="2000" dirty="0" err="1" smtClean="0">
                <a:latin typeface="Times New Roman" pitchFamily="18" charset="0"/>
                <a:cs typeface="Times New Roman" pitchFamily="18" charset="0"/>
              </a:rPr>
              <a:t>it‟s</a:t>
            </a:r>
            <a:r>
              <a:rPr lang="en-US" sz="2000" dirty="0" smtClean="0">
                <a:latin typeface="Times New Roman" pitchFamily="18" charset="0"/>
                <a:cs typeface="Times New Roman" pitchFamily="18" charset="0"/>
              </a:rPr>
              <a:t> the operations system and the applications which are built to meet the various features of the hardware made difference. </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6019800"/>
          </a:xfrm>
        </p:spPr>
        <p:txBody>
          <a:bodyPr>
            <a:noAutofit/>
          </a:bodyPr>
          <a:lstStyle/>
          <a:p>
            <a:pPr algn="just">
              <a:lnSpc>
                <a:spcPct val="150000"/>
              </a:lnSpc>
            </a:pPr>
            <a:r>
              <a:rPr lang="en-US" sz="2000" dirty="0" smtClean="0">
                <a:latin typeface="Times New Roman" pitchFamily="18" charset="0"/>
                <a:cs typeface="Times New Roman" pitchFamily="18" charset="0"/>
              </a:rPr>
              <a:t>The mobile phone has now become a major source of information device which can be seen almost in everyone’s hand in the world.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Mobile </a:t>
            </a:r>
            <a:r>
              <a:rPr lang="en-US" sz="2000" dirty="0" smtClean="0">
                <a:latin typeface="Times New Roman" pitchFamily="18" charset="0"/>
                <a:cs typeface="Times New Roman" pitchFamily="18" charset="0"/>
              </a:rPr>
              <a:t>devices with computing process ability have been widely used to access network via mobile communication network.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Different </a:t>
            </a:r>
            <a:r>
              <a:rPr lang="en-US" sz="2000" dirty="0" smtClean="0">
                <a:latin typeface="Times New Roman" pitchFamily="18" charset="0"/>
                <a:cs typeface="Times New Roman" pitchFamily="18" charset="0"/>
              </a:rPr>
              <a:t>categories of application such as games, social networks, and health care are being developed to meet the user’s requirements.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Mobile </a:t>
            </a:r>
            <a:r>
              <a:rPr lang="en-US" sz="2000" dirty="0" smtClean="0">
                <a:latin typeface="Times New Roman" pitchFamily="18" charset="0"/>
                <a:cs typeface="Times New Roman" pitchFamily="18" charset="0"/>
              </a:rPr>
              <a:t>communication allows transmission of voice and multimedia data via a computer or a mobile device without having connected to any physical or fixed link.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Mobile communication is evolving day by day and has become a must have for everyone.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Mobile phones are gradually reducing the problem in communication and many day to day life application and other services anywhere and anytime.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There are a lot of applications like call management and others but this application which is android based is more customized and most simplified of all.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Autofit/>
          </a:bodyPr>
          <a:lstStyle/>
          <a:p>
            <a:r>
              <a:rPr lang="en-US" sz="4000" b="1" dirty="0" smtClean="0"/>
              <a:t>Description of the </a:t>
            </a:r>
            <a:r>
              <a:rPr lang="en-US" sz="4000" b="1" dirty="0" smtClean="0"/>
              <a:t>project</a:t>
            </a:r>
            <a:endParaRPr lang="en-IN" sz="4000" dirty="0"/>
          </a:p>
        </p:txBody>
      </p:sp>
      <p:sp>
        <p:nvSpPr>
          <p:cNvPr id="3" name="Content Placeholder 2"/>
          <p:cNvSpPr>
            <a:spLocks noGrp="1"/>
          </p:cNvSpPr>
          <p:nvPr>
            <p:ph idx="1"/>
          </p:nvPr>
        </p:nvSpPr>
        <p:spPr>
          <a:xfrm>
            <a:off x="1447800" y="9906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Some of you may wonder why ambulance tracking is so important. But actually 10-second delay may decide the life or death of a person.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are familiar with the concept of an emergency ambulance, an ambulance which is used to move patients rapidly to critical care in an emergency room under required medical condition.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can also be used for routine transport of non-urgent cases, such as transfers between hospitals and nursing homes and accidents.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4648200"/>
          </a:xfrm>
        </p:spPr>
        <p:txBody>
          <a:bodyPr>
            <a:noAutofit/>
          </a:bodyPr>
          <a:lstStyle/>
          <a:p>
            <a:pPr algn="just">
              <a:lnSpc>
                <a:spcPct val="150000"/>
              </a:lnSpc>
            </a:pPr>
            <a:r>
              <a:rPr lang="en-US" sz="2000" dirty="0" smtClean="0">
                <a:latin typeface="Times New Roman" pitchFamily="18" charset="0"/>
                <a:cs typeface="Times New Roman" pitchFamily="18" charset="0"/>
              </a:rPr>
              <a:t>In most nations, ambulances are given priority on the road, in recognition of the fact that time is important when moving a critically ill or seriously injured patient.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So Ambulances are critical tools in helping EMTs and other trained first responders not only quickly arrive at an emergency but also provide potentially life-saving measures.</a:t>
            </a:r>
            <a:endParaRPr lang="en-IN" sz="2000" dirty="0" smtClean="0">
              <a:latin typeface="Times New Roman" pitchFamily="18" charset="0"/>
              <a:cs typeface="Times New Roman" pitchFamily="18" charset="0"/>
            </a:endParaRPr>
          </a:p>
          <a:p>
            <a:pPr>
              <a:buNone/>
            </a:pPr>
            <a:endParaRPr lang="en-IN"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Autofit/>
          </a:bodyPr>
          <a:lstStyle/>
          <a:p>
            <a:r>
              <a:rPr lang="en-US" sz="3600" b="1" dirty="0" smtClean="0"/>
              <a:t>Problem </a:t>
            </a:r>
            <a:r>
              <a:rPr lang="en-US" sz="3600" b="1" dirty="0" smtClean="0"/>
              <a:t>Definition</a:t>
            </a:r>
            <a:endParaRPr lang="en-IN" sz="3600" dirty="0"/>
          </a:p>
        </p:txBody>
      </p:sp>
      <p:sp>
        <p:nvSpPr>
          <p:cNvPr id="3" name="Content Placeholder 2"/>
          <p:cNvSpPr>
            <a:spLocks noGrp="1"/>
          </p:cNvSpPr>
          <p:nvPr>
            <p:ph idx="1"/>
          </p:nvPr>
        </p:nvSpPr>
        <p:spPr>
          <a:xfrm>
            <a:off x="1371600" y="990600"/>
            <a:ext cx="7498080" cy="5486400"/>
          </a:xfrm>
        </p:spPr>
        <p:txBody>
          <a:bodyPr>
            <a:noAutofit/>
          </a:bodyPr>
          <a:lstStyle/>
          <a:p>
            <a:pPr algn="just">
              <a:lnSpc>
                <a:spcPct val="150000"/>
              </a:lnSpc>
            </a:pPr>
            <a:r>
              <a:rPr lang="en-US" sz="2000" dirty="0" smtClean="0">
                <a:latin typeface="Times New Roman" pitchFamily="18" charset="0"/>
                <a:cs typeface="Times New Roman" pitchFamily="18" charset="0"/>
              </a:rPr>
              <a:t>There </a:t>
            </a:r>
            <a:r>
              <a:rPr lang="en-US" sz="2000" dirty="0" smtClean="0">
                <a:latin typeface="Times New Roman" pitchFamily="18" charset="0"/>
                <a:cs typeface="Times New Roman" pitchFamily="18" charset="0"/>
              </a:rPr>
              <a:t>are four major smart phone operating systems which rule the mobile world namely, </a:t>
            </a:r>
            <a:r>
              <a:rPr lang="en-US" sz="2000" dirty="0" err="1" smtClean="0">
                <a:latin typeface="Times New Roman" pitchFamily="18" charset="0"/>
                <a:cs typeface="Times New Roman" pitchFamily="18" charset="0"/>
              </a:rPr>
              <a:t>Symbian</a:t>
            </a:r>
            <a:r>
              <a:rPr lang="en-US" sz="2000" dirty="0" smtClean="0">
                <a:latin typeface="Times New Roman" pitchFamily="18" charset="0"/>
                <a:cs typeface="Times New Roman" pitchFamily="18" charset="0"/>
              </a:rPr>
              <a:t>, Windows, </a:t>
            </a:r>
            <a:r>
              <a:rPr lang="en-US" sz="2000" dirty="0" err="1" smtClean="0">
                <a:latin typeface="Times New Roman" pitchFamily="18" charset="0"/>
                <a:cs typeface="Times New Roman" pitchFamily="18" charset="0"/>
              </a:rPr>
              <a:t>iPhoneOS</a:t>
            </a:r>
            <a:r>
              <a:rPr lang="en-US" sz="2000" dirty="0" smtClean="0">
                <a:latin typeface="Times New Roman" pitchFamily="18" charset="0"/>
                <a:cs typeface="Times New Roman" pitchFamily="18" charset="0"/>
              </a:rPr>
              <a:t> and Android .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GPS </a:t>
            </a:r>
            <a:r>
              <a:rPr lang="en-US" sz="2000" dirty="0" smtClean="0">
                <a:latin typeface="Times New Roman" pitchFamily="18" charset="0"/>
                <a:cs typeface="Times New Roman" pitchFamily="18" charset="0"/>
              </a:rPr>
              <a:t>is one of the notorious applications. The use of GPS on mobile devices in the recent generations of mobile communication is one of the ubiquitous applications that are widely developed and used.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But </a:t>
            </a:r>
            <a:r>
              <a:rPr lang="en-US" sz="2000" dirty="0" smtClean="0">
                <a:latin typeface="Times New Roman" pitchFamily="18" charset="0"/>
                <a:cs typeface="Times New Roman" pitchFamily="18" charset="0"/>
              </a:rPr>
              <a:t>using those GPS in case of emergency where there is no user interaction will be an arduous effort and hence ANDROID can answer for this, by developing an application which can solve the above mentioned problem.  </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Existing System</a:t>
            </a:r>
            <a:endParaRPr lang="en-US" b="1"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 this system the patient or third person can call to toll free number and they are assigning driver to attend the patient.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scenario there is waste of time happens while conversation and also there is big issue to find location of patient, high way and interior place is very tough to find patient location. In this situation the patient may have trouble.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existing system owner use to get SMS from tracking device, which did not provide the exact location of tracked vehicle. But it didn’t provide the exact location of the tracked vehicle. </a:t>
            </a:r>
            <a:endParaRPr lang="en-US"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498080" cy="6400800"/>
          </a:xfrm>
        </p:spPr>
        <p:txBody>
          <a:bodyPr>
            <a:noAutofit/>
          </a:bodyPr>
          <a:lstStyle/>
          <a:p>
            <a:pPr algn="just">
              <a:lnSpc>
                <a:spcPct val="150000"/>
              </a:lnSpc>
            </a:pPr>
            <a:r>
              <a:rPr lang="en-US" sz="2000" dirty="0" smtClean="0">
                <a:latin typeface="Times New Roman" pitchFamily="18" charset="0"/>
                <a:cs typeface="Times New Roman" pitchFamily="18" charset="0"/>
              </a:rPr>
              <a:t>So as to overcome this system author made a solution. As per the observation existing system provides only some features like SMS services and tracking user location.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contribution which author made was like locating multiple vehicles location on Google Map.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will enhance the user with complete information about his organization vehicle location.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will be useful for organization to easily track their vehicles. And help the organization to Bann the illegal activities performed by the vehicle carrier.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endParaRPr lang="en-IN"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3600" b="1" dirty="0" smtClean="0"/>
              <a:t>Disadvantage of Existing System</a:t>
            </a:r>
            <a:endParaRPr lang="en-US" sz="3600" b="1" dirty="0"/>
          </a:p>
        </p:txBody>
      </p:sp>
      <p:sp>
        <p:nvSpPr>
          <p:cNvPr id="3" name="Content Placeholder 2"/>
          <p:cNvSpPr>
            <a:spLocks noGrp="1"/>
          </p:cNvSpPr>
          <p:nvPr>
            <p:ph idx="1"/>
          </p:nvPr>
        </p:nvSpPr>
        <p:spPr>
          <a:xfrm>
            <a:off x="1435608" y="1447800"/>
            <a:ext cx="7498080" cy="4343400"/>
          </a:xfrm>
        </p:spPr>
        <p:txBody>
          <a:bodyPr>
            <a:noAutofit/>
          </a:bodyPr>
          <a:lstStyle/>
          <a:p>
            <a:pPr algn="just">
              <a:lnSpc>
                <a:spcPct val="150000"/>
              </a:lnSpc>
            </a:pPr>
            <a:r>
              <a:rPr lang="en-US" sz="2000" dirty="0" smtClean="0">
                <a:latin typeface="Times New Roman" pitchFamily="18" charset="0"/>
                <a:cs typeface="Times New Roman" pitchFamily="18" charset="0"/>
              </a:rPr>
              <a:t>Three </a:t>
            </a:r>
            <a:r>
              <a:rPr lang="en-US" sz="2000" dirty="0" smtClean="0">
                <a:latin typeface="Times New Roman" pitchFamily="18" charset="0"/>
                <a:cs typeface="Times New Roman" pitchFamily="18" charset="0"/>
              </a:rPr>
              <a:t>way communication may take miscommunication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Location </a:t>
            </a:r>
            <a:r>
              <a:rPr lang="en-US" sz="2000" dirty="0" smtClean="0">
                <a:latin typeface="Times New Roman" pitchFamily="18" charset="0"/>
                <a:cs typeface="Times New Roman" pitchFamily="18" charset="0"/>
              </a:rPr>
              <a:t>of patient not exact to find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Not </a:t>
            </a:r>
            <a:r>
              <a:rPr lang="en-US" sz="2000" dirty="0" smtClean="0">
                <a:latin typeface="Times New Roman" pitchFamily="18" charset="0"/>
                <a:cs typeface="Times New Roman" pitchFamily="18" charset="0"/>
              </a:rPr>
              <a:t>timely precaution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7790688" cy="914400"/>
          </a:xfrm>
        </p:spPr>
        <p:txBody>
          <a:bodyPr>
            <a:normAutofit/>
          </a:bodyPr>
          <a:lstStyle/>
          <a:p>
            <a:r>
              <a:rPr lang="en-US" sz="4000" b="1" dirty="0" smtClean="0"/>
              <a:t>PROPOSED SYSTEM </a:t>
            </a:r>
            <a:endParaRPr lang="en-US" sz="4000" dirty="0"/>
          </a:p>
        </p:txBody>
      </p:sp>
      <p:sp>
        <p:nvSpPr>
          <p:cNvPr id="3" name="Content Placeholder 2"/>
          <p:cNvSpPr>
            <a:spLocks noGrp="1"/>
          </p:cNvSpPr>
          <p:nvPr>
            <p:ph idx="1"/>
          </p:nvPr>
        </p:nvSpPr>
        <p:spPr>
          <a:xfrm>
            <a:off x="1066800" y="9906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Modules work on the principle of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with </a:t>
            </a:r>
            <a:r>
              <a:rPr lang="en-US" sz="2000" dirty="0" smtClean="0">
                <a:latin typeface="Times New Roman" pitchFamily="18" charset="0"/>
                <a:cs typeface="Times New Roman" pitchFamily="18" charset="0"/>
              </a:rPr>
              <a:t>the help of REST APIs.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First </a:t>
            </a:r>
            <a:r>
              <a:rPr lang="en-US" sz="2000" dirty="0" smtClean="0">
                <a:latin typeface="Times New Roman" pitchFamily="18" charset="0"/>
                <a:cs typeface="Times New Roman" pitchFamily="18" charset="0"/>
              </a:rPr>
              <a:t>module is used to find locations of ambulances within the 5km radius from user’s location.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Also </a:t>
            </a:r>
            <a:r>
              <a:rPr lang="en-US" sz="2000" dirty="0" smtClean="0">
                <a:latin typeface="Times New Roman" pitchFamily="18" charset="0"/>
                <a:cs typeface="Times New Roman" pitchFamily="18" charset="0"/>
              </a:rPr>
              <a:t>the same module is used to find hospitals and their services within radius of 10km of user’s current location. Here user’s location is traced using GPS hardware device.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location is retrieved in the form of double value as latitude and longitude.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US" sz="2000" dirty="0" smtClean="0">
                <a:latin typeface="Times New Roman" pitchFamily="18" charset="0"/>
                <a:cs typeface="Times New Roman" pitchFamily="18" charset="0"/>
              </a:rPr>
              <a:t>This is the format of the latitude and longitude.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location is transmitted to the server by executing POST request.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Depending </a:t>
            </a:r>
            <a:r>
              <a:rPr lang="en-US" sz="2000" dirty="0" smtClean="0">
                <a:latin typeface="Times New Roman" pitchFamily="18" charset="0"/>
                <a:cs typeface="Times New Roman" pitchFamily="18" charset="0"/>
              </a:rPr>
              <a:t>on the user’s location, server processes the data and matches with records stored into the database.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After </a:t>
            </a:r>
            <a:r>
              <a:rPr lang="en-US" sz="2000" dirty="0" smtClean="0">
                <a:latin typeface="Times New Roman" pitchFamily="18" charset="0"/>
                <a:cs typeface="Times New Roman" pitchFamily="18" charset="0"/>
              </a:rPr>
              <a:t>processing of such data the result of user’s query is sent back to the user in form of JSON format</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Autofit/>
          </a:bodyPr>
          <a:lstStyle/>
          <a:p>
            <a:pPr algn="just">
              <a:lnSpc>
                <a:spcPct val="150000"/>
              </a:lnSpc>
            </a:pPr>
            <a:r>
              <a:rPr lang="en-US" sz="2000" dirty="0" smtClean="0">
                <a:latin typeface="Times New Roman" pitchFamily="18" charset="0"/>
                <a:cs typeface="Times New Roman" pitchFamily="18" charset="0"/>
              </a:rPr>
              <a:t>It’s beneficial for the users in case of emergencies as it saves time which gets consumed in searching for the ambulance by other means.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Information </a:t>
            </a:r>
            <a:r>
              <a:rPr lang="en-US" sz="2000" dirty="0" smtClean="0">
                <a:latin typeface="Times New Roman" pitchFamily="18" charset="0"/>
                <a:cs typeface="Times New Roman" pitchFamily="18" charset="0"/>
              </a:rPr>
              <a:t>about the hospitals provided helps in getting the appropriate hospital which is suitable for the patient’s treatment.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Sending </a:t>
            </a:r>
            <a:r>
              <a:rPr lang="en-US" sz="2000" dirty="0" smtClean="0">
                <a:latin typeface="Times New Roman" pitchFamily="18" charset="0"/>
                <a:cs typeface="Times New Roman" pitchFamily="18" charset="0"/>
              </a:rPr>
              <a:t>patient’s health information to the hospitals helps the hospital staff to get things ready required for the treatment. Here the patient need not to wait in any case.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Hospitals </a:t>
            </a:r>
            <a:r>
              <a:rPr lang="en-US" sz="2000" dirty="0" smtClean="0">
                <a:latin typeface="Times New Roman" pitchFamily="18" charset="0"/>
                <a:cs typeface="Times New Roman" pitchFamily="18" charset="0"/>
              </a:rPr>
              <a:t>information is directly provided through maps and hence there is no need to visit the particular hospital’s website for information.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Autofit/>
          </a:bodyPr>
          <a:lstStyle/>
          <a:p>
            <a:pPr algn="just"/>
            <a:r>
              <a:rPr lang="en-US" sz="4000" b="1" dirty="0" smtClean="0"/>
              <a:t>Modules</a:t>
            </a:r>
            <a:endParaRPr lang="en-IN" sz="4000"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buNone/>
            </a:pPr>
            <a:r>
              <a:rPr lang="en-US" sz="2000" b="1" dirty="0" smtClean="0">
                <a:latin typeface="Times New Roman" pitchFamily="18" charset="0"/>
                <a:cs typeface="Times New Roman" pitchFamily="18" charset="0"/>
              </a:rPr>
              <a:t>1.	User application</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application will initially be based on Android . On launching the app first device will automatically detect the location of user using the GPS devices .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Later </a:t>
            </a:r>
            <a:r>
              <a:rPr lang="en-US" sz="2000" dirty="0" smtClean="0">
                <a:latin typeface="Times New Roman" pitchFamily="18" charset="0"/>
                <a:cs typeface="Times New Roman" pitchFamily="18" charset="0"/>
              </a:rPr>
              <a:t>depending on the user’s requirement/need user will choose option of finding nearby ambulances or hospitals or just view services provided by hospitals.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query is sent in the JSON format to the server. Server will process on it and respond accordingly. The response from server will also be in JSON format . </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6096000"/>
          </a:xfrm>
        </p:spPr>
        <p:txBody>
          <a:bodyPr>
            <a:normAutofit lnSpcReduction="10000"/>
          </a:bodyPr>
          <a:lstStyle/>
          <a:p>
            <a:pPr algn="just">
              <a:lnSpc>
                <a:spcPct val="150000"/>
              </a:lnSpc>
              <a:buNone/>
            </a:pPr>
            <a:r>
              <a:rPr lang="en-US" sz="2000" b="1" dirty="0" smtClean="0">
                <a:latin typeface="Times New Roman" pitchFamily="18" charset="0"/>
                <a:cs typeface="Times New Roman" pitchFamily="18" charset="0"/>
              </a:rPr>
              <a:t>2.	Server end </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Server end is designed keeping ease of work in mind. It is designed using PHP.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When </a:t>
            </a:r>
            <a:r>
              <a:rPr lang="en-US" sz="2000" dirty="0" smtClean="0">
                <a:latin typeface="Times New Roman" pitchFamily="18" charset="0"/>
                <a:cs typeface="Times New Roman" pitchFamily="18" charset="0"/>
              </a:rPr>
              <a:t>server will receive a request from device, it will parse the data and extract result from the database.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result will be placed in the JSON format and will be returned to the device which made that same request.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Every </a:t>
            </a:r>
            <a:r>
              <a:rPr lang="en-US" sz="2000" dirty="0" smtClean="0">
                <a:latin typeface="Times New Roman" pitchFamily="18" charset="0"/>
                <a:cs typeface="Times New Roman" pitchFamily="18" charset="0"/>
              </a:rPr>
              <a:t>JSON request will send data depending on request URL type. Every request will be in the form of POST/GET query</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0"/>
            <a:ext cx="7498080" cy="6705600"/>
          </a:xfrm>
        </p:spPr>
        <p:txBody>
          <a:bodyPr>
            <a:noAutofit/>
          </a:bodyPr>
          <a:lstStyle/>
          <a:p>
            <a:pPr algn="just">
              <a:lnSpc>
                <a:spcPct val="150000"/>
              </a:lnSpc>
              <a:buNone/>
            </a:pPr>
            <a:r>
              <a:rPr lang="en-US" sz="2000" b="1" dirty="0" smtClean="0">
                <a:latin typeface="Times New Roman" pitchFamily="18" charset="0"/>
                <a:cs typeface="Times New Roman" pitchFamily="18" charset="0"/>
              </a:rPr>
              <a:t>3.	Global Positioning </a:t>
            </a:r>
            <a:r>
              <a:rPr lang="en-US" sz="2000" b="1" dirty="0" smtClean="0">
                <a:latin typeface="Times New Roman" pitchFamily="18" charset="0"/>
                <a:cs typeface="Times New Roman" pitchFamily="18" charset="0"/>
              </a:rPr>
              <a:t>System</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GPS is a space-based satellite navigation system that provides location and time information in all weather conditions, anywhere on or near the Earth where there is an unobstructed line of sight to three or more GPS satellites.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One </a:t>
            </a:r>
            <a:r>
              <a:rPr lang="en-US" sz="2000" dirty="0" smtClean="0">
                <a:latin typeface="Times New Roman" pitchFamily="18" charset="0"/>
                <a:cs typeface="Times New Roman" pitchFamily="18" charset="0"/>
              </a:rPr>
              <a:t>of the easiest applications to consider is the simple GPS tracking device; which combines the possibility to locate itself with associated communications technologies such as radio transmission and telephony.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Tracking </a:t>
            </a:r>
            <a:r>
              <a:rPr lang="en-US" sz="2000" dirty="0" smtClean="0">
                <a:latin typeface="Times New Roman" pitchFamily="18" charset="0"/>
                <a:cs typeface="Times New Roman" pitchFamily="18" charset="0"/>
              </a:rPr>
              <a:t>is useful because it enables a central tracking center to monitor the position of several vehicles or people, in real time, without them needing to relay that information explicitly.</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514600"/>
                <a:gridCol w="2438400"/>
                <a:gridCol w="29146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286760">
                <a:tc>
                  <a:txBody>
                    <a:bodyPr/>
                    <a:lstStyle/>
                    <a:p>
                      <a:pPr algn="just">
                        <a:lnSpc>
                          <a:spcPct val="150000"/>
                        </a:lnSpc>
                        <a:spcAft>
                          <a:spcPts val="0"/>
                        </a:spcAft>
                      </a:pPr>
                      <a:r>
                        <a:rPr lang="en-US" sz="2000" dirty="0" smtClean="0">
                          <a:latin typeface="Times New Roman" pitchFamily="18" charset="0"/>
                          <a:ea typeface="Times New Roman"/>
                          <a:cs typeface="Times New Roman" pitchFamily="18" charset="0"/>
                        </a:rPr>
                        <a:t>An </a:t>
                      </a:r>
                      <a:r>
                        <a:rPr lang="en-US" sz="2000" dirty="0">
                          <a:latin typeface="Times New Roman" pitchFamily="18" charset="0"/>
                          <a:ea typeface="Times New Roman"/>
                          <a:cs typeface="Times New Roman" pitchFamily="18" charset="0"/>
                        </a:rPr>
                        <a:t>Improved </a:t>
                      </a:r>
                      <a:r>
                        <a:rPr lang="en-US" sz="2000" dirty="0" smtClean="0">
                          <a:latin typeface="Times New Roman" pitchFamily="18" charset="0"/>
                          <a:ea typeface="Times New Roman"/>
                          <a:cs typeface="Times New Roman" pitchFamily="18" charset="0"/>
                        </a:rPr>
                        <a:t>A* Algorithm</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Applicable for Campus Navigation </a:t>
                      </a:r>
                      <a:r>
                        <a:rPr lang="en-US" sz="2000" dirty="0" smtClean="0">
                          <a:latin typeface="Times New Roman" pitchFamily="18" charset="0"/>
                          <a:ea typeface="Times New Roman"/>
                          <a:cs typeface="Times New Roman" pitchFamily="18" charset="0"/>
                        </a:rPr>
                        <a:t>System</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a:latin typeface="Times New Roman" pitchFamily="18" charset="0"/>
                          <a:ea typeface="Times New Roman"/>
                          <a:cs typeface="Times New Roman" pitchFamily="18" charset="0"/>
                        </a:rPr>
                        <a:t>D. Li, M. Liu, J. Zhang and E. Cheng,.</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a:latin typeface="Times New Roman" pitchFamily="18" charset="0"/>
                          <a:ea typeface="Times New Roman"/>
                          <a:cs typeface="Times New Roman" pitchFamily="18" charset="0"/>
                        </a:rPr>
                        <a:t>With an increasing number of College Admissions activities, education and scientific researches organized by universities, it is of prominent importance for newcomers to get help from campus navigation. And smart phones being more popular, it is possible to solve the above problem.</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88040"/>
        </p:xfrm>
        <a:graphic>
          <a:graphicData uri="http://schemas.openxmlformats.org/drawingml/2006/table">
            <a:tbl>
              <a:tblPr firstRow="1" bandRow="1">
                <a:tableStyleId>{5C22544A-7EE6-4342-B048-85BDC9FD1C3A}</a:tableStyleId>
              </a:tblPr>
              <a:tblGrid>
                <a:gridCol w="2362200"/>
                <a:gridCol w="1981200"/>
                <a:gridCol w="35242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smtClean="0">
                          <a:latin typeface="Times New Roman" pitchFamily="18" charset="0"/>
                          <a:ea typeface="Times New Roman"/>
                          <a:cs typeface="Times New Roman" pitchFamily="18" charset="0"/>
                        </a:rPr>
                        <a:t>A </a:t>
                      </a:r>
                      <a:r>
                        <a:rPr lang="en-US" sz="2000" dirty="0">
                          <a:latin typeface="Times New Roman" pitchFamily="18" charset="0"/>
                          <a:ea typeface="Times New Roman"/>
                          <a:cs typeface="Times New Roman" pitchFamily="18" charset="0"/>
                        </a:rPr>
                        <a:t>dynamic model and </a:t>
                      </a:r>
                      <a:r>
                        <a:rPr lang="en-US" sz="2000" dirty="0" smtClean="0">
                          <a:latin typeface="Times New Roman" pitchFamily="18" charset="0"/>
                          <a:ea typeface="Times New Roman"/>
                          <a:cs typeface="Times New Roman" pitchFamily="18" charset="0"/>
                        </a:rPr>
                        <a:t>parallel</a:t>
                      </a:r>
                      <a:r>
                        <a:rPr lang="en-IN" sz="2000" baseline="0" dirty="0" smtClean="0">
                          <a:latin typeface="Times New Roman" pitchFamily="18" charset="0"/>
                          <a:ea typeface="Times New Roman"/>
                          <a:cs typeface="Times New Roman" pitchFamily="18" charset="0"/>
                        </a:rPr>
                        <a:t> </a:t>
                      </a:r>
                      <a:r>
                        <a:rPr lang="en-US" sz="2000" dirty="0" err="1" smtClean="0">
                          <a:latin typeface="Times New Roman" pitchFamily="18" charset="0"/>
                          <a:ea typeface="Times New Roman"/>
                          <a:cs typeface="Times New Roman" pitchFamily="18" charset="0"/>
                        </a:rPr>
                        <a:t>tabu</a:t>
                      </a:r>
                      <a:r>
                        <a:rPr lang="en-US" sz="2000" dirty="0" smtClean="0">
                          <a:latin typeface="Times New Roman" pitchFamily="18" charset="0"/>
                          <a:ea typeface="Times New Roman"/>
                          <a:cs typeface="Times New Roman" pitchFamily="18" charset="0"/>
                        </a:rPr>
                        <a:t> </a:t>
                      </a:r>
                      <a:r>
                        <a:rPr lang="en-US" sz="2000" dirty="0">
                          <a:latin typeface="Times New Roman" pitchFamily="18" charset="0"/>
                          <a:ea typeface="Times New Roman"/>
                          <a:cs typeface="Times New Roman" pitchFamily="18" charset="0"/>
                        </a:rPr>
                        <a:t>search heuristic for real time ambulance relocation.</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15000"/>
                        </a:lnSpc>
                        <a:spcAft>
                          <a:spcPts val="0"/>
                        </a:spcAft>
                      </a:pPr>
                      <a:r>
                        <a:rPr lang="en-US" sz="2000" dirty="0">
                          <a:latin typeface="Times New Roman" pitchFamily="18" charset="0"/>
                          <a:ea typeface="Times New Roman"/>
                          <a:cs typeface="Times New Roman" pitchFamily="18" charset="0"/>
                        </a:rPr>
                        <a:t>M. </a:t>
                      </a:r>
                      <a:r>
                        <a:rPr lang="en-US" sz="2000" dirty="0" err="1">
                          <a:latin typeface="Times New Roman" pitchFamily="18" charset="0"/>
                          <a:ea typeface="Times New Roman"/>
                          <a:cs typeface="Times New Roman" pitchFamily="18" charset="0"/>
                        </a:rPr>
                        <a:t>Gendreau</a:t>
                      </a:r>
                      <a:r>
                        <a:rPr lang="en-US" sz="2000" dirty="0">
                          <a:latin typeface="Times New Roman" pitchFamily="18" charset="0"/>
                          <a:ea typeface="Times New Roman"/>
                          <a:cs typeface="Times New Roman" pitchFamily="18" charset="0"/>
                        </a:rPr>
                        <a:t>, G. </a:t>
                      </a:r>
                      <a:r>
                        <a:rPr lang="en-US" sz="2000" dirty="0" err="1">
                          <a:latin typeface="Times New Roman" pitchFamily="18" charset="0"/>
                          <a:ea typeface="Times New Roman"/>
                          <a:cs typeface="Times New Roman" pitchFamily="18" charset="0"/>
                        </a:rPr>
                        <a:t>Laporte</a:t>
                      </a:r>
                      <a:r>
                        <a:rPr lang="en-US" sz="2000" dirty="0">
                          <a:latin typeface="Times New Roman" pitchFamily="18" charset="0"/>
                          <a:ea typeface="Times New Roman"/>
                          <a:cs typeface="Times New Roman" pitchFamily="18" charset="0"/>
                        </a:rPr>
                        <a:t> and F. </a:t>
                      </a:r>
                      <a:r>
                        <a:rPr lang="en-US" sz="2000" dirty="0" err="1">
                          <a:latin typeface="Times New Roman" pitchFamily="18" charset="0"/>
                          <a:ea typeface="Times New Roman"/>
                          <a:cs typeface="Times New Roman" pitchFamily="18" charset="0"/>
                        </a:rPr>
                        <a:t>Semet</a:t>
                      </a:r>
                      <a:r>
                        <a:rPr lang="en-US" sz="2000" dirty="0">
                          <a:latin typeface="Times New Roman" pitchFamily="18" charset="0"/>
                          <a:ea typeface="Times New Roman"/>
                          <a:cs typeface="Times New Roman" pitchFamily="18" charset="0"/>
                        </a:rPr>
                        <a:t>.</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a:latin typeface="Times New Roman" pitchFamily="18" charset="0"/>
                          <a:ea typeface="Times New Roman"/>
                          <a:cs typeface="Times New Roman" pitchFamily="18" charset="0"/>
                        </a:rPr>
                        <a:t>This paper considers the redeployment problem for a fleet of ambulances. This problem is encountered in the real-time management of emergency medical services. A dynamic model is proposed and a dynamic ambulance management system is described.</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1905000"/>
                <a:gridCol w="38290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3931920">
                <a:tc>
                  <a:txBody>
                    <a:bodyPr/>
                    <a:lstStyle/>
                    <a:p>
                      <a:pPr algn="just">
                        <a:lnSpc>
                          <a:spcPct val="150000"/>
                        </a:lnSpc>
                        <a:spcAft>
                          <a:spcPts val="0"/>
                        </a:spcAft>
                      </a:pPr>
                      <a:r>
                        <a:rPr lang="en-US" sz="2000" dirty="0" smtClean="0">
                          <a:latin typeface="Times New Roman" pitchFamily="18" charset="0"/>
                          <a:ea typeface="Times New Roman"/>
                          <a:cs typeface="Times New Roman" pitchFamily="18" charset="0"/>
                        </a:rPr>
                        <a:t>Covering</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models and optimization </a:t>
                      </a:r>
                      <a:r>
                        <a:rPr lang="en-US" sz="2000" dirty="0" smtClean="0">
                          <a:latin typeface="Times New Roman" pitchFamily="18" charset="0"/>
                          <a:ea typeface="Times New Roman"/>
                          <a:cs typeface="Times New Roman" pitchFamily="18" charset="0"/>
                        </a:rPr>
                        <a:t>techniques for </a:t>
                      </a:r>
                      <a:r>
                        <a:rPr lang="en-US" sz="2000" dirty="0">
                          <a:latin typeface="Times New Roman" pitchFamily="18" charset="0"/>
                          <a:ea typeface="Times New Roman"/>
                          <a:cs typeface="Times New Roman" pitchFamily="18" charset="0"/>
                        </a:rPr>
                        <a:t>emergency response facility</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location and planning: a </a:t>
                      </a:r>
                      <a:r>
                        <a:rPr lang="en-US" sz="2000" dirty="0" smtClean="0">
                          <a:latin typeface="Times New Roman" pitchFamily="18" charset="0"/>
                          <a:ea typeface="Times New Roman"/>
                          <a:cs typeface="Times New Roman" pitchFamily="18" charset="0"/>
                        </a:rPr>
                        <a:t>review</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err="1">
                          <a:latin typeface="Times New Roman" pitchFamily="18" charset="0"/>
                          <a:ea typeface="Times New Roman"/>
                          <a:cs typeface="Times New Roman" pitchFamily="18" charset="0"/>
                        </a:rPr>
                        <a:t>Xueping</a:t>
                      </a:r>
                      <a:r>
                        <a:rPr lang="en-US" sz="2000" dirty="0">
                          <a:latin typeface="Times New Roman" pitchFamily="18" charset="0"/>
                          <a:ea typeface="Times New Roman"/>
                          <a:cs typeface="Times New Roman" pitchFamily="18" charset="0"/>
                        </a:rPr>
                        <a:t> Li,</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 </a:t>
                      </a:r>
                      <a:r>
                        <a:rPr lang="en-US" sz="2000" dirty="0" err="1">
                          <a:latin typeface="Times New Roman" pitchFamily="18" charset="0"/>
                          <a:ea typeface="Times New Roman"/>
                          <a:cs typeface="Times New Roman" pitchFamily="18" charset="0"/>
                        </a:rPr>
                        <a:t>Zhaoxia</a:t>
                      </a:r>
                      <a:r>
                        <a:rPr lang="en-US" sz="2000" dirty="0">
                          <a:latin typeface="Times New Roman" pitchFamily="18" charset="0"/>
                          <a:ea typeface="Times New Roman"/>
                          <a:cs typeface="Times New Roman" pitchFamily="18" charset="0"/>
                        </a:rPr>
                        <a:t> Zhao,</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 </a:t>
                      </a:r>
                      <a:r>
                        <a:rPr lang="en-US" sz="2000" dirty="0" err="1">
                          <a:latin typeface="Times New Roman" pitchFamily="18" charset="0"/>
                          <a:ea typeface="Times New Roman"/>
                          <a:cs typeface="Times New Roman" pitchFamily="18" charset="0"/>
                        </a:rPr>
                        <a:t>Xiaoyan</a:t>
                      </a:r>
                      <a:r>
                        <a:rPr lang="en-US" sz="2000" dirty="0">
                          <a:latin typeface="Times New Roman" pitchFamily="18" charset="0"/>
                          <a:ea typeface="Times New Roman"/>
                          <a:cs typeface="Times New Roman" pitchFamily="18" charset="0"/>
                        </a:rPr>
                        <a:t> Zhu and</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 Tami Wyatt.</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a:latin typeface="Times New Roman" pitchFamily="18" charset="0"/>
                          <a:ea typeface="Times New Roman"/>
                          <a:cs typeface="Times New Roman" pitchFamily="18" charset="0"/>
                        </a:rPr>
                        <a:t>With emergencies being, unfortunately, part of our lives, it is crucial to efficiently plan and allocate emergency response facilities that deliver effective and timely relief to people most in need. Emergency Medical Services (EMS) allocation problems deal with locating EMS facilities among potential sites to provide efficient and effective services over a wide area with spatially distributed demands.</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10200"/>
        </p:xfrm>
        <a:graphic>
          <a:graphicData uri="http://schemas.openxmlformats.org/drawingml/2006/table">
            <a:tbl>
              <a:tblPr firstRow="1" bandRow="1">
                <a:tableStyleId>{5C22544A-7EE6-4342-B048-85BDC9FD1C3A}</a:tableStyleId>
              </a:tblPr>
              <a:tblGrid>
                <a:gridCol w="1676400"/>
                <a:gridCol w="1981200"/>
                <a:gridCol w="4057650"/>
              </a:tblGrid>
              <a:tr h="447276">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4962924">
                <a:tc>
                  <a:txBody>
                    <a:bodyPr/>
                    <a:lstStyle/>
                    <a:p>
                      <a:pPr algn="just">
                        <a:lnSpc>
                          <a:spcPct val="150000"/>
                        </a:lnSpc>
                        <a:spcAft>
                          <a:spcPts val="0"/>
                        </a:spcAft>
                      </a:pPr>
                      <a:r>
                        <a:rPr lang="en-US" sz="2000" dirty="0" smtClean="0">
                          <a:latin typeface="Times New Roman" pitchFamily="18" charset="0"/>
                          <a:ea typeface="Times New Roman"/>
                          <a:cs typeface="Times New Roman" pitchFamily="18" charset="0"/>
                        </a:rPr>
                        <a:t>A </a:t>
                      </a:r>
                      <a:r>
                        <a:rPr lang="en-US" sz="2000" dirty="0">
                          <a:latin typeface="Times New Roman" pitchFamily="18" charset="0"/>
                          <a:ea typeface="Times New Roman"/>
                          <a:cs typeface="Times New Roman" pitchFamily="18" charset="0"/>
                        </a:rPr>
                        <a:t>Novel Emergency Vehicle</a:t>
                      </a:r>
                      <a:endParaRPr lang="en-IN" sz="2000" dirty="0">
                        <a:latin typeface="Times New Roman" pitchFamily="18" charset="0"/>
                        <a:ea typeface="Times New Roman"/>
                        <a:cs typeface="Times New Roman" pitchFamily="18" charset="0"/>
                      </a:endParaRPr>
                    </a:p>
                    <a:p>
                      <a:pPr algn="just">
                        <a:lnSpc>
                          <a:spcPct val="150000"/>
                        </a:lnSpc>
                        <a:spcAft>
                          <a:spcPts val="0"/>
                        </a:spcAft>
                      </a:pPr>
                      <a:r>
                        <a:rPr lang="en-US" sz="2000" dirty="0">
                          <a:latin typeface="Times New Roman" pitchFamily="18" charset="0"/>
                          <a:ea typeface="Times New Roman"/>
                          <a:cs typeface="Times New Roman" pitchFamily="18" charset="0"/>
                        </a:rPr>
                        <a:t>Dispatching System.</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a:latin typeface="Times New Roman" pitchFamily="18" charset="0"/>
                          <a:ea typeface="Times New Roman"/>
                          <a:cs typeface="Times New Roman" pitchFamily="18" charset="0"/>
                        </a:rPr>
                        <a:t>C. Y. Chen, P. Y. Chen and W. T. Chen.</a:t>
                      </a:r>
                      <a:endParaRPr lang="en-IN" sz="2000" dirty="0">
                        <a:latin typeface="Times New Roman" pitchFamily="18" charset="0"/>
                        <a:ea typeface="Times New Roman"/>
                        <a:cs typeface="Times New Roman" pitchFamily="18" charset="0"/>
                      </a:endParaRPr>
                    </a:p>
                  </a:txBody>
                  <a:tcPr marL="68580" marR="68580" marT="0" marB="0"/>
                </a:tc>
                <a:tc>
                  <a:txBody>
                    <a:bodyPr/>
                    <a:lstStyle/>
                    <a:p>
                      <a:pPr algn="just">
                        <a:lnSpc>
                          <a:spcPct val="150000"/>
                        </a:lnSpc>
                        <a:spcAft>
                          <a:spcPts val="0"/>
                        </a:spcAft>
                      </a:pPr>
                      <a:r>
                        <a:rPr lang="en-US" sz="2000" dirty="0">
                          <a:latin typeface="Times New Roman" pitchFamily="18" charset="0"/>
                          <a:ea typeface="Times New Roman"/>
                          <a:cs typeface="Times New Roman" pitchFamily="18" charset="0"/>
                        </a:rPr>
                        <a:t>One of the main issues in the event of a major industrial disaster (fire, explosion or toxic gas dispersion) is to efficacy manage emergencies by considering both medical and logistics issues. From a logistics point of view the purpose of this work is to correctly address critical patients from the emergency site to the most suitable hospitals.</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Block Diagram</a:t>
            </a:r>
            <a:endParaRPr lang="en-US" b="1" dirty="0"/>
          </a:p>
        </p:txBody>
      </p:sp>
      <p:pic>
        <p:nvPicPr>
          <p:cNvPr id="1027" name="Picture 3"/>
          <p:cNvPicPr>
            <a:picLocks noGrp="1" noChangeAspect="1" noChangeArrowheads="1"/>
          </p:cNvPicPr>
          <p:nvPr>
            <p:ph idx="1"/>
          </p:nvPr>
        </p:nvPicPr>
        <p:blipFill>
          <a:blip r:embed="rId2"/>
          <a:srcRect/>
          <a:stretch>
            <a:fillRect/>
          </a:stretch>
        </p:blipFill>
        <p:spPr bwMode="auto">
          <a:xfrm>
            <a:off x="2057400" y="1676400"/>
            <a:ext cx="6324600" cy="4572000"/>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r>
              <a:rPr lang="en-US" sz="2000" dirty="0" smtClean="0">
                <a:latin typeface="Times New Roman" pitchFamily="18" charset="0"/>
                <a:cs typeface="Times New Roman" pitchFamily="18" charset="0"/>
              </a:rPr>
              <a:t>Operating system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Windows 7 Ultimate.</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Coding Language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Java based </a:t>
            </a:r>
            <a:r>
              <a:rPr lang="en-US" sz="2000" dirty="0" smtClean="0">
                <a:latin typeface="Times New Roman" pitchFamily="18" charset="0"/>
                <a:cs typeface="Times New Roman" pitchFamily="18" charset="0"/>
              </a:rPr>
              <a:t>Android Coding</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Front-End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XML Design</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Data Base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MSSQL SERVER 2008</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lvl="0" algn="just">
              <a:lnSpc>
                <a:spcPct val="150000"/>
              </a:lnSpc>
            </a:pPr>
            <a:r>
              <a:rPr lang="en-GB" sz="2000" dirty="0" smtClean="0">
                <a:latin typeface="Times New Roman" pitchFamily="18" charset="0"/>
                <a:cs typeface="Times New Roman" pitchFamily="18" charset="0"/>
              </a:rPr>
              <a:t>System	</a:t>
            </a:r>
            <a:r>
              <a:rPr lang="en-GB" sz="2000" dirty="0" smtClean="0">
                <a:latin typeface="Times New Roman" pitchFamily="18" charset="0"/>
                <a:cs typeface="Times New Roman" pitchFamily="18" charset="0"/>
              </a:rPr>
              <a:t>:   </a:t>
            </a:r>
            <a:r>
              <a:rPr lang="en-GB" sz="2000" dirty="0" smtClean="0">
                <a:latin typeface="Times New Roman" pitchFamily="18" charset="0"/>
                <a:cs typeface="Times New Roman" pitchFamily="18" charset="0"/>
              </a:rPr>
              <a:t>Intel i3 2.4 GHz.</a:t>
            </a:r>
            <a:endParaRPr lang="en-IN" sz="2000" dirty="0" smtClean="0">
              <a:latin typeface="Times New Roman" pitchFamily="18" charset="0"/>
              <a:cs typeface="Times New Roman" pitchFamily="18" charset="0"/>
            </a:endParaRPr>
          </a:p>
          <a:p>
            <a:pPr lvl="0" algn="just">
              <a:lnSpc>
                <a:spcPct val="150000"/>
              </a:lnSpc>
            </a:pPr>
            <a:r>
              <a:rPr lang="en-GB" sz="2000" dirty="0" smtClean="0">
                <a:latin typeface="Times New Roman" pitchFamily="18" charset="0"/>
                <a:cs typeface="Times New Roman" pitchFamily="18" charset="0"/>
              </a:rPr>
              <a:t>Hard Disk	</a:t>
            </a:r>
            <a:r>
              <a:rPr lang="en-GB" sz="2000" dirty="0" smtClean="0">
                <a:latin typeface="Times New Roman" pitchFamily="18" charset="0"/>
                <a:cs typeface="Times New Roman" pitchFamily="18" charset="0"/>
              </a:rPr>
              <a:t>:   </a:t>
            </a:r>
            <a:r>
              <a:rPr lang="en-GB" sz="2000" dirty="0" smtClean="0">
                <a:latin typeface="Times New Roman" pitchFamily="18" charset="0"/>
                <a:cs typeface="Times New Roman" pitchFamily="18" charset="0"/>
              </a:rPr>
              <a:t>250 GB.</a:t>
            </a:r>
            <a:endParaRPr lang="en-IN" sz="2000" dirty="0" smtClean="0">
              <a:latin typeface="Times New Roman" pitchFamily="18" charset="0"/>
              <a:cs typeface="Times New Roman" pitchFamily="18" charset="0"/>
            </a:endParaRPr>
          </a:p>
          <a:p>
            <a:pPr lvl="0" algn="just">
              <a:lnSpc>
                <a:spcPct val="150000"/>
              </a:lnSpc>
            </a:pPr>
            <a:r>
              <a:rPr lang="en-GB" sz="2000" dirty="0" smtClean="0">
                <a:latin typeface="Times New Roman" pitchFamily="18" charset="0"/>
                <a:cs typeface="Times New Roman" pitchFamily="18" charset="0"/>
              </a:rPr>
              <a:t>Monitor	</a:t>
            </a:r>
            <a:r>
              <a:rPr lang="en-GB" sz="2000" dirty="0" smtClean="0">
                <a:latin typeface="Times New Roman" pitchFamily="18" charset="0"/>
                <a:cs typeface="Times New Roman" pitchFamily="18" charset="0"/>
              </a:rPr>
              <a:t>:   </a:t>
            </a:r>
            <a:r>
              <a:rPr lang="en-GB" sz="2000" dirty="0" smtClean="0">
                <a:latin typeface="Times New Roman" pitchFamily="18" charset="0"/>
                <a:cs typeface="Times New Roman" pitchFamily="18" charset="0"/>
              </a:rPr>
              <a:t>14’ Colour Monitor.</a:t>
            </a:r>
            <a:endParaRPr lang="en-IN" sz="2000" dirty="0" smtClean="0">
              <a:latin typeface="Times New Roman" pitchFamily="18" charset="0"/>
              <a:cs typeface="Times New Roman" pitchFamily="18" charset="0"/>
            </a:endParaRPr>
          </a:p>
          <a:p>
            <a:pPr lvl="0" algn="just">
              <a:lnSpc>
                <a:spcPct val="150000"/>
              </a:lnSpc>
            </a:pPr>
            <a:r>
              <a:rPr lang="en-GB" sz="2000" dirty="0" smtClean="0">
                <a:latin typeface="Times New Roman" pitchFamily="18" charset="0"/>
                <a:cs typeface="Times New Roman" pitchFamily="18" charset="0"/>
              </a:rPr>
              <a:t>Mouse	</a:t>
            </a:r>
            <a:r>
              <a:rPr lang="en-GB" sz="2000" dirty="0" smtClean="0">
                <a:latin typeface="Times New Roman" pitchFamily="18" charset="0"/>
                <a:cs typeface="Times New Roman" pitchFamily="18" charset="0"/>
              </a:rPr>
              <a:t>:   </a:t>
            </a:r>
            <a:r>
              <a:rPr lang="en-GB" sz="2000" dirty="0" smtClean="0">
                <a:latin typeface="Times New Roman" pitchFamily="18" charset="0"/>
                <a:cs typeface="Times New Roman" pitchFamily="18" charset="0"/>
              </a:rPr>
              <a:t>Optical Mouse.</a:t>
            </a:r>
            <a:endParaRPr lang="en-IN" sz="2000" dirty="0" smtClean="0">
              <a:latin typeface="Times New Roman" pitchFamily="18" charset="0"/>
              <a:cs typeface="Times New Roman" pitchFamily="18" charset="0"/>
            </a:endParaRPr>
          </a:p>
          <a:p>
            <a:pPr lvl="0" algn="just">
              <a:lnSpc>
                <a:spcPct val="150000"/>
              </a:lnSpc>
            </a:pPr>
            <a:r>
              <a:rPr lang="en-GB" sz="2000" dirty="0" smtClean="0">
                <a:latin typeface="Times New Roman" pitchFamily="18" charset="0"/>
                <a:cs typeface="Times New Roman" pitchFamily="18" charset="0"/>
              </a:rPr>
              <a:t>Ram		</a:t>
            </a:r>
            <a:r>
              <a:rPr lang="en-GB" sz="2000" dirty="0" smtClean="0">
                <a:latin typeface="Times New Roman" pitchFamily="18" charset="0"/>
                <a:cs typeface="Times New Roman" pitchFamily="18" charset="0"/>
              </a:rPr>
              <a:t>:   </a:t>
            </a:r>
            <a:r>
              <a:rPr lang="en-GB" sz="2000" dirty="0" smtClean="0">
                <a:latin typeface="Times New Roman" pitchFamily="18" charset="0"/>
                <a:cs typeface="Times New Roman" pitchFamily="18" charset="0"/>
              </a:rPr>
              <a:t>2 Mb.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a:t>
            </a:r>
            <a:endParaRPr lang="en-US" b="1" dirty="0"/>
          </a:p>
        </p:txBody>
      </p:sp>
      <p:sp>
        <p:nvSpPr>
          <p:cNvPr id="3" name="Content Placeholder 2"/>
          <p:cNvSpPr>
            <a:spLocks noGrp="1"/>
          </p:cNvSpPr>
          <p:nvPr>
            <p:ph idx="1"/>
          </p:nvPr>
        </p:nvSpPr>
        <p:spPr/>
        <p:txBody>
          <a:bodyPr>
            <a:noAutofit/>
          </a:bodyPr>
          <a:lstStyle/>
          <a:p>
            <a:pPr algn="just">
              <a:lnSpc>
                <a:spcPct val="150000"/>
              </a:lnSpc>
            </a:pPr>
            <a:r>
              <a:rPr lang="en-US" sz="2000" dirty="0" smtClean="0">
                <a:latin typeface="Times New Roman" pitchFamily="18" charset="0"/>
                <a:cs typeface="Times New Roman" pitchFamily="18" charset="0"/>
              </a:rPr>
              <a:t>Those old day are gone where they use to call the ambulance and ask them to come to the user’s location to take the patient to the hospital.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As </a:t>
            </a:r>
            <a:r>
              <a:rPr lang="en-US" sz="2000" dirty="0" smtClean="0">
                <a:latin typeface="Times New Roman" pitchFamily="18" charset="0"/>
                <a:cs typeface="Times New Roman" pitchFamily="18" charset="0"/>
              </a:rPr>
              <a:t>everything is available at a user’s </a:t>
            </a:r>
            <a:r>
              <a:rPr lang="en-US" sz="2000" dirty="0" err="1" smtClean="0">
                <a:latin typeface="Times New Roman" pitchFamily="18" charset="0"/>
                <a:cs typeface="Times New Roman" pitchFamily="18" charset="0"/>
              </a:rPr>
              <a:t>ﬁnger</a:t>
            </a:r>
            <a:r>
              <a:rPr lang="en-US" sz="2000" dirty="0" smtClean="0">
                <a:latin typeface="Times New Roman" pitchFamily="18" charset="0"/>
                <a:cs typeface="Times New Roman" pitchFamily="18" charset="0"/>
              </a:rPr>
              <a:t> tips implementing it would help save a lot of patience life as the ambulance can be tracked at any location from the user’s location.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1455</Words>
  <Application>Microsoft Office PowerPoint</Application>
  <PresentationFormat>On-screen Show (4:3)</PresentationFormat>
  <Paragraphs>151</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Solstice</vt:lpstr>
      <vt:lpstr> AMBULANCE TRACKING SYSTEM IN ANDROID </vt:lpstr>
      <vt:lpstr>Abstract</vt:lpstr>
      <vt:lpstr>Introduction</vt:lpstr>
      <vt:lpstr>Slide 4</vt:lpstr>
      <vt:lpstr>Slide 5</vt:lpstr>
      <vt:lpstr>Description of the project</vt:lpstr>
      <vt:lpstr>Slide 7</vt:lpstr>
      <vt:lpstr>Problem Definition</vt:lpstr>
      <vt:lpstr>Existing System</vt:lpstr>
      <vt:lpstr>Slide 10</vt:lpstr>
      <vt:lpstr>Disadvantage of Existing System</vt:lpstr>
      <vt:lpstr>PROPOSED SYSTEM </vt:lpstr>
      <vt:lpstr>Slide 13</vt:lpstr>
      <vt:lpstr>ADVANTAGE</vt:lpstr>
      <vt:lpstr>Modules</vt:lpstr>
      <vt:lpstr>Slide 16</vt:lpstr>
      <vt:lpstr>Slide 17</vt:lpstr>
      <vt:lpstr>Slide 18</vt:lpstr>
      <vt:lpstr>Slide 19</vt:lpstr>
      <vt:lpstr>Slide 20</vt:lpstr>
      <vt:lpstr>Slide 21</vt:lpstr>
      <vt:lpstr>Block Diagram</vt:lpstr>
      <vt:lpstr>SOFTWARE REQUIREMENTS:</vt:lpstr>
      <vt:lpstr>HARDWARE REQUIREMENTS: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598</cp:revision>
  <dcterms:created xsi:type="dcterms:W3CDTF">2006-08-16T00:00:00Z</dcterms:created>
  <dcterms:modified xsi:type="dcterms:W3CDTF">2022-01-11T07:30:00Z</dcterms:modified>
</cp:coreProperties>
</file>